
<file path=[Content_Types].xml><?xml version="1.0" encoding="utf-8"?>
<Types xmlns="http://schemas.openxmlformats.org/package/2006/content-types">
  <Default Extension="bin" ContentType="application/vnd.openxmlformats-officedocument.oleObject"/>
  <Default Extension="emf" ContentType="image/x-emf"/>
  <Default Extension="mp4" ContentType="video/mp4"/>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9.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10.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14.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15.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notesSlides/notesSlide19.xml" ContentType="application/vnd.openxmlformats-officedocument.presentationml.notesSlide+xml"/>
  <Override PartName="/ppt/tags/tag44.xml" ContentType="application/vnd.openxmlformats-officedocument.presentationml.tags+xml"/>
  <Override PartName="/ppt/notesSlides/notesSlide20.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21.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notesSlides/notesSlide24.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notesSlides/notesSlide25.xml" ContentType="application/vnd.openxmlformats-officedocument.presentationml.notesSlide+xml"/>
  <Override PartName="/ppt/tags/tag63.xml" ContentType="application/vnd.openxmlformats-officedocument.presentationml.tags+xml"/>
  <Override PartName="/ppt/notesSlides/notesSlide26.xml" ContentType="application/vnd.openxmlformats-officedocument.presentationml.notesSlid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notesSlides/notesSlide27.xml" ContentType="application/vnd.openxmlformats-officedocument.presentationml.notesSlide+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28.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notesSlides/notesSlide29.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notesSlides/notesSlide30.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notesSlides/notesSlide33.xml" ContentType="application/vnd.openxmlformats-officedocument.presentationml.notesSlide+xml"/>
  <Override PartName="/ppt/tags/tag99.xml" ContentType="application/vnd.openxmlformats-officedocument.presentationml.tags+xml"/>
  <Override PartName="/ppt/notesSlides/notesSlide34.xml" ContentType="application/vnd.openxmlformats-officedocument.presentationml.notesSlide+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notesSlides/notesSlide35.xml" ContentType="application/vnd.openxmlformats-officedocument.presentationml.notesSlide+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notesSlides/notesSlide36.xml" ContentType="application/vnd.openxmlformats-officedocument.presentationml.notesSlide+xml"/>
  <Override PartName="/ppt/tags/tag111.xml" ContentType="application/vnd.openxmlformats-officedocument.presentationml.tags+xml"/>
  <Override PartName="/ppt/tags/tag112.xml" ContentType="application/vnd.openxmlformats-officedocument.presentationml.tags+xml"/>
  <Override PartName="/ppt/notesSlides/notesSlide37.xml" ContentType="application/vnd.openxmlformats-officedocument.presentationml.notesSlide+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notesSlides/notesSlide38.xml" ContentType="application/vnd.openxmlformats-officedocument.presentationml.notesSlide+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4" r:id="rId4"/>
  </p:sldMasterIdLst>
  <p:notesMasterIdLst>
    <p:notesMasterId r:id="rId57"/>
  </p:notesMasterIdLst>
  <p:handoutMasterIdLst>
    <p:handoutMasterId r:id="rId58"/>
  </p:handoutMasterIdLst>
  <p:sldIdLst>
    <p:sldId id="257" r:id="rId5"/>
    <p:sldId id="287" r:id="rId6"/>
    <p:sldId id="289" r:id="rId7"/>
    <p:sldId id="290" r:id="rId8"/>
    <p:sldId id="366" r:id="rId9"/>
    <p:sldId id="291" r:id="rId10"/>
    <p:sldId id="292" r:id="rId11"/>
    <p:sldId id="342" r:id="rId12"/>
    <p:sldId id="344" r:id="rId13"/>
    <p:sldId id="279" r:id="rId14"/>
    <p:sldId id="330" r:id="rId15"/>
    <p:sldId id="280" r:id="rId16"/>
    <p:sldId id="345" r:id="rId17"/>
    <p:sldId id="294" r:id="rId18"/>
    <p:sldId id="293" r:id="rId19"/>
    <p:sldId id="297" r:id="rId20"/>
    <p:sldId id="295" r:id="rId21"/>
    <p:sldId id="296" r:id="rId22"/>
    <p:sldId id="299" r:id="rId23"/>
    <p:sldId id="284" r:id="rId24"/>
    <p:sldId id="300" r:id="rId25"/>
    <p:sldId id="283" r:id="rId26"/>
    <p:sldId id="301" r:id="rId27"/>
    <p:sldId id="304" r:id="rId28"/>
    <p:sldId id="303" r:id="rId29"/>
    <p:sldId id="305" r:id="rId30"/>
    <p:sldId id="306" r:id="rId31"/>
    <p:sldId id="307" r:id="rId32"/>
    <p:sldId id="308" r:id="rId33"/>
    <p:sldId id="309" r:id="rId34"/>
    <p:sldId id="352" r:id="rId35"/>
    <p:sldId id="351" r:id="rId36"/>
    <p:sldId id="346" r:id="rId37"/>
    <p:sldId id="311" r:id="rId38"/>
    <p:sldId id="332" r:id="rId39"/>
    <p:sldId id="333" r:id="rId40"/>
    <p:sldId id="334" r:id="rId41"/>
    <p:sldId id="335" r:id="rId42"/>
    <p:sldId id="362" r:id="rId43"/>
    <p:sldId id="363" r:id="rId44"/>
    <p:sldId id="336" r:id="rId45"/>
    <p:sldId id="337" r:id="rId46"/>
    <p:sldId id="364" r:id="rId47"/>
    <p:sldId id="365" r:id="rId48"/>
    <p:sldId id="355" r:id="rId49"/>
    <p:sldId id="354" r:id="rId50"/>
    <p:sldId id="353" r:id="rId51"/>
    <p:sldId id="356" r:id="rId52"/>
    <p:sldId id="338" r:id="rId53"/>
    <p:sldId id="361" r:id="rId54"/>
    <p:sldId id="350" r:id="rId55"/>
    <p:sldId id="325" r:id="rId5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rgan jones" initials="Mj" lastIdx="1" clrIdx="0">
    <p:extLst>
      <p:ext uri="{19B8F6BF-5375-455C-9EA6-DF929625EA0E}">
        <p15:presenceInfo xmlns:p15="http://schemas.microsoft.com/office/powerpoint/2012/main" userId="b6f66cd318b2309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8C22"/>
    <a:srgbClr val="FF580D"/>
    <a:srgbClr val="FFFF99"/>
    <a:srgbClr val="57903F"/>
    <a:srgbClr val="344529"/>
    <a:srgbClr val="2B3922"/>
    <a:srgbClr val="2E3722"/>
    <a:srgbClr val="FCF7F1"/>
    <a:srgbClr val="B8D233"/>
    <a:srgbClr val="5CC6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3725" autoAdjust="0"/>
  </p:normalViewPr>
  <p:slideViewPr>
    <p:cSldViewPr snapToGrid="0">
      <p:cViewPr varScale="1">
        <p:scale>
          <a:sx n="62" d="100"/>
          <a:sy n="62" d="100"/>
        </p:scale>
        <p:origin x="39" y="183"/>
      </p:cViewPr>
      <p:guideLst/>
    </p:cSldViewPr>
  </p:slideViewPr>
  <p:outlineViewPr>
    <p:cViewPr>
      <p:scale>
        <a:sx n="33" d="100"/>
        <a:sy n="33" d="100"/>
      </p:scale>
      <p:origin x="0" y="0"/>
    </p:cViewPr>
  </p:outlineViewPr>
  <p:notesTextViewPr>
    <p:cViewPr>
      <p:scale>
        <a:sx n="133" d="100"/>
        <a:sy n="133" d="100"/>
      </p:scale>
      <p:origin x="0" y="0"/>
    </p:cViewPr>
  </p:notesTextViewPr>
  <p:notesViewPr>
    <p:cSldViewPr snapToGrid="0">
      <p:cViewPr>
        <p:scale>
          <a:sx n="100" d="100"/>
          <a:sy n="100" d="100"/>
        </p:scale>
        <p:origin x="36" y="-73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61"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B82991-4141-434B-A0F9-F8EAFD526E09}"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2E15466D-15B3-472B-A5B0-47961CF8B5D8}">
      <dgm:prSet/>
      <dgm:spPr/>
      <dgm:t>
        <a:bodyPr/>
        <a:lstStyle/>
        <a:p>
          <a:r>
            <a:rPr lang="en-US" baseline="0" dirty="0"/>
            <a:t>[1] </a:t>
          </a:r>
          <a:r>
            <a:rPr lang="en-US" b="0" i="0" baseline="0" dirty="0"/>
            <a:t>Morgan Jones and Matthew M Peet. Extensions of the dynamic programming framework: Battery scheduling, demand charges, and renewable integration. IEEE Transactions on Automatic Control, 66(4):1602–1617, 2021.</a:t>
          </a:r>
          <a:endParaRPr lang="en-US" dirty="0"/>
        </a:p>
      </dgm:t>
    </dgm:pt>
    <dgm:pt modelId="{6450E967-6F17-43BD-83C8-60FD077E4F4B}" type="parTrans" cxnId="{B5DFF73D-CC79-4DD9-962B-79F710F747E5}">
      <dgm:prSet/>
      <dgm:spPr/>
      <dgm:t>
        <a:bodyPr/>
        <a:lstStyle/>
        <a:p>
          <a:endParaRPr lang="en-US"/>
        </a:p>
      </dgm:t>
    </dgm:pt>
    <dgm:pt modelId="{240CE44C-3C78-45A5-B993-79F3F56EF695}" type="sibTrans" cxnId="{B5DFF73D-CC79-4DD9-962B-79F710F747E5}">
      <dgm:prSet/>
      <dgm:spPr/>
      <dgm:t>
        <a:bodyPr/>
        <a:lstStyle/>
        <a:p>
          <a:endParaRPr lang="en-US"/>
        </a:p>
      </dgm:t>
    </dgm:pt>
    <dgm:pt modelId="{30484E97-DA9C-43E7-9643-7FD3F2C81675}">
      <dgm:prSet/>
      <dgm:spPr/>
      <dgm:t>
        <a:bodyPr/>
        <a:lstStyle/>
        <a:p>
          <a:r>
            <a:rPr lang="en-US" baseline="0" dirty="0"/>
            <a:t>[2] </a:t>
          </a:r>
          <a:r>
            <a:rPr lang="en-US" b="0" i="0" baseline="0" dirty="0"/>
            <a:t>Morgan Jones and Matthew M Peet. Solving dynamic programming with supremum terms in the objective and application to optimal battery scheduling for electricity consumers subject to demand charges. In 2017 IEEE 56th Annual Conference on Decision and Control (CDC), pages 1323–1329. IEEE, 2017.</a:t>
          </a:r>
          <a:endParaRPr lang="en-US" dirty="0"/>
        </a:p>
      </dgm:t>
    </dgm:pt>
    <dgm:pt modelId="{78E0294C-7358-471E-9B91-EA4ACCEDEEAD}" type="parTrans" cxnId="{B7980173-30EC-4743-A59E-1D13B8B2F674}">
      <dgm:prSet/>
      <dgm:spPr/>
      <dgm:t>
        <a:bodyPr/>
        <a:lstStyle/>
        <a:p>
          <a:endParaRPr lang="en-US"/>
        </a:p>
      </dgm:t>
    </dgm:pt>
    <dgm:pt modelId="{D9421DDC-E54F-4B9F-877F-E7BD2E6876A0}" type="sibTrans" cxnId="{B7980173-30EC-4743-A59E-1D13B8B2F674}">
      <dgm:prSet/>
      <dgm:spPr/>
      <dgm:t>
        <a:bodyPr/>
        <a:lstStyle/>
        <a:p>
          <a:endParaRPr lang="en-US"/>
        </a:p>
      </dgm:t>
    </dgm:pt>
    <dgm:pt modelId="{19C04683-27E9-4E29-9639-D1A4921637B1}" type="pres">
      <dgm:prSet presAssocID="{CAB82991-4141-434B-A0F9-F8EAFD526E09}" presName="linear" presStyleCnt="0">
        <dgm:presLayoutVars>
          <dgm:animLvl val="lvl"/>
          <dgm:resizeHandles val="exact"/>
        </dgm:presLayoutVars>
      </dgm:prSet>
      <dgm:spPr/>
    </dgm:pt>
    <dgm:pt modelId="{C1CF04E2-E43A-4AA0-80EE-3D6D214A29E1}" type="pres">
      <dgm:prSet presAssocID="{2E15466D-15B3-472B-A5B0-47961CF8B5D8}" presName="parentText" presStyleLbl="node1" presStyleIdx="0" presStyleCnt="2">
        <dgm:presLayoutVars>
          <dgm:chMax val="0"/>
          <dgm:bulletEnabled val="1"/>
        </dgm:presLayoutVars>
      </dgm:prSet>
      <dgm:spPr/>
    </dgm:pt>
    <dgm:pt modelId="{ECD02832-4060-4628-B52B-8329E73DBBCA}" type="pres">
      <dgm:prSet presAssocID="{240CE44C-3C78-45A5-B993-79F3F56EF695}" presName="spacer" presStyleCnt="0"/>
      <dgm:spPr/>
    </dgm:pt>
    <dgm:pt modelId="{ECB21485-0087-4770-B624-2159A135920D}" type="pres">
      <dgm:prSet presAssocID="{30484E97-DA9C-43E7-9643-7FD3F2C81675}" presName="parentText" presStyleLbl="node1" presStyleIdx="1" presStyleCnt="2">
        <dgm:presLayoutVars>
          <dgm:chMax val="0"/>
          <dgm:bulletEnabled val="1"/>
        </dgm:presLayoutVars>
      </dgm:prSet>
      <dgm:spPr/>
    </dgm:pt>
  </dgm:ptLst>
  <dgm:cxnLst>
    <dgm:cxn modelId="{B5DFF73D-CC79-4DD9-962B-79F710F747E5}" srcId="{CAB82991-4141-434B-A0F9-F8EAFD526E09}" destId="{2E15466D-15B3-472B-A5B0-47961CF8B5D8}" srcOrd="0" destOrd="0" parTransId="{6450E967-6F17-43BD-83C8-60FD077E4F4B}" sibTransId="{240CE44C-3C78-45A5-B993-79F3F56EF695}"/>
    <dgm:cxn modelId="{F6618566-6E21-4980-AE73-5B970B22951F}" type="presOf" srcId="{CAB82991-4141-434B-A0F9-F8EAFD526E09}" destId="{19C04683-27E9-4E29-9639-D1A4921637B1}" srcOrd="0" destOrd="0" presId="urn:microsoft.com/office/officeart/2005/8/layout/vList2"/>
    <dgm:cxn modelId="{B7980173-30EC-4743-A59E-1D13B8B2F674}" srcId="{CAB82991-4141-434B-A0F9-F8EAFD526E09}" destId="{30484E97-DA9C-43E7-9643-7FD3F2C81675}" srcOrd="1" destOrd="0" parTransId="{78E0294C-7358-471E-9B91-EA4ACCEDEEAD}" sibTransId="{D9421DDC-E54F-4B9F-877F-E7BD2E6876A0}"/>
    <dgm:cxn modelId="{1F065FA8-3941-43EC-AA8A-707917F45860}" type="presOf" srcId="{2E15466D-15B3-472B-A5B0-47961CF8B5D8}" destId="{C1CF04E2-E43A-4AA0-80EE-3D6D214A29E1}" srcOrd="0" destOrd="0" presId="urn:microsoft.com/office/officeart/2005/8/layout/vList2"/>
    <dgm:cxn modelId="{168727AC-A08D-4E86-BD2E-006F6A53D77E}" type="presOf" srcId="{30484E97-DA9C-43E7-9643-7FD3F2C81675}" destId="{ECB21485-0087-4770-B624-2159A135920D}" srcOrd="0" destOrd="0" presId="urn:microsoft.com/office/officeart/2005/8/layout/vList2"/>
    <dgm:cxn modelId="{46703D52-7473-4837-BB02-E152240F8F5C}" type="presParOf" srcId="{19C04683-27E9-4E29-9639-D1A4921637B1}" destId="{C1CF04E2-E43A-4AA0-80EE-3D6D214A29E1}" srcOrd="0" destOrd="0" presId="urn:microsoft.com/office/officeart/2005/8/layout/vList2"/>
    <dgm:cxn modelId="{755E494F-D389-4CCB-98A6-B05BEFCDF678}" type="presParOf" srcId="{19C04683-27E9-4E29-9639-D1A4921637B1}" destId="{ECD02832-4060-4628-B52B-8329E73DBBCA}" srcOrd="1" destOrd="0" presId="urn:microsoft.com/office/officeart/2005/8/layout/vList2"/>
    <dgm:cxn modelId="{D6A8D0ED-F579-4C10-AC06-705408103B89}" type="presParOf" srcId="{19C04683-27E9-4E29-9639-D1A4921637B1}" destId="{ECB21485-0087-4770-B624-2159A135920D}" srcOrd="2"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B82991-4141-434B-A0F9-F8EAFD526E09}"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2E15466D-15B3-472B-A5B0-47961CF8B5D8}">
      <dgm:prSet custT="1"/>
      <dgm:spPr/>
      <dgm:t>
        <a:bodyPr/>
        <a:lstStyle/>
        <a:p>
          <a:r>
            <a:rPr lang="en-US" sz="2800" baseline="0" dirty="0"/>
            <a:t>[3] Morgan Jones and Matthew M Peet. A generalization of Bellman’s equation with application to path planning, obstacle avoidance and invariant set estimation. </a:t>
          </a:r>
          <a:r>
            <a:rPr lang="en-US" sz="2800" baseline="0" dirty="0" err="1"/>
            <a:t>Automatica</a:t>
          </a:r>
          <a:r>
            <a:rPr lang="en-US" sz="2800" baseline="0" dirty="0"/>
            <a:t>, 127:109510, 2021.</a:t>
          </a:r>
          <a:endParaRPr lang="en-US" sz="2800" dirty="0"/>
        </a:p>
      </dgm:t>
    </dgm:pt>
    <dgm:pt modelId="{6450E967-6F17-43BD-83C8-60FD077E4F4B}" type="parTrans" cxnId="{B5DFF73D-CC79-4DD9-962B-79F710F747E5}">
      <dgm:prSet/>
      <dgm:spPr/>
      <dgm:t>
        <a:bodyPr/>
        <a:lstStyle/>
        <a:p>
          <a:endParaRPr lang="en-US"/>
        </a:p>
      </dgm:t>
    </dgm:pt>
    <dgm:pt modelId="{240CE44C-3C78-45A5-B993-79F3F56EF695}" type="sibTrans" cxnId="{B5DFF73D-CC79-4DD9-962B-79F710F747E5}">
      <dgm:prSet/>
      <dgm:spPr/>
      <dgm:t>
        <a:bodyPr/>
        <a:lstStyle/>
        <a:p>
          <a:endParaRPr lang="en-US"/>
        </a:p>
      </dgm:t>
    </dgm:pt>
    <dgm:pt modelId="{19C04683-27E9-4E29-9639-D1A4921637B1}" type="pres">
      <dgm:prSet presAssocID="{CAB82991-4141-434B-A0F9-F8EAFD526E09}" presName="linear" presStyleCnt="0">
        <dgm:presLayoutVars>
          <dgm:animLvl val="lvl"/>
          <dgm:resizeHandles val="exact"/>
        </dgm:presLayoutVars>
      </dgm:prSet>
      <dgm:spPr/>
    </dgm:pt>
    <dgm:pt modelId="{C1CF04E2-E43A-4AA0-80EE-3D6D214A29E1}" type="pres">
      <dgm:prSet presAssocID="{2E15466D-15B3-472B-A5B0-47961CF8B5D8}" presName="parentText" presStyleLbl="node1" presStyleIdx="0" presStyleCnt="1">
        <dgm:presLayoutVars>
          <dgm:chMax val="0"/>
          <dgm:bulletEnabled val="1"/>
        </dgm:presLayoutVars>
      </dgm:prSet>
      <dgm:spPr/>
    </dgm:pt>
  </dgm:ptLst>
  <dgm:cxnLst>
    <dgm:cxn modelId="{B5DFF73D-CC79-4DD9-962B-79F710F747E5}" srcId="{CAB82991-4141-434B-A0F9-F8EAFD526E09}" destId="{2E15466D-15B3-472B-A5B0-47961CF8B5D8}" srcOrd="0" destOrd="0" parTransId="{6450E967-6F17-43BD-83C8-60FD077E4F4B}" sibTransId="{240CE44C-3C78-45A5-B993-79F3F56EF695}"/>
    <dgm:cxn modelId="{F6618566-6E21-4980-AE73-5B970B22951F}" type="presOf" srcId="{CAB82991-4141-434B-A0F9-F8EAFD526E09}" destId="{19C04683-27E9-4E29-9639-D1A4921637B1}" srcOrd="0" destOrd="0" presId="urn:microsoft.com/office/officeart/2005/8/layout/vList2"/>
    <dgm:cxn modelId="{1F065FA8-3941-43EC-AA8A-707917F45860}" type="presOf" srcId="{2E15466D-15B3-472B-A5B0-47961CF8B5D8}" destId="{C1CF04E2-E43A-4AA0-80EE-3D6D214A29E1}" srcOrd="0" destOrd="0" presId="urn:microsoft.com/office/officeart/2005/8/layout/vList2"/>
    <dgm:cxn modelId="{46703D52-7473-4837-BB02-E152240F8F5C}" type="presParOf" srcId="{19C04683-27E9-4E29-9639-D1A4921637B1}" destId="{C1CF04E2-E43A-4AA0-80EE-3D6D214A29E1}"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AB82991-4141-434B-A0F9-F8EAFD526E09}"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2E15466D-15B3-472B-A5B0-47961CF8B5D8}">
      <dgm:prSet/>
      <dgm:spPr/>
      <dgm:t>
        <a:bodyPr/>
        <a:lstStyle/>
        <a:p>
          <a:r>
            <a:rPr lang="en-US" baseline="0" dirty="0"/>
            <a:t>[4] </a:t>
          </a:r>
          <a:r>
            <a:rPr lang="en-US" b="0" i="0" baseline="0" dirty="0"/>
            <a:t>Morgan Jones and Matthew M Peet. Polynomial approximation of value functions and nonlinear controller design with performance bounds. Under review TAC, </a:t>
          </a:r>
          <a:r>
            <a:rPr lang="en-US" b="0" i="0" baseline="0" dirty="0" err="1"/>
            <a:t>arXiv</a:t>
          </a:r>
          <a:r>
            <a:rPr lang="en-US" b="0" i="0" baseline="0" dirty="0"/>
            <a:t> preprint arXiv:2010.06828, 2020.</a:t>
          </a:r>
          <a:endParaRPr lang="en-US" dirty="0"/>
        </a:p>
      </dgm:t>
    </dgm:pt>
    <dgm:pt modelId="{6450E967-6F17-43BD-83C8-60FD077E4F4B}" type="parTrans" cxnId="{B5DFF73D-CC79-4DD9-962B-79F710F747E5}">
      <dgm:prSet/>
      <dgm:spPr/>
      <dgm:t>
        <a:bodyPr/>
        <a:lstStyle/>
        <a:p>
          <a:endParaRPr lang="en-US"/>
        </a:p>
      </dgm:t>
    </dgm:pt>
    <dgm:pt modelId="{240CE44C-3C78-45A5-B993-79F3F56EF695}" type="sibTrans" cxnId="{B5DFF73D-CC79-4DD9-962B-79F710F747E5}">
      <dgm:prSet/>
      <dgm:spPr/>
      <dgm:t>
        <a:bodyPr/>
        <a:lstStyle/>
        <a:p>
          <a:endParaRPr lang="en-US"/>
        </a:p>
      </dgm:t>
    </dgm:pt>
    <dgm:pt modelId="{30484E97-DA9C-43E7-9643-7FD3F2C81675}">
      <dgm:prSet/>
      <dgm:spPr/>
      <dgm:t>
        <a:bodyPr/>
        <a:lstStyle/>
        <a:p>
          <a:r>
            <a:rPr lang="en-US" baseline="0" dirty="0"/>
            <a:t>[5] </a:t>
          </a:r>
          <a:r>
            <a:rPr lang="en-US" b="0" i="0" baseline="0" dirty="0"/>
            <a:t>Morgan Jones and Matthew M Peet. Relaxing the Hamilton Jacobi Bellman equation to construct inner and outer bounds on reachable sets. In 2019 IEEE 58th Annual Conference on Decision and Control (CDC), 2019.</a:t>
          </a:r>
          <a:endParaRPr lang="en-US" dirty="0"/>
        </a:p>
      </dgm:t>
    </dgm:pt>
    <dgm:pt modelId="{78E0294C-7358-471E-9B91-EA4ACCEDEEAD}" type="parTrans" cxnId="{B7980173-30EC-4743-A59E-1D13B8B2F674}">
      <dgm:prSet/>
      <dgm:spPr/>
      <dgm:t>
        <a:bodyPr/>
        <a:lstStyle/>
        <a:p>
          <a:endParaRPr lang="en-US"/>
        </a:p>
      </dgm:t>
    </dgm:pt>
    <dgm:pt modelId="{D9421DDC-E54F-4B9F-877F-E7BD2E6876A0}" type="sibTrans" cxnId="{B7980173-30EC-4743-A59E-1D13B8B2F674}">
      <dgm:prSet/>
      <dgm:spPr/>
      <dgm:t>
        <a:bodyPr/>
        <a:lstStyle/>
        <a:p>
          <a:endParaRPr lang="en-US"/>
        </a:p>
      </dgm:t>
    </dgm:pt>
    <dgm:pt modelId="{19C04683-27E9-4E29-9639-D1A4921637B1}" type="pres">
      <dgm:prSet presAssocID="{CAB82991-4141-434B-A0F9-F8EAFD526E09}" presName="linear" presStyleCnt="0">
        <dgm:presLayoutVars>
          <dgm:animLvl val="lvl"/>
          <dgm:resizeHandles val="exact"/>
        </dgm:presLayoutVars>
      </dgm:prSet>
      <dgm:spPr/>
    </dgm:pt>
    <dgm:pt modelId="{C1CF04E2-E43A-4AA0-80EE-3D6D214A29E1}" type="pres">
      <dgm:prSet presAssocID="{2E15466D-15B3-472B-A5B0-47961CF8B5D8}" presName="parentText" presStyleLbl="node1" presStyleIdx="0" presStyleCnt="2">
        <dgm:presLayoutVars>
          <dgm:chMax val="0"/>
          <dgm:bulletEnabled val="1"/>
        </dgm:presLayoutVars>
      </dgm:prSet>
      <dgm:spPr/>
    </dgm:pt>
    <dgm:pt modelId="{ECD02832-4060-4628-B52B-8329E73DBBCA}" type="pres">
      <dgm:prSet presAssocID="{240CE44C-3C78-45A5-B993-79F3F56EF695}" presName="spacer" presStyleCnt="0"/>
      <dgm:spPr/>
    </dgm:pt>
    <dgm:pt modelId="{ECB21485-0087-4770-B624-2159A135920D}" type="pres">
      <dgm:prSet presAssocID="{30484E97-DA9C-43E7-9643-7FD3F2C81675}" presName="parentText" presStyleLbl="node1" presStyleIdx="1" presStyleCnt="2">
        <dgm:presLayoutVars>
          <dgm:chMax val="0"/>
          <dgm:bulletEnabled val="1"/>
        </dgm:presLayoutVars>
      </dgm:prSet>
      <dgm:spPr/>
    </dgm:pt>
  </dgm:ptLst>
  <dgm:cxnLst>
    <dgm:cxn modelId="{B5DFF73D-CC79-4DD9-962B-79F710F747E5}" srcId="{CAB82991-4141-434B-A0F9-F8EAFD526E09}" destId="{2E15466D-15B3-472B-A5B0-47961CF8B5D8}" srcOrd="0" destOrd="0" parTransId="{6450E967-6F17-43BD-83C8-60FD077E4F4B}" sibTransId="{240CE44C-3C78-45A5-B993-79F3F56EF695}"/>
    <dgm:cxn modelId="{F6618566-6E21-4980-AE73-5B970B22951F}" type="presOf" srcId="{CAB82991-4141-434B-A0F9-F8EAFD526E09}" destId="{19C04683-27E9-4E29-9639-D1A4921637B1}" srcOrd="0" destOrd="0" presId="urn:microsoft.com/office/officeart/2005/8/layout/vList2"/>
    <dgm:cxn modelId="{B7980173-30EC-4743-A59E-1D13B8B2F674}" srcId="{CAB82991-4141-434B-A0F9-F8EAFD526E09}" destId="{30484E97-DA9C-43E7-9643-7FD3F2C81675}" srcOrd="1" destOrd="0" parTransId="{78E0294C-7358-471E-9B91-EA4ACCEDEEAD}" sibTransId="{D9421DDC-E54F-4B9F-877F-E7BD2E6876A0}"/>
    <dgm:cxn modelId="{1F065FA8-3941-43EC-AA8A-707917F45860}" type="presOf" srcId="{2E15466D-15B3-472B-A5B0-47961CF8B5D8}" destId="{C1CF04E2-E43A-4AA0-80EE-3D6D214A29E1}" srcOrd="0" destOrd="0" presId="urn:microsoft.com/office/officeart/2005/8/layout/vList2"/>
    <dgm:cxn modelId="{168727AC-A08D-4E86-BD2E-006F6A53D77E}" type="presOf" srcId="{30484E97-DA9C-43E7-9643-7FD3F2C81675}" destId="{ECB21485-0087-4770-B624-2159A135920D}" srcOrd="0" destOrd="0" presId="urn:microsoft.com/office/officeart/2005/8/layout/vList2"/>
    <dgm:cxn modelId="{46703D52-7473-4837-BB02-E152240F8F5C}" type="presParOf" srcId="{19C04683-27E9-4E29-9639-D1A4921637B1}" destId="{C1CF04E2-E43A-4AA0-80EE-3D6D214A29E1}" srcOrd="0" destOrd="0" presId="urn:microsoft.com/office/officeart/2005/8/layout/vList2"/>
    <dgm:cxn modelId="{755E494F-D389-4CCB-98A6-B05BEFCDF678}" type="presParOf" srcId="{19C04683-27E9-4E29-9639-D1A4921637B1}" destId="{ECD02832-4060-4628-B52B-8329E73DBBCA}" srcOrd="1" destOrd="0" presId="urn:microsoft.com/office/officeart/2005/8/layout/vList2"/>
    <dgm:cxn modelId="{D6A8D0ED-F579-4C10-AC06-705408103B89}" type="presParOf" srcId="{19C04683-27E9-4E29-9639-D1A4921637B1}" destId="{ECB21485-0087-4770-B624-2159A135920D}" srcOrd="2"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AB82991-4141-434B-A0F9-F8EAFD526E09}"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2E15466D-15B3-472B-A5B0-47961CF8B5D8}">
      <dgm:prSet/>
      <dgm:spPr/>
      <dgm:t>
        <a:bodyPr/>
        <a:lstStyle/>
        <a:p>
          <a:r>
            <a:rPr lang="en-US" baseline="0" dirty="0"/>
            <a:t>[6] Morgan Jones and Matthew M Peet. Converse Lyapunov functions and converging inner approximations to maximal regions of attraction of nonlinear systems. In 2021 IEEE 60</a:t>
          </a:r>
          <a:r>
            <a:rPr lang="en-US" baseline="30000" dirty="0"/>
            <a:t>th</a:t>
          </a:r>
          <a:r>
            <a:rPr lang="en-US" baseline="0" dirty="0"/>
            <a:t> Annual Conference on Decision and Control (CDC), </a:t>
          </a:r>
          <a:r>
            <a:rPr lang="en-US" baseline="0" dirty="0" err="1"/>
            <a:t>arXiv</a:t>
          </a:r>
          <a:r>
            <a:rPr lang="en-US" baseline="0" dirty="0"/>
            <a:t> preprint arXiv:2103.12825, 2021.</a:t>
          </a:r>
          <a:endParaRPr lang="en-US" dirty="0"/>
        </a:p>
      </dgm:t>
    </dgm:pt>
    <dgm:pt modelId="{6450E967-6F17-43BD-83C8-60FD077E4F4B}" type="parTrans" cxnId="{B5DFF73D-CC79-4DD9-962B-79F710F747E5}">
      <dgm:prSet/>
      <dgm:spPr/>
      <dgm:t>
        <a:bodyPr/>
        <a:lstStyle/>
        <a:p>
          <a:endParaRPr lang="en-US"/>
        </a:p>
      </dgm:t>
    </dgm:pt>
    <dgm:pt modelId="{240CE44C-3C78-45A5-B993-79F3F56EF695}" type="sibTrans" cxnId="{B5DFF73D-CC79-4DD9-962B-79F710F747E5}">
      <dgm:prSet/>
      <dgm:spPr/>
      <dgm:t>
        <a:bodyPr/>
        <a:lstStyle/>
        <a:p>
          <a:endParaRPr lang="en-US"/>
        </a:p>
      </dgm:t>
    </dgm:pt>
    <dgm:pt modelId="{19C04683-27E9-4E29-9639-D1A4921637B1}" type="pres">
      <dgm:prSet presAssocID="{CAB82991-4141-434B-A0F9-F8EAFD526E09}" presName="linear" presStyleCnt="0">
        <dgm:presLayoutVars>
          <dgm:animLvl val="lvl"/>
          <dgm:resizeHandles val="exact"/>
        </dgm:presLayoutVars>
      </dgm:prSet>
      <dgm:spPr/>
    </dgm:pt>
    <dgm:pt modelId="{C1CF04E2-E43A-4AA0-80EE-3D6D214A29E1}" type="pres">
      <dgm:prSet presAssocID="{2E15466D-15B3-472B-A5B0-47961CF8B5D8}" presName="parentText" presStyleLbl="node1" presStyleIdx="0" presStyleCnt="1">
        <dgm:presLayoutVars>
          <dgm:chMax val="0"/>
          <dgm:bulletEnabled val="1"/>
        </dgm:presLayoutVars>
      </dgm:prSet>
      <dgm:spPr/>
    </dgm:pt>
  </dgm:ptLst>
  <dgm:cxnLst>
    <dgm:cxn modelId="{B5DFF73D-CC79-4DD9-962B-79F710F747E5}" srcId="{CAB82991-4141-434B-A0F9-F8EAFD526E09}" destId="{2E15466D-15B3-472B-A5B0-47961CF8B5D8}" srcOrd="0" destOrd="0" parTransId="{6450E967-6F17-43BD-83C8-60FD077E4F4B}" sibTransId="{240CE44C-3C78-45A5-B993-79F3F56EF695}"/>
    <dgm:cxn modelId="{F6618566-6E21-4980-AE73-5B970B22951F}" type="presOf" srcId="{CAB82991-4141-434B-A0F9-F8EAFD526E09}" destId="{19C04683-27E9-4E29-9639-D1A4921637B1}" srcOrd="0" destOrd="0" presId="urn:microsoft.com/office/officeart/2005/8/layout/vList2"/>
    <dgm:cxn modelId="{1F065FA8-3941-43EC-AA8A-707917F45860}" type="presOf" srcId="{2E15466D-15B3-472B-A5B0-47961CF8B5D8}" destId="{C1CF04E2-E43A-4AA0-80EE-3D6D214A29E1}" srcOrd="0" destOrd="0" presId="urn:microsoft.com/office/officeart/2005/8/layout/vList2"/>
    <dgm:cxn modelId="{46703D52-7473-4837-BB02-E152240F8F5C}" type="presParOf" srcId="{19C04683-27E9-4E29-9639-D1A4921637B1}" destId="{C1CF04E2-E43A-4AA0-80EE-3D6D214A29E1}" srcOrd="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CF04E2-E43A-4AA0-80EE-3D6D214A29E1}">
      <dsp:nvSpPr>
        <dsp:cNvPr id="0" name=""/>
        <dsp:cNvSpPr/>
      </dsp:nvSpPr>
      <dsp:spPr>
        <a:xfrm>
          <a:off x="0" y="247974"/>
          <a:ext cx="6683374" cy="2023807"/>
        </a:xfrm>
        <a:prstGeom prst="roundRect">
          <a:avLst/>
        </a:prstGeom>
        <a:gradFill rotWithShape="0">
          <a:gsLst>
            <a:gs pos="0">
              <a:schemeClr val="accent2">
                <a:hueOff val="0"/>
                <a:satOff val="0"/>
                <a:lumOff val="0"/>
                <a:alphaOff val="0"/>
                <a:tint val="94000"/>
                <a:satMod val="100000"/>
                <a:lumMod val="108000"/>
              </a:schemeClr>
            </a:gs>
            <a:gs pos="50000">
              <a:schemeClr val="accent2">
                <a:hueOff val="0"/>
                <a:satOff val="0"/>
                <a:lumOff val="0"/>
                <a:alphaOff val="0"/>
                <a:tint val="98000"/>
                <a:shade val="100000"/>
                <a:satMod val="100000"/>
                <a:lumMod val="100000"/>
              </a:schemeClr>
            </a:gs>
            <a:gs pos="100000">
              <a:schemeClr val="accent2">
                <a:hueOff val="0"/>
                <a:satOff val="0"/>
                <a:lumOff val="0"/>
                <a:alphaOff val="0"/>
                <a:shade val="72000"/>
                <a:satMod val="120000"/>
                <a:lumMod val="100000"/>
              </a:schemeClr>
            </a:gs>
          </a:gsLst>
          <a:lin ang="5400000" scaled="0"/>
        </a:gradFill>
        <a:ln>
          <a:noFill/>
        </a:ln>
        <a:effectLst>
          <a:outerShdw blurRad="50800" dist="25400" dir="5400000" rotWithShape="0">
            <a:srgbClr val="000000">
              <a:alpha val="2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baseline="0" dirty="0"/>
            <a:t>[1] </a:t>
          </a:r>
          <a:r>
            <a:rPr lang="en-US" sz="2200" b="0" i="0" kern="1200" baseline="0" dirty="0"/>
            <a:t>Morgan Jones and Matthew M Peet. Extensions of the dynamic programming framework: Battery scheduling, demand charges, and renewable integration. IEEE Transactions on Automatic Control, 66(4):1602–1617, 2021.</a:t>
          </a:r>
          <a:endParaRPr lang="en-US" sz="2200" kern="1200" dirty="0"/>
        </a:p>
      </dsp:txBody>
      <dsp:txXfrm>
        <a:off x="98794" y="346768"/>
        <a:ext cx="6485786" cy="1826219"/>
      </dsp:txXfrm>
    </dsp:sp>
    <dsp:sp modelId="{ECB21485-0087-4770-B624-2159A135920D}">
      <dsp:nvSpPr>
        <dsp:cNvPr id="0" name=""/>
        <dsp:cNvSpPr/>
      </dsp:nvSpPr>
      <dsp:spPr>
        <a:xfrm>
          <a:off x="0" y="2335142"/>
          <a:ext cx="6683374" cy="2023807"/>
        </a:xfrm>
        <a:prstGeom prst="roundRect">
          <a:avLst/>
        </a:prstGeom>
        <a:gradFill rotWithShape="0">
          <a:gsLst>
            <a:gs pos="0">
              <a:schemeClr val="accent2">
                <a:hueOff val="4681519"/>
                <a:satOff val="-5839"/>
                <a:lumOff val="1373"/>
                <a:alphaOff val="0"/>
                <a:tint val="94000"/>
                <a:satMod val="100000"/>
                <a:lumMod val="108000"/>
              </a:schemeClr>
            </a:gs>
            <a:gs pos="50000">
              <a:schemeClr val="accent2">
                <a:hueOff val="4681519"/>
                <a:satOff val="-5839"/>
                <a:lumOff val="1373"/>
                <a:alphaOff val="0"/>
                <a:tint val="98000"/>
                <a:shade val="100000"/>
                <a:satMod val="100000"/>
                <a:lumMod val="100000"/>
              </a:schemeClr>
            </a:gs>
            <a:gs pos="100000">
              <a:schemeClr val="accent2">
                <a:hueOff val="4681519"/>
                <a:satOff val="-5839"/>
                <a:lumOff val="1373"/>
                <a:alphaOff val="0"/>
                <a:shade val="72000"/>
                <a:satMod val="120000"/>
                <a:lumMod val="100000"/>
              </a:schemeClr>
            </a:gs>
          </a:gsLst>
          <a:lin ang="5400000" scaled="0"/>
        </a:gradFill>
        <a:ln>
          <a:noFill/>
        </a:ln>
        <a:effectLst>
          <a:outerShdw blurRad="50800" dist="25400" dir="5400000" rotWithShape="0">
            <a:srgbClr val="000000">
              <a:alpha val="2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baseline="0" dirty="0"/>
            <a:t>[2] </a:t>
          </a:r>
          <a:r>
            <a:rPr lang="en-US" sz="2200" b="0" i="0" kern="1200" baseline="0" dirty="0"/>
            <a:t>Morgan Jones and Matthew M Peet. Solving dynamic programming with supremum terms in the objective and application to optimal battery scheduling for electricity consumers subject to demand charges. In 2017 IEEE 56th Annual Conference on Decision and Control (CDC), pages 1323–1329. IEEE, 2017.</a:t>
          </a:r>
          <a:endParaRPr lang="en-US" sz="2200" kern="1200" dirty="0"/>
        </a:p>
      </dsp:txBody>
      <dsp:txXfrm>
        <a:off x="98794" y="2433936"/>
        <a:ext cx="6485786" cy="18262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CF04E2-E43A-4AA0-80EE-3D6D214A29E1}">
      <dsp:nvSpPr>
        <dsp:cNvPr id="0" name=""/>
        <dsp:cNvSpPr/>
      </dsp:nvSpPr>
      <dsp:spPr>
        <a:xfrm>
          <a:off x="0" y="1219749"/>
          <a:ext cx="6683374" cy="2167425"/>
        </a:xfrm>
        <a:prstGeom prst="roundRect">
          <a:avLst/>
        </a:prstGeom>
        <a:gradFill rotWithShape="0">
          <a:gsLst>
            <a:gs pos="0">
              <a:schemeClr val="accent2">
                <a:hueOff val="0"/>
                <a:satOff val="0"/>
                <a:lumOff val="0"/>
                <a:alphaOff val="0"/>
                <a:tint val="94000"/>
                <a:satMod val="100000"/>
                <a:lumMod val="108000"/>
              </a:schemeClr>
            </a:gs>
            <a:gs pos="50000">
              <a:schemeClr val="accent2">
                <a:hueOff val="0"/>
                <a:satOff val="0"/>
                <a:lumOff val="0"/>
                <a:alphaOff val="0"/>
                <a:tint val="98000"/>
                <a:shade val="100000"/>
                <a:satMod val="100000"/>
                <a:lumMod val="100000"/>
              </a:schemeClr>
            </a:gs>
            <a:gs pos="100000">
              <a:schemeClr val="accent2">
                <a:hueOff val="0"/>
                <a:satOff val="0"/>
                <a:lumOff val="0"/>
                <a:alphaOff val="0"/>
                <a:shade val="72000"/>
                <a:satMod val="120000"/>
                <a:lumMod val="100000"/>
              </a:schemeClr>
            </a:gs>
          </a:gsLst>
          <a:lin ang="5400000" scaled="0"/>
        </a:gradFill>
        <a:ln>
          <a:noFill/>
        </a:ln>
        <a:effectLst>
          <a:outerShdw blurRad="50800" dist="25400" dir="5400000" rotWithShape="0">
            <a:srgbClr val="000000">
              <a:alpha val="2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baseline="0" dirty="0"/>
            <a:t>[3] Morgan Jones and Matthew M Peet. A generalization of Bellman’s equation with application to path planning, obstacle avoidance and invariant set estimation. </a:t>
          </a:r>
          <a:r>
            <a:rPr lang="en-US" sz="2800" kern="1200" baseline="0" dirty="0" err="1"/>
            <a:t>Automatica</a:t>
          </a:r>
          <a:r>
            <a:rPr lang="en-US" sz="2800" kern="1200" baseline="0" dirty="0"/>
            <a:t>, 127:109510, 2021.</a:t>
          </a:r>
          <a:endParaRPr lang="en-US" sz="2800" kern="1200" dirty="0"/>
        </a:p>
      </dsp:txBody>
      <dsp:txXfrm>
        <a:off x="105805" y="1325554"/>
        <a:ext cx="6471764" cy="19558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CF04E2-E43A-4AA0-80EE-3D6D214A29E1}">
      <dsp:nvSpPr>
        <dsp:cNvPr id="0" name=""/>
        <dsp:cNvSpPr/>
      </dsp:nvSpPr>
      <dsp:spPr>
        <a:xfrm>
          <a:off x="0" y="278462"/>
          <a:ext cx="6683374" cy="1989000"/>
        </a:xfrm>
        <a:prstGeom prst="roundRect">
          <a:avLst/>
        </a:prstGeom>
        <a:gradFill rotWithShape="0">
          <a:gsLst>
            <a:gs pos="0">
              <a:schemeClr val="accent2">
                <a:hueOff val="0"/>
                <a:satOff val="0"/>
                <a:lumOff val="0"/>
                <a:alphaOff val="0"/>
                <a:tint val="94000"/>
                <a:satMod val="100000"/>
                <a:lumMod val="108000"/>
              </a:schemeClr>
            </a:gs>
            <a:gs pos="50000">
              <a:schemeClr val="accent2">
                <a:hueOff val="0"/>
                <a:satOff val="0"/>
                <a:lumOff val="0"/>
                <a:alphaOff val="0"/>
                <a:tint val="98000"/>
                <a:shade val="100000"/>
                <a:satMod val="100000"/>
                <a:lumMod val="100000"/>
              </a:schemeClr>
            </a:gs>
            <a:gs pos="100000">
              <a:schemeClr val="accent2">
                <a:hueOff val="0"/>
                <a:satOff val="0"/>
                <a:lumOff val="0"/>
                <a:alphaOff val="0"/>
                <a:shade val="72000"/>
                <a:satMod val="120000"/>
                <a:lumMod val="100000"/>
              </a:schemeClr>
            </a:gs>
          </a:gsLst>
          <a:lin ang="5400000" scaled="0"/>
        </a:gradFill>
        <a:ln>
          <a:noFill/>
        </a:ln>
        <a:effectLst>
          <a:outerShdw blurRad="50800" dist="25400" dir="5400000" rotWithShape="0">
            <a:srgbClr val="000000">
              <a:alpha val="2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baseline="0" dirty="0"/>
            <a:t>[4] </a:t>
          </a:r>
          <a:r>
            <a:rPr lang="en-US" sz="2500" b="0" i="0" kern="1200" baseline="0" dirty="0"/>
            <a:t>Morgan Jones and Matthew M Peet. Polynomial approximation of value functions and nonlinear controller design with performance bounds. Under review TAC, </a:t>
          </a:r>
          <a:r>
            <a:rPr lang="en-US" sz="2500" b="0" i="0" kern="1200" baseline="0" dirty="0" err="1"/>
            <a:t>arXiv</a:t>
          </a:r>
          <a:r>
            <a:rPr lang="en-US" sz="2500" b="0" i="0" kern="1200" baseline="0" dirty="0"/>
            <a:t> preprint arXiv:2010.06828, 2020.</a:t>
          </a:r>
          <a:endParaRPr lang="en-US" sz="2500" kern="1200" dirty="0"/>
        </a:p>
      </dsp:txBody>
      <dsp:txXfrm>
        <a:off x="97095" y="375557"/>
        <a:ext cx="6489184" cy="1794810"/>
      </dsp:txXfrm>
    </dsp:sp>
    <dsp:sp modelId="{ECB21485-0087-4770-B624-2159A135920D}">
      <dsp:nvSpPr>
        <dsp:cNvPr id="0" name=""/>
        <dsp:cNvSpPr/>
      </dsp:nvSpPr>
      <dsp:spPr>
        <a:xfrm>
          <a:off x="0" y="2339462"/>
          <a:ext cx="6683374" cy="1989000"/>
        </a:xfrm>
        <a:prstGeom prst="roundRect">
          <a:avLst/>
        </a:prstGeom>
        <a:gradFill rotWithShape="0">
          <a:gsLst>
            <a:gs pos="0">
              <a:schemeClr val="accent2">
                <a:hueOff val="4681519"/>
                <a:satOff val="-5839"/>
                <a:lumOff val="1373"/>
                <a:alphaOff val="0"/>
                <a:tint val="94000"/>
                <a:satMod val="100000"/>
                <a:lumMod val="108000"/>
              </a:schemeClr>
            </a:gs>
            <a:gs pos="50000">
              <a:schemeClr val="accent2">
                <a:hueOff val="4681519"/>
                <a:satOff val="-5839"/>
                <a:lumOff val="1373"/>
                <a:alphaOff val="0"/>
                <a:tint val="98000"/>
                <a:shade val="100000"/>
                <a:satMod val="100000"/>
                <a:lumMod val="100000"/>
              </a:schemeClr>
            </a:gs>
            <a:gs pos="100000">
              <a:schemeClr val="accent2">
                <a:hueOff val="4681519"/>
                <a:satOff val="-5839"/>
                <a:lumOff val="1373"/>
                <a:alphaOff val="0"/>
                <a:shade val="72000"/>
                <a:satMod val="120000"/>
                <a:lumMod val="100000"/>
              </a:schemeClr>
            </a:gs>
          </a:gsLst>
          <a:lin ang="5400000" scaled="0"/>
        </a:gradFill>
        <a:ln>
          <a:noFill/>
        </a:ln>
        <a:effectLst>
          <a:outerShdw blurRad="50800" dist="25400" dir="5400000" rotWithShape="0">
            <a:srgbClr val="000000">
              <a:alpha val="2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baseline="0" dirty="0"/>
            <a:t>[5] </a:t>
          </a:r>
          <a:r>
            <a:rPr lang="en-US" sz="2500" b="0" i="0" kern="1200" baseline="0" dirty="0"/>
            <a:t>Morgan Jones and Matthew M Peet. Relaxing the Hamilton Jacobi Bellman equation to construct inner and outer bounds on reachable sets. In 2019 IEEE 58th Annual Conference on Decision and Control (CDC), 2019.</a:t>
          </a:r>
          <a:endParaRPr lang="en-US" sz="2500" kern="1200" dirty="0"/>
        </a:p>
      </dsp:txBody>
      <dsp:txXfrm>
        <a:off x="97095" y="2436557"/>
        <a:ext cx="6489184" cy="17948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CF04E2-E43A-4AA0-80EE-3D6D214A29E1}">
      <dsp:nvSpPr>
        <dsp:cNvPr id="0" name=""/>
        <dsp:cNvSpPr/>
      </dsp:nvSpPr>
      <dsp:spPr>
        <a:xfrm>
          <a:off x="0" y="2308"/>
          <a:ext cx="6683374" cy="2948400"/>
        </a:xfrm>
        <a:prstGeom prst="roundRect">
          <a:avLst/>
        </a:prstGeom>
        <a:gradFill rotWithShape="0">
          <a:gsLst>
            <a:gs pos="0">
              <a:schemeClr val="accent2">
                <a:hueOff val="0"/>
                <a:satOff val="0"/>
                <a:lumOff val="0"/>
                <a:alphaOff val="0"/>
                <a:tint val="94000"/>
                <a:satMod val="100000"/>
                <a:lumMod val="108000"/>
              </a:schemeClr>
            </a:gs>
            <a:gs pos="50000">
              <a:schemeClr val="accent2">
                <a:hueOff val="0"/>
                <a:satOff val="0"/>
                <a:lumOff val="0"/>
                <a:alphaOff val="0"/>
                <a:tint val="98000"/>
                <a:shade val="100000"/>
                <a:satMod val="100000"/>
                <a:lumMod val="100000"/>
              </a:schemeClr>
            </a:gs>
            <a:gs pos="100000">
              <a:schemeClr val="accent2">
                <a:hueOff val="0"/>
                <a:satOff val="0"/>
                <a:lumOff val="0"/>
                <a:alphaOff val="0"/>
                <a:shade val="72000"/>
                <a:satMod val="120000"/>
                <a:lumMod val="100000"/>
              </a:schemeClr>
            </a:gs>
          </a:gsLst>
          <a:lin ang="5400000" scaled="0"/>
        </a:gradFill>
        <a:ln>
          <a:noFill/>
        </a:ln>
        <a:effectLst>
          <a:outerShdw blurRad="50800" dist="25400" dir="5400000" rotWithShape="0">
            <a:srgbClr val="000000">
              <a:alpha val="2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baseline="0" dirty="0"/>
            <a:t>[6] Morgan Jones and Matthew M Peet. Converse Lyapunov functions and converging inner approximations to maximal regions of attraction of nonlinear systems. In 2021 IEEE 60</a:t>
          </a:r>
          <a:r>
            <a:rPr lang="en-US" sz="2800" kern="1200" baseline="30000" dirty="0"/>
            <a:t>th</a:t>
          </a:r>
          <a:r>
            <a:rPr lang="en-US" sz="2800" kern="1200" baseline="0" dirty="0"/>
            <a:t> Annual Conference on Decision and Control (CDC), </a:t>
          </a:r>
          <a:r>
            <a:rPr lang="en-US" sz="2800" kern="1200" baseline="0" dirty="0" err="1"/>
            <a:t>arXiv</a:t>
          </a:r>
          <a:r>
            <a:rPr lang="en-US" sz="2800" kern="1200" baseline="0" dirty="0"/>
            <a:t> preprint arXiv:2103.12825, 2021.</a:t>
          </a:r>
          <a:endParaRPr lang="en-US" sz="2800" kern="1200" dirty="0"/>
        </a:p>
      </dsp:txBody>
      <dsp:txXfrm>
        <a:off x="143929" y="146237"/>
        <a:ext cx="6395516" cy="266054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E549EEB-0BAF-4AFE-8109-28102B9EA4D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9ED6054-8B46-45A5-96E6-4DB7C552E3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ADD9D55-663D-47D6-A8F2-DF7A7EDC1573}" type="datetimeFigureOut">
              <a:rPr lang="en-US" smtClean="0"/>
              <a:t>10/22/2021</a:t>
            </a:fld>
            <a:endParaRPr lang="en-US"/>
          </a:p>
        </p:txBody>
      </p:sp>
      <p:sp>
        <p:nvSpPr>
          <p:cNvPr id="4" name="Footer Placeholder 3">
            <a:extLst>
              <a:ext uri="{FF2B5EF4-FFF2-40B4-BE49-F238E27FC236}">
                <a16:creationId xmlns:a16="http://schemas.microsoft.com/office/drawing/2014/main" id="{6F345D30-7C44-4060-8F52-73010F47D7F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6D969EC-E390-420B-9D8F-BB14D5DC319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CE0F36-FC55-4824-BD1A-BDF381C28D68}" type="slidenum">
              <a:rPr lang="en-US" smtClean="0"/>
              <a:t>‹#›</a:t>
            </a:fld>
            <a:endParaRPr lang="en-US"/>
          </a:p>
        </p:txBody>
      </p:sp>
    </p:spTree>
    <p:extLst>
      <p:ext uri="{BB962C8B-B14F-4D97-AF65-F5344CB8AC3E}">
        <p14:creationId xmlns:p14="http://schemas.microsoft.com/office/powerpoint/2010/main" val="253847706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sv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sv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sv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png>
</file>

<file path=ppt/media/image37.sv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sv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132C9B-74F8-413E-8780-66D960CF4241}" type="datetimeFigureOut">
              <a:rPr lang="en-US" smtClean="0"/>
              <a:t>10/22/2021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B0367F-B28A-41E9-BF6B-9B048300A70A}" type="slidenum">
              <a:rPr lang="en-US" smtClean="0"/>
              <a:t>‹#›</a:t>
            </a:fld>
            <a:endParaRPr lang="en-US"/>
          </a:p>
        </p:txBody>
      </p:sp>
    </p:spTree>
    <p:extLst>
      <p:ext uri="{BB962C8B-B14F-4D97-AF65-F5344CB8AC3E}">
        <p14:creationId xmlns:p14="http://schemas.microsoft.com/office/powerpoint/2010/main" val="2237716228"/>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a:t>
            </a:r>
          </a:p>
          <a:p>
            <a:r>
              <a:rPr lang="en-US" dirty="0"/>
              <a:t>Thanks for attending my talk on Extensions of the dynamic programming framework.</a:t>
            </a:r>
          </a:p>
        </p:txBody>
      </p:sp>
    </p:spTree>
    <p:extLst>
      <p:ext uri="{BB962C8B-B14F-4D97-AF65-F5344CB8AC3E}">
        <p14:creationId xmlns:p14="http://schemas.microsoft.com/office/powerpoint/2010/main" val="29683142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Consider a simple model of a dog.</a:t>
            </a:r>
          </a:p>
          <a:p>
            <a:pPr marL="171450" indent="-171450">
              <a:buFont typeface="Arial" panose="020B0604020202020204" pitchFamily="34" charset="0"/>
              <a:buChar char="•"/>
            </a:pPr>
            <a:r>
              <a:rPr lang="en-US" dirty="0"/>
              <a:t>Call the dogs rest state 0.</a:t>
            </a:r>
          </a:p>
          <a:p>
            <a:pPr marL="171450" indent="-171450">
              <a:buFont typeface="Arial" panose="020B0604020202020204" pitchFamily="34" charset="0"/>
              <a:buChar char="•"/>
            </a:pPr>
            <a:r>
              <a:rPr lang="en-US" dirty="0"/>
              <a:t>Depending on what action the dog takes he will transition to a new state and receive a reward.</a:t>
            </a:r>
          </a:p>
          <a:p>
            <a:pPr marL="171450" indent="-171450">
              <a:buFont typeface="Arial" panose="020B0604020202020204" pitchFamily="34" charset="0"/>
              <a:buChar char="•"/>
            </a:pPr>
            <a:r>
              <a:rPr lang="en-US" dirty="0"/>
              <a:t>If the dynamics and reward functions are known then we can write MSOPs as optimization problems.</a:t>
            </a:r>
          </a:p>
        </p:txBody>
      </p:sp>
    </p:spTree>
    <p:extLst>
      <p:ext uri="{BB962C8B-B14F-4D97-AF65-F5344CB8AC3E}">
        <p14:creationId xmlns:p14="http://schemas.microsoft.com/office/powerpoint/2010/main" val="7194316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Rather than solving (1) and obtaining all actions we can solve BE for one action at  a time.</a:t>
            </a:r>
          </a:p>
          <a:p>
            <a:pPr marL="171450" indent="-171450">
              <a:buFont typeface="Arial" panose="020B0604020202020204" pitchFamily="34" charset="0"/>
              <a:buChar char="•"/>
            </a:pPr>
            <a:r>
              <a:rPr lang="en-US" dirty="0"/>
              <a:t>Intuitively BE solves the tail problems of the opt and saves the </a:t>
            </a:r>
            <a:r>
              <a:rPr lang="en-US" dirty="0" err="1"/>
              <a:t>soln</a:t>
            </a:r>
            <a:r>
              <a:rPr lang="en-US" dirty="0"/>
              <a:t> in the VF that captures the long term value of being in a certain state at a certain time.</a:t>
            </a:r>
          </a:p>
          <a:p>
            <a:pPr marL="171450" indent="-171450">
              <a:buFont typeface="Arial" panose="020B0604020202020204" pitchFamily="34" charset="0"/>
              <a:buChar char="•"/>
            </a:pPr>
            <a:r>
              <a:rPr lang="en-US" dirty="0"/>
              <a:t>After solving BE and getting a VF we can synthesize an action sequence.</a:t>
            </a:r>
          </a:p>
        </p:txBody>
      </p:sp>
    </p:spTree>
    <p:extLst>
      <p:ext uri="{BB962C8B-B14F-4D97-AF65-F5344CB8AC3E}">
        <p14:creationId xmlns:p14="http://schemas.microsoft.com/office/powerpoint/2010/main" val="29423795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30087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now discuss some of my research I did with Matthew Peet on extending the DP framework.</a:t>
            </a:r>
          </a:p>
        </p:txBody>
      </p:sp>
    </p:spTree>
    <p:extLst>
      <p:ext uri="{BB962C8B-B14F-4D97-AF65-F5344CB8AC3E}">
        <p14:creationId xmlns:p14="http://schemas.microsoft.com/office/powerpoint/2010/main" val="17975448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Electricity costs are not </a:t>
            </a:r>
            <a:r>
              <a:rPr lang="en-US" dirty="0" err="1"/>
              <a:t>addative</a:t>
            </a:r>
            <a:r>
              <a:rPr lang="en-US" dirty="0"/>
              <a:t>. They do not fit into the traditional RL framework where you get a reward after each action. </a:t>
            </a:r>
          </a:p>
          <a:p>
            <a:pPr marL="171450" indent="-171450">
              <a:buFont typeface="Arial" panose="020B0604020202020204" pitchFamily="34" charset="0"/>
              <a:buChar char="•"/>
            </a:pPr>
            <a:r>
              <a:rPr lang="en-US" dirty="0"/>
              <a:t>The max term depends on what you did in the past, not just what action you during each time-stage.</a:t>
            </a:r>
          </a:p>
          <a:p>
            <a:pPr marL="171450" indent="-171450">
              <a:buFont typeface="Arial" panose="020B0604020202020204" pitchFamily="34" charset="0"/>
              <a:buChar char="•"/>
            </a:pPr>
            <a:r>
              <a:rPr lang="en-US" dirty="0"/>
              <a:t>We consider a new class of cost functions called forward separable functions.</a:t>
            </a:r>
          </a:p>
          <a:p>
            <a:pPr marL="171450" indent="-171450">
              <a:buFont typeface="Arial" panose="020B0604020202020204" pitchFamily="34" charset="0"/>
              <a:buChar char="•"/>
            </a:pPr>
            <a:r>
              <a:rPr lang="en-US" dirty="0"/>
              <a:t>In [1] we showed all functions are FS.</a:t>
            </a:r>
          </a:p>
          <a:p>
            <a:pPr marL="171450" indent="-171450">
              <a:buFont typeface="Arial" panose="020B0604020202020204" pitchFamily="34" charset="0"/>
              <a:buChar char="•"/>
            </a:pPr>
            <a:r>
              <a:rPr lang="en-US" dirty="0"/>
              <a:t>FS functions share a similar structure to NN.</a:t>
            </a:r>
          </a:p>
        </p:txBody>
      </p:sp>
    </p:spTree>
    <p:extLst>
      <p:ext uri="{BB962C8B-B14F-4D97-AF65-F5344CB8AC3E}">
        <p14:creationId xmlns:p14="http://schemas.microsoft.com/office/powerpoint/2010/main" val="5640754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showed we can solve </a:t>
            </a:r>
            <a:r>
              <a:rPr lang="en-US" dirty="0" err="1"/>
              <a:t>Opt</a:t>
            </a:r>
            <a:r>
              <a:rPr lang="en-US" dirty="0"/>
              <a:t> with FS obj functions using state augmentation.</a:t>
            </a:r>
          </a:p>
          <a:p>
            <a:pPr marL="171450" indent="-171450">
              <a:buFont typeface="Arial" panose="020B0604020202020204" pitchFamily="34" charset="0"/>
              <a:buChar char="•"/>
            </a:pPr>
            <a:r>
              <a:rPr lang="en-US" dirty="0"/>
              <a:t>Aspects of the cost are stored in the system dynamics.</a:t>
            </a:r>
          </a:p>
          <a:p>
            <a:pPr marL="171450" indent="-171450">
              <a:buFont typeface="Arial" panose="020B0604020202020204" pitchFamily="34" charset="0"/>
              <a:buChar char="•"/>
            </a:pPr>
            <a:r>
              <a:rPr lang="en-US" dirty="0"/>
              <a:t>We proved that both problems are equivalent.</a:t>
            </a:r>
          </a:p>
          <a:p>
            <a:pPr marL="171450" indent="-171450">
              <a:buFont typeface="Arial" panose="020B0604020202020204" pitchFamily="34" charset="0"/>
              <a:buChar char="•"/>
            </a:pPr>
            <a:r>
              <a:rPr lang="en-US" dirty="0"/>
              <a:t>The augmented problem can be solved using the BE (classical DP theory) since its obj only depends on the terminal state (additively </a:t>
            </a:r>
            <a:r>
              <a:rPr lang="en-US" dirty="0" err="1"/>
              <a:t>sep</a:t>
            </a:r>
            <a:r>
              <a:rPr lang="en-US" dirty="0"/>
              <a:t>).</a:t>
            </a:r>
          </a:p>
          <a:p>
            <a:pPr marL="171450" indent="-171450">
              <a:buFont typeface="Arial" panose="020B0604020202020204" pitchFamily="34" charset="0"/>
              <a:buChar char="•"/>
            </a:pPr>
            <a:r>
              <a:rPr lang="en-US" dirty="0"/>
              <a:t>The augmented problem has a higher dim. Therefore we must select the representation maps carefully.</a:t>
            </a:r>
          </a:p>
          <a:p>
            <a:pPr marL="171450" indent="-171450">
              <a:buFont typeface="Arial" panose="020B0604020202020204" pitchFamily="34" charset="0"/>
              <a:buChar char="•"/>
            </a:pPr>
            <a:r>
              <a:rPr lang="en-US" dirty="0"/>
              <a:t>Intuitively the representation maps store the information required for an agent to act optimally and propagate this through the dynamics.</a:t>
            </a:r>
          </a:p>
        </p:txBody>
      </p:sp>
    </p:spTree>
    <p:extLst>
      <p:ext uri="{BB962C8B-B14F-4D97-AF65-F5344CB8AC3E}">
        <p14:creationId xmlns:p14="http://schemas.microsoft.com/office/powerpoint/2010/main" val="25633797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State augmentation is only tractable when the state dimension of the augmented problem only increase by a fixed amount independent of the problems data.</a:t>
            </a:r>
          </a:p>
          <a:p>
            <a:pPr marL="171450" indent="-171450">
              <a:buFont typeface="Arial" panose="020B0604020202020204" pitchFamily="34" charset="0"/>
              <a:buChar char="•"/>
            </a:pPr>
            <a:r>
              <a:rPr lang="en-US" dirty="0"/>
              <a:t>For this reason we have introduced a new class of obj function whose representation functions map to a dimension that is independent of the problems data.</a:t>
            </a:r>
          </a:p>
          <a:p>
            <a:pPr marL="171450" indent="-171450">
              <a:buFont typeface="Arial" panose="020B0604020202020204" pitchFamily="34" charset="0"/>
              <a:buChar char="•"/>
            </a:pPr>
            <a:r>
              <a:rPr lang="en-US" dirty="0"/>
              <a:t>We have demonstrated that there’re many examples of obj functions that are NFSF including a variance type obj function and a pointwise max obj function (electricity costs).</a:t>
            </a:r>
          </a:p>
        </p:txBody>
      </p:sp>
    </p:spTree>
    <p:extLst>
      <p:ext uri="{BB962C8B-B14F-4D97-AF65-F5344CB8AC3E}">
        <p14:creationId xmlns:p14="http://schemas.microsoft.com/office/powerpoint/2010/main" val="25201040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solved the battery scheduling problem using our proposed augmented DP method.</a:t>
            </a:r>
          </a:p>
          <a:p>
            <a:pPr marL="171450" indent="-171450">
              <a:buFont typeface="Arial" panose="020B0604020202020204" pitchFamily="34" charset="0"/>
              <a:buChar char="•"/>
            </a:pPr>
            <a:r>
              <a:rPr lang="en-US" dirty="0"/>
              <a:t>The red region shows on-peak hours where demand charges are enforced.</a:t>
            </a:r>
          </a:p>
          <a:p>
            <a:pPr marL="171450" indent="-171450">
              <a:buFont typeface="Arial" panose="020B0604020202020204" pitchFamily="34" charset="0"/>
              <a:buChar char="•"/>
            </a:pPr>
            <a:r>
              <a:rPr lang="en-US" dirty="0"/>
              <a:t>The first graph shows that consumer power is stabilized and does not peak using the power the battery discharges. </a:t>
            </a:r>
          </a:p>
        </p:txBody>
      </p:sp>
    </p:spTree>
    <p:extLst>
      <p:ext uri="{BB962C8B-B14F-4D97-AF65-F5344CB8AC3E}">
        <p14:creationId xmlns:p14="http://schemas.microsoft.com/office/powerpoint/2010/main" val="20135276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009897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consider a model of </a:t>
            </a:r>
            <a:r>
              <a:rPr lang="en-US" dirty="0" err="1"/>
              <a:t>Dubins</a:t>
            </a:r>
            <a:r>
              <a:rPr lang="en-US" dirty="0"/>
              <a:t> car. Suppose </a:t>
            </a:r>
          </a:p>
        </p:txBody>
      </p:sp>
    </p:spTree>
    <p:extLst>
      <p:ext uri="{BB962C8B-B14F-4D97-AF65-F5344CB8AC3E}">
        <p14:creationId xmlns:p14="http://schemas.microsoft.com/office/powerpoint/2010/main" val="278134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Its been in the news recently that Lake Mead has dropped to record low levels.</a:t>
            </a:r>
          </a:p>
          <a:p>
            <a:pPr marL="171450" indent="-171450">
              <a:buFont typeface="Arial" panose="020B0604020202020204" pitchFamily="34" charset="0"/>
              <a:buChar char="•"/>
            </a:pPr>
            <a:r>
              <a:rPr lang="en-US" dirty="0"/>
              <a:t>Lake mead isn’t only a reservoir but also the water used in the Hoover dam.</a:t>
            </a:r>
          </a:p>
          <a:p>
            <a:pPr marL="171450" indent="-171450">
              <a:buFont typeface="Arial" panose="020B0604020202020204" pitchFamily="34" charset="0"/>
              <a:buChar char="•"/>
            </a:pPr>
            <a:r>
              <a:rPr lang="en-US" dirty="0"/>
              <a:t>As a result of  the lowering reservoir levels the power generated by the Hoover dam has been increasing!</a:t>
            </a:r>
          </a:p>
        </p:txBody>
      </p:sp>
    </p:spTree>
    <p:extLst>
      <p:ext uri="{BB962C8B-B14F-4D97-AF65-F5344CB8AC3E}">
        <p14:creationId xmlns:p14="http://schemas.microsoft.com/office/powerpoint/2010/main" val="1940566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869859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930316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827578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781376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479131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46399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521185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434246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958218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40337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Hydro turbines like the Hoover dam have a special property that that </a:t>
            </a:r>
            <a:r>
              <a:rPr lang="en-US" dirty="0" err="1"/>
              <a:t>theyre</a:t>
            </a:r>
            <a:r>
              <a:rPr lang="en-US" dirty="0"/>
              <a:t> able to come online from a cold start nearly instantly by releasing reservoir water.</a:t>
            </a:r>
          </a:p>
          <a:p>
            <a:pPr marL="171450" indent="-171450">
              <a:buFont typeface="Arial" panose="020B0604020202020204" pitchFamily="34" charset="0"/>
              <a:buChar char="•"/>
            </a:pPr>
            <a:r>
              <a:rPr lang="en-US" dirty="0"/>
              <a:t>The graph shows that about 11% of power in America comes from Hydro turbines.</a:t>
            </a:r>
          </a:p>
          <a:p>
            <a:pPr marL="171450" indent="-171450">
              <a:buFont typeface="Arial" panose="020B0604020202020204" pitchFamily="34" charset="0"/>
              <a:buChar char="•"/>
            </a:pPr>
            <a:r>
              <a:rPr lang="en-US" dirty="0"/>
              <a:t>Steam powered generators that use fossil fuels to heat up water take over an hour to come online to get the water the correct pressure.</a:t>
            </a:r>
          </a:p>
          <a:p>
            <a:pPr marL="171450" indent="-171450">
              <a:buFont typeface="Arial" panose="020B0604020202020204" pitchFamily="34" charset="0"/>
              <a:buChar char="•"/>
            </a:pPr>
            <a:r>
              <a:rPr lang="en-US" dirty="0"/>
              <a:t>Nuclear power stations take the longest to turn on.</a:t>
            </a:r>
          </a:p>
          <a:p>
            <a:pPr marL="171450" indent="-171450">
              <a:buFont typeface="Arial" panose="020B0604020202020204" pitchFamily="34" charset="0"/>
              <a:buChar char="•"/>
            </a:pPr>
            <a:r>
              <a:rPr lang="en-US" dirty="0"/>
              <a:t>If there is a power surge then the Hoover dam is able to turn on to meet demand. However this is becoming increasingly difficult.</a:t>
            </a:r>
          </a:p>
        </p:txBody>
      </p:sp>
    </p:spTree>
    <p:extLst>
      <p:ext uri="{BB962C8B-B14F-4D97-AF65-F5344CB8AC3E}">
        <p14:creationId xmlns:p14="http://schemas.microsoft.com/office/powerpoint/2010/main" val="898056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331260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401387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729090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909462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want to say we don’t actually solve this but we take a step in the direction to try and solve such problems.</a:t>
            </a:r>
          </a:p>
        </p:txBody>
      </p:sp>
    </p:spTree>
    <p:extLst>
      <p:ext uri="{BB962C8B-B14F-4D97-AF65-F5344CB8AC3E}">
        <p14:creationId xmlns:p14="http://schemas.microsoft.com/office/powerpoint/2010/main" val="37091430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309645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821901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455054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434246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39588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Hoover dam provides a large amount of power to </a:t>
            </a:r>
            <a:r>
              <a:rPr lang="en-US" dirty="0" err="1"/>
              <a:t>Phx</a:t>
            </a:r>
            <a:r>
              <a:rPr lang="en-US" dirty="0"/>
              <a:t> and helps prevent power cuts.</a:t>
            </a:r>
          </a:p>
          <a:p>
            <a:pPr marL="171450" indent="-171450">
              <a:buFont typeface="Arial" panose="020B0604020202020204" pitchFamily="34" charset="0"/>
              <a:buChar char="•"/>
            </a:pPr>
            <a:r>
              <a:rPr lang="en-US" dirty="0" err="1"/>
              <a:t>Phx</a:t>
            </a:r>
            <a:r>
              <a:rPr lang="en-US" dirty="0"/>
              <a:t> is particularly susceptible to power surges due to the heat.</a:t>
            </a:r>
          </a:p>
          <a:p>
            <a:pPr marL="171450" indent="-171450">
              <a:buFont typeface="Arial" panose="020B0604020202020204" pitchFamily="34" charset="0"/>
              <a:buChar char="•"/>
            </a:pPr>
            <a:r>
              <a:rPr lang="en-US" dirty="0" err="1"/>
              <a:t>Phx</a:t>
            </a:r>
            <a:r>
              <a:rPr lang="en-US" dirty="0"/>
              <a:t> has an older population that require constant AC.</a:t>
            </a:r>
          </a:p>
        </p:txBody>
      </p:sp>
    </p:spTree>
    <p:extLst>
      <p:ext uri="{BB962C8B-B14F-4D97-AF65-F5344CB8AC3E}">
        <p14:creationId xmlns:p14="http://schemas.microsoft.com/office/powerpoint/2010/main" val="33259366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58906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Because of the growing population and the reduced power generation of the Hoover dam electricity companies have began penalizing the maximum power required by consumers by introducing demand charges.</a:t>
            </a:r>
          </a:p>
          <a:p>
            <a:pPr marL="171450" indent="-171450">
              <a:buFont typeface="Arial" panose="020B0604020202020204" pitchFamily="34" charset="0"/>
              <a:buChar char="•"/>
            </a:pPr>
            <a:r>
              <a:rPr lang="en-US" dirty="0"/>
              <a:t>Electricity costs can now be broken down into </a:t>
            </a:r>
            <a:r>
              <a:rPr lang="en-US" dirty="0" err="1"/>
              <a:t>ToU</a:t>
            </a:r>
            <a:r>
              <a:rPr lang="en-US" dirty="0"/>
              <a:t> charges based on total power required and demand charges based on max power required.</a:t>
            </a:r>
          </a:p>
          <a:p>
            <a:pPr marL="171450" indent="-171450">
              <a:buFont typeface="Arial" panose="020B0604020202020204" pitchFamily="34" charset="0"/>
              <a:buChar char="•"/>
            </a:pPr>
            <a:r>
              <a:rPr lang="en-US" dirty="0"/>
              <a:t>The blue and red customers use the same amount of energy but the red customer has a larger maximum power and hence incurs a larger electricity cost.</a:t>
            </a:r>
          </a:p>
        </p:txBody>
      </p:sp>
    </p:spTree>
    <p:extLst>
      <p:ext uri="{BB962C8B-B14F-4D97-AF65-F5344CB8AC3E}">
        <p14:creationId xmlns:p14="http://schemas.microsoft.com/office/powerpoint/2010/main" val="3144839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What can consumers due based on these new electricity costs?</a:t>
            </a:r>
          </a:p>
          <a:p>
            <a:pPr marL="171450" indent="-171450">
              <a:buFont typeface="Arial" panose="020B0604020202020204" pitchFamily="34" charset="0"/>
              <a:buChar char="•"/>
            </a:pPr>
            <a:r>
              <a:rPr lang="en-US" dirty="0"/>
              <a:t>Consumers can install a residential battery that can discharge to reduce max power consumption.</a:t>
            </a:r>
          </a:p>
          <a:p>
            <a:pPr marL="171450" indent="-171450">
              <a:buFont typeface="Arial" panose="020B0604020202020204" pitchFamily="34" charset="0"/>
              <a:buChar char="•"/>
            </a:pPr>
            <a:r>
              <a:rPr lang="en-US" dirty="0"/>
              <a:t>We can formulate an optimization problem solved by the controller that optimally discharges and charges to minimize consumer bills.</a:t>
            </a:r>
          </a:p>
          <a:p>
            <a:pPr marL="171450" indent="-171450">
              <a:buFont typeface="Arial" panose="020B0604020202020204" pitchFamily="34" charset="0"/>
              <a:buChar char="•"/>
            </a:pPr>
            <a:r>
              <a:rPr lang="en-US" dirty="0"/>
              <a:t>This optimization problem is hard to solve because the objective has a nonlinear max term.</a:t>
            </a:r>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35949086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506169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Dynamic Programming is a class of methods that all posses the following characteristics.</a:t>
            </a:r>
          </a:p>
          <a:p>
            <a:endParaRPr lang="en-US" dirty="0"/>
          </a:p>
          <a:p>
            <a:r>
              <a:rPr lang="en-US" dirty="0"/>
              <a:t>These algorithms computationally out preform brute force methods because they use stored information to avoid repeating calculations.</a:t>
            </a:r>
          </a:p>
          <a:p>
            <a:endParaRPr lang="en-US" dirty="0"/>
          </a:p>
          <a:p>
            <a:r>
              <a:rPr lang="en-US" dirty="0"/>
              <a:t>An example of a problem of that is solved using DP is finding the shortest path between nodes. You can see from this example if we were to only act </a:t>
            </a:r>
            <a:r>
              <a:rPr lang="en-US" dirty="0" err="1"/>
              <a:t>localy</a:t>
            </a:r>
            <a:r>
              <a:rPr lang="en-US" dirty="0"/>
              <a:t> then we would go up rather than down.</a:t>
            </a:r>
          </a:p>
        </p:txBody>
      </p:sp>
    </p:spTree>
    <p:extLst>
      <p:ext uri="{BB962C8B-B14F-4D97-AF65-F5344CB8AC3E}">
        <p14:creationId xmlns:p14="http://schemas.microsoft.com/office/powerpoint/2010/main" val="1401581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MSOPs have an agent that is able to execute an action.</a:t>
            </a:r>
          </a:p>
          <a:p>
            <a:pPr marL="171450" indent="-171450">
              <a:buFont typeface="Arial" panose="020B0604020202020204" pitchFamily="34" charset="0"/>
              <a:buChar char="•"/>
            </a:pPr>
            <a:r>
              <a:rPr lang="en-US" dirty="0"/>
              <a:t>An environment/simulator then gives feedback of which state the agent moves to and a reward the agent gets.</a:t>
            </a:r>
          </a:p>
          <a:p>
            <a:pPr marL="171450" indent="-171450">
              <a:buFont typeface="Arial" panose="020B0604020202020204" pitchFamily="34" charset="0"/>
              <a:buChar char="•"/>
            </a:pPr>
            <a:r>
              <a:rPr lang="en-US" dirty="0"/>
              <a:t>The goal is to find the sequence of actions that maximize the total rewards gained.</a:t>
            </a:r>
          </a:p>
          <a:p>
            <a:endParaRPr lang="en-US" dirty="0"/>
          </a:p>
        </p:txBody>
      </p:sp>
    </p:spTree>
    <p:extLst>
      <p:ext uri="{BB962C8B-B14F-4D97-AF65-F5344CB8AC3E}">
        <p14:creationId xmlns:p14="http://schemas.microsoft.com/office/powerpoint/2010/main" val="10508970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658A67-E63A-422D-B6A6-AB35A7747F7B}" type="datetime1">
              <a:rPr lang="en-US" smtClean="0"/>
              <a:t>10/22/2021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53885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ECBAB3D-1452-4F6C-B151-19F635364A9F}" type="datetime1">
              <a:rPr lang="en-US" smtClean="0"/>
              <a:t>10/22/2021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89584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AE7FFEA-4E70-4C34-8EA7-F3BCE9BF5648}" type="datetime1">
              <a:rPr lang="en-US" smtClean="0"/>
              <a:t>10/22/2021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371174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C78251-0CCE-41AC-96FF-3F77F85EE6EF}" type="datetime1">
              <a:rPr lang="en-US" smtClean="0"/>
              <a:t>10/22/2021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latin typeface="Knuth's Computer Modern"/>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latin typeface="Knuth's Computer Modern"/>
              </a:rPr>
              <a:t>”</a:t>
            </a:r>
          </a:p>
        </p:txBody>
      </p:sp>
    </p:spTree>
    <p:extLst>
      <p:ext uri="{BB962C8B-B14F-4D97-AF65-F5344CB8AC3E}">
        <p14:creationId xmlns:p14="http://schemas.microsoft.com/office/powerpoint/2010/main" val="1460570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006F7F-1162-4422-9DDF-1FE2027E6C7D}" type="datetime1">
              <a:rPr lang="en-US" smtClean="0"/>
              <a:t>10/22/2021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704069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F86B65E-E766-44ED-91BF-07542DBF1FE4}" type="datetime1">
              <a:rPr lang="en-US" smtClean="0"/>
              <a:t>10/22/2021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091968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9B82EC9-B8E5-4A0E-9A81-3E8CF470B5BF}" type="datetime1">
              <a:rPr lang="en-US" smtClean="0"/>
              <a:t>10/22/2021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386339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D0A71C-261C-4980-A3EA-8215677158AF}" type="datetime1">
              <a:rPr lang="en-US" smtClean="0"/>
              <a:t>10/22/2021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562181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47BA1D-3BBF-4DF6-B1D9-369C04F8740E}" type="datetime1">
              <a:rPr lang="en-US" smtClean="0"/>
              <a:t>10/22/2021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387369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A604F-7DAD-4D95-B65B-B9847047DD14}" type="datetime1">
              <a:rPr lang="en-US" smtClean="0"/>
              <a:t>10/22/2021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1427785" y="6469062"/>
            <a:ext cx="764215" cy="365125"/>
          </a:xfrm>
        </p:spPr>
        <p:txBody>
          <a:bodyPr/>
          <a:lstStyle>
            <a:lvl1pPr>
              <a:defRPr sz="1800"/>
            </a:lvl1pPr>
          </a:lstStyle>
          <a:p>
            <a:fld id="{34B7E4EF-A1BD-40F4-AB7B-04F084DD991D}" type="slidenum">
              <a:rPr lang="en-US" smtClean="0"/>
              <a:pPr/>
              <a:t>‹#›</a:t>
            </a:fld>
            <a:endParaRPr lang="en-US" dirty="0"/>
          </a:p>
        </p:txBody>
      </p:sp>
    </p:spTree>
    <p:extLst>
      <p:ext uri="{BB962C8B-B14F-4D97-AF65-F5344CB8AC3E}">
        <p14:creationId xmlns:p14="http://schemas.microsoft.com/office/powerpoint/2010/main" val="192196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DA8C3F-4B86-4A92-84FB-9592A8D5FA20}" type="datetime1">
              <a:rPr lang="en-US" smtClean="0"/>
              <a:t>10/22/2021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82329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1171DD9-F74D-4CCB-A72B-314CB66E59DB}" type="datetime1">
              <a:rPr lang="en-US" smtClean="0"/>
              <a:t>10/22/2021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83983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194DF06-026A-4380-8E4E-9DF4ABA7391B}" type="datetime1">
              <a:rPr lang="en-US" smtClean="0"/>
              <a:t>10/22/2021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99877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43D56B-2525-4B18-9DCC-00BD480F02C4}" type="datetime1">
              <a:rPr lang="en-US" smtClean="0"/>
              <a:t>10/22/2021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19483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527D7A9-6D17-441D-948D-9FFE1F7F7DE5}" type="datetime1">
              <a:rPr lang="en-US" smtClean="0"/>
              <a:t>10/22/2021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03173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FE2105BF-5539-4F7B-99C1-DD8A0945A8A2}" type="datetime1">
              <a:rPr lang="en-US" smtClean="0"/>
              <a:t>10/22/2021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586331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73B1AE-B5C0-4D0C-A890-5BF4B5D493AB}" type="datetime1">
              <a:rPr lang="en-US" smtClean="0"/>
              <a:t>10/22/2021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59308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2C44B6-2B8B-4E15-8D6A-56E08FDA3FF9}" type="datetime1">
              <a:rPr lang="en-US" smtClean="0"/>
              <a:t>10/22/2021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326455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latin typeface="Knuth's Computer Modern"/>
              </a:defRPr>
            </a:lvl1pPr>
          </a:lstStyle>
          <a:p>
            <a:fld id="{CAC023EF-AC3A-4CDA-8AE5-FFDBF2439410}" type="datetime1">
              <a:rPr lang="en-US" smtClean="0"/>
              <a:t>10/22/2021</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latin typeface="Knuth's Computer Modern"/>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latin typeface="Knuth's Computer Modern"/>
              </a:defRPr>
            </a:lvl1pPr>
          </a:lstStyle>
          <a:p>
            <a:fld id="{34B7E4EF-A1BD-40F4-AB7B-04F084DD991D}" type="slidenum">
              <a:rPr lang="en-US" smtClean="0"/>
              <a:pPr/>
              <a:t>‹#›</a:t>
            </a:fld>
            <a:endParaRPr lang="en-US" dirty="0"/>
          </a:p>
        </p:txBody>
      </p:sp>
    </p:spTree>
    <p:extLst>
      <p:ext uri="{BB962C8B-B14F-4D97-AF65-F5344CB8AC3E}">
        <p14:creationId xmlns:p14="http://schemas.microsoft.com/office/powerpoint/2010/main" val="3007968802"/>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 id="2147483782" r:id="rId18"/>
  </p:sldLayoutIdLst>
  <p:hf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Knuth's Computer Modern"/>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Knuth's Computer Modern"/>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Knuth's Computer Modern"/>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Knuth's Computer Modern"/>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Knuth's Computer Modern"/>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Knuth's Computer Modern"/>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4.svg"/><Relationship Id="rId13" Type="http://schemas.openxmlformats.org/officeDocument/2006/relationships/image" Target="../media/image29.png"/><Relationship Id="rId3" Type="http://schemas.openxmlformats.org/officeDocument/2006/relationships/tags" Target="../tags/tag11.xml"/><Relationship Id="rId7" Type="http://schemas.openxmlformats.org/officeDocument/2006/relationships/image" Target="../media/image23.png"/><Relationship Id="rId12" Type="http://schemas.openxmlformats.org/officeDocument/2006/relationships/image" Target="../media/image28.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notesSlide" Target="../notesSlides/notesSlide9.xml"/><Relationship Id="rId11" Type="http://schemas.openxmlformats.org/officeDocument/2006/relationships/image" Target="../media/image27.png"/><Relationship Id="rId5" Type="http://schemas.openxmlformats.org/officeDocument/2006/relationships/slideLayout" Target="../slideLayouts/slideLayout18.xml"/><Relationship Id="rId10" Type="http://schemas.openxmlformats.org/officeDocument/2006/relationships/image" Target="../media/image26.svg"/><Relationship Id="rId4" Type="http://schemas.openxmlformats.org/officeDocument/2006/relationships/tags" Target="../tags/tag12.xml"/><Relationship Id="rId9" Type="http://schemas.openxmlformats.org/officeDocument/2006/relationships/image" Target="../media/image25.png"/><Relationship Id="rId14" Type="http://schemas.openxmlformats.org/officeDocument/2006/relationships/image" Target="../media/image30.png"/></Relationships>
</file>

<file path=ppt/slides/_rels/slide11.xml.rels><?xml version="1.0" encoding="UTF-8" standalone="yes"?>
<Relationships xmlns="http://schemas.openxmlformats.org/package/2006/relationships"><Relationship Id="rId8" Type="http://schemas.openxmlformats.org/officeDocument/2006/relationships/tags" Target="../tags/tag20.xml"/><Relationship Id="rId13" Type="http://schemas.openxmlformats.org/officeDocument/2006/relationships/tags" Target="../tags/tag25.xml"/><Relationship Id="rId18" Type="http://schemas.openxmlformats.org/officeDocument/2006/relationships/notesSlide" Target="../notesSlides/notesSlide10.xml"/><Relationship Id="rId26" Type="http://schemas.openxmlformats.org/officeDocument/2006/relationships/image" Target="../media/image36.png"/><Relationship Id="rId39" Type="http://schemas.openxmlformats.org/officeDocument/2006/relationships/image" Target="../media/image49.png"/><Relationship Id="rId3" Type="http://schemas.openxmlformats.org/officeDocument/2006/relationships/tags" Target="../tags/tag15.xml"/><Relationship Id="rId21" Type="http://schemas.openxmlformats.org/officeDocument/2006/relationships/image" Target="../media/image33.svg"/><Relationship Id="rId34" Type="http://schemas.openxmlformats.org/officeDocument/2006/relationships/image" Target="../media/image44.png"/><Relationship Id="rId42" Type="http://schemas.openxmlformats.org/officeDocument/2006/relationships/image" Target="../media/image52.png"/><Relationship Id="rId7" Type="http://schemas.openxmlformats.org/officeDocument/2006/relationships/tags" Target="../tags/tag19.xml"/><Relationship Id="rId12" Type="http://schemas.openxmlformats.org/officeDocument/2006/relationships/tags" Target="../tags/tag24.xml"/><Relationship Id="rId17" Type="http://schemas.openxmlformats.org/officeDocument/2006/relationships/slideLayout" Target="../slideLayouts/slideLayout18.xml"/><Relationship Id="rId25" Type="http://schemas.openxmlformats.org/officeDocument/2006/relationships/image" Target="../media/image24.svg"/><Relationship Id="rId33" Type="http://schemas.openxmlformats.org/officeDocument/2006/relationships/image" Target="../media/image43.png"/><Relationship Id="rId38" Type="http://schemas.openxmlformats.org/officeDocument/2006/relationships/image" Target="../media/image48.png"/><Relationship Id="rId2" Type="http://schemas.openxmlformats.org/officeDocument/2006/relationships/tags" Target="../tags/tag14.xml"/><Relationship Id="rId16" Type="http://schemas.openxmlformats.org/officeDocument/2006/relationships/tags" Target="../tags/tag28.xml"/><Relationship Id="rId20" Type="http://schemas.openxmlformats.org/officeDocument/2006/relationships/image" Target="../media/image32.png"/><Relationship Id="rId29" Type="http://schemas.openxmlformats.org/officeDocument/2006/relationships/image" Target="../media/image39.png"/><Relationship Id="rId41" Type="http://schemas.openxmlformats.org/officeDocument/2006/relationships/image" Target="../media/image51.png"/><Relationship Id="rId1" Type="http://schemas.openxmlformats.org/officeDocument/2006/relationships/tags" Target="../tags/tag13.xml"/><Relationship Id="rId6" Type="http://schemas.openxmlformats.org/officeDocument/2006/relationships/tags" Target="../tags/tag18.xml"/><Relationship Id="rId11" Type="http://schemas.openxmlformats.org/officeDocument/2006/relationships/tags" Target="../tags/tag23.xml"/><Relationship Id="rId24" Type="http://schemas.openxmlformats.org/officeDocument/2006/relationships/image" Target="../media/image23.png"/><Relationship Id="rId32" Type="http://schemas.openxmlformats.org/officeDocument/2006/relationships/image" Target="../media/image42.png"/><Relationship Id="rId37" Type="http://schemas.openxmlformats.org/officeDocument/2006/relationships/image" Target="../media/image47.png"/><Relationship Id="rId40" Type="http://schemas.openxmlformats.org/officeDocument/2006/relationships/image" Target="../media/image50.png"/><Relationship Id="rId5" Type="http://schemas.openxmlformats.org/officeDocument/2006/relationships/tags" Target="../tags/tag17.xml"/><Relationship Id="rId15" Type="http://schemas.openxmlformats.org/officeDocument/2006/relationships/tags" Target="../tags/tag27.xml"/><Relationship Id="rId23" Type="http://schemas.openxmlformats.org/officeDocument/2006/relationships/image" Target="../media/image35.svg"/><Relationship Id="rId28" Type="http://schemas.openxmlformats.org/officeDocument/2006/relationships/image" Target="../media/image38.png"/><Relationship Id="rId36" Type="http://schemas.openxmlformats.org/officeDocument/2006/relationships/image" Target="../media/image46.png"/><Relationship Id="rId10" Type="http://schemas.openxmlformats.org/officeDocument/2006/relationships/tags" Target="../tags/tag22.xml"/><Relationship Id="rId19" Type="http://schemas.openxmlformats.org/officeDocument/2006/relationships/image" Target="../media/image31.png"/><Relationship Id="rId31" Type="http://schemas.openxmlformats.org/officeDocument/2006/relationships/image" Target="../media/image41.png"/><Relationship Id="rId4" Type="http://schemas.openxmlformats.org/officeDocument/2006/relationships/tags" Target="../tags/tag16.xml"/><Relationship Id="rId9" Type="http://schemas.openxmlformats.org/officeDocument/2006/relationships/tags" Target="../tags/tag21.xml"/><Relationship Id="rId14" Type="http://schemas.openxmlformats.org/officeDocument/2006/relationships/tags" Target="../tags/tag26.xml"/><Relationship Id="rId22" Type="http://schemas.openxmlformats.org/officeDocument/2006/relationships/image" Target="../media/image34.png"/><Relationship Id="rId27" Type="http://schemas.openxmlformats.org/officeDocument/2006/relationships/image" Target="../media/image37.svg"/><Relationship Id="rId30" Type="http://schemas.openxmlformats.org/officeDocument/2006/relationships/image" Target="../media/image40.png"/><Relationship Id="rId35" Type="http://schemas.openxmlformats.org/officeDocument/2006/relationships/image" Target="../media/image4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31.png"/><Relationship Id="rId5" Type="http://schemas.openxmlformats.org/officeDocument/2006/relationships/image" Target="../media/image53.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png"/><Relationship Id="rId7" Type="http://schemas.openxmlformats.org/officeDocument/2006/relationships/diagramQuickStyle" Target="../diagrams/quickStyle1.xml"/><Relationship Id="rId2" Type="http://schemas.openxmlformats.org/officeDocument/2006/relationships/notesSlide" Target="../notesSlides/notesSlide13.xml"/><Relationship Id="rId1" Type="http://schemas.openxmlformats.org/officeDocument/2006/relationships/slideLayout" Target="../slideLayouts/slideLayout18.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3.png"/><Relationship Id="rId9" Type="http://schemas.microsoft.com/office/2007/relationships/diagramDrawing" Target="../diagrams/drawing1.xml"/></Relationships>
</file>

<file path=ppt/slides/_rels/slide15.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24.svg"/><Relationship Id="rId3" Type="http://schemas.openxmlformats.org/officeDocument/2006/relationships/tags" Target="../tags/tag33.xml"/><Relationship Id="rId7" Type="http://schemas.openxmlformats.org/officeDocument/2006/relationships/notesSlide" Target="../notesSlides/notesSlide14.xml"/><Relationship Id="rId12" Type="http://schemas.openxmlformats.org/officeDocument/2006/relationships/image" Target="../media/image23.png"/><Relationship Id="rId2" Type="http://schemas.openxmlformats.org/officeDocument/2006/relationships/tags" Target="../tags/tag32.xml"/><Relationship Id="rId16" Type="http://schemas.openxmlformats.org/officeDocument/2006/relationships/image" Target="../media/image55.png"/><Relationship Id="rId1" Type="http://schemas.openxmlformats.org/officeDocument/2006/relationships/tags" Target="../tags/tag31.xml"/><Relationship Id="rId6" Type="http://schemas.openxmlformats.org/officeDocument/2006/relationships/slideLayout" Target="../slideLayouts/slideLayout18.xml"/><Relationship Id="rId11" Type="http://schemas.openxmlformats.org/officeDocument/2006/relationships/image" Target="../media/image29.png"/><Relationship Id="rId5" Type="http://schemas.openxmlformats.org/officeDocument/2006/relationships/tags" Target="../tags/tag35.xml"/><Relationship Id="rId15" Type="http://schemas.openxmlformats.org/officeDocument/2006/relationships/image" Target="../media/image26.svg"/><Relationship Id="rId10" Type="http://schemas.openxmlformats.org/officeDocument/2006/relationships/image" Target="../media/image28.png"/><Relationship Id="rId4" Type="http://schemas.openxmlformats.org/officeDocument/2006/relationships/tags" Target="../tags/tag34.xml"/><Relationship Id="rId9" Type="http://schemas.openxmlformats.org/officeDocument/2006/relationships/image" Target="../media/image27.png"/><Relationship Id="rId14" Type="http://schemas.openxmlformats.org/officeDocument/2006/relationships/image" Target="../media/image25.png"/></Relationships>
</file>

<file path=ppt/slides/_rels/slide16.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tags" Target="../tags/tag38.xml"/><Relationship Id="rId7" Type="http://schemas.openxmlformats.org/officeDocument/2006/relationships/image" Target="../media/image57.png"/><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image" Target="../media/image56.png"/><Relationship Id="rId5" Type="http://schemas.openxmlformats.org/officeDocument/2006/relationships/notesSlide" Target="../notesSlides/notesSlide15.xml"/><Relationship Id="rId4"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0.xml"/><Relationship Id="rId1" Type="http://schemas.openxmlformats.org/officeDocument/2006/relationships/tags" Target="../tags/tag39.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1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8" Type="http://schemas.openxmlformats.org/officeDocument/2006/relationships/image" Target="../media/image62.png"/><Relationship Id="rId13" Type="http://schemas.openxmlformats.org/officeDocument/2006/relationships/image" Target="../media/image67.png"/><Relationship Id="rId3" Type="http://schemas.openxmlformats.org/officeDocument/2006/relationships/tags" Target="../tags/tag41.xml"/><Relationship Id="rId7" Type="http://schemas.openxmlformats.org/officeDocument/2006/relationships/notesSlide" Target="../notesSlides/notesSlide19.xml"/><Relationship Id="rId12" Type="http://schemas.openxmlformats.org/officeDocument/2006/relationships/image" Target="../media/image6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slideLayout" Target="../slideLayouts/slideLayout18.xml"/><Relationship Id="rId11" Type="http://schemas.openxmlformats.org/officeDocument/2006/relationships/image" Target="../media/image65.png"/><Relationship Id="rId5" Type="http://schemas.openxmlformats.org/officeDocument/2006/relationships/tags" Target="../tags/tag43.xml"/><Relationship Id="rId10" Type="http://schemas.openxmlformats.org/officeDocument/2006/relationships/image" Target="../media/image64.png"/><Relationship Id="rId4" Type="http://schemas.openxmlformats.org/officeDocument/2006/relationships/tags" Target="../tags/tag42.xml"/><Relationship Id="rId9" Type="http://schemas.openxmlformats.org/officeDocument/2006/relationships/image" Target="../media/image6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8.xml"/><Relationship Id="rId1" Type="http://schemas.openxmlformats.org/officeDocument/2006/relationships/tags" Target="../tags/tag44.xml"/><Relationship Id="rId5" Type="http://schemas.openxmlformats.org/officeDocument/2006/relationships/image" Target="../media/image69.png"/><Relationship Id="rId4" Type="http://schemas.openxmlformats.org/officeDocument/2006/relationships/image" Target="../media/image68.png"/></Relationships>
</file>

<file path=ppt/slides/_rels/slide22.xml.rels><?xml version="1.0" encoding="UTF-8" standalone="yes"?>
<Relationships xmlns="http://schemas.openxmlformats.org/package/2006/relationships"><Relationship Id="rId8" Type="http://schemas.openxmlformats.org/officeDocument/2006/relationships/image" Target="../media/image70.png"/><Relationship Id="rId13" Type="http://schemas.openxmlformats.org/officeDocument/2006/relationships/image" Target="../media/image24.svg"/><Relationship Id="rId3" Type="http://schemas.openxmlformats.org/officeDocument/2006/relationships/tags" Target="../tags/tag47.xml"/><Relationship Id="rId7" Type="http://schemas.openxmlformats.org/officeDocument/2006/relationships/notesSlide" Target="../notesSlides/notesSlide21.xml"/><Relationship Id="rId12" Type="http://schemas.openxmlformats.org/officeDocument/2006/relationships/image" Target="../media/image23.png"/><Relationship Id="rId2" Type="http://schemas.openxmlformats.org/officeDocument/2006/relationships/tags" Target="../tags/tag46.xml"/><Relationship Id="rId16" Type="http://schemas.openxmlformats.org/officeDocument/2006/relationships/image" Target="../media/image71.png"/><Relationship Id="rId1" Type="http://schemas.openxmlformats.org/officeDocument/2006/relationships/tags" Target="../tags/tag45.xml"/><Relationship Id="rId6" Type="http://schemas.openxmlformats.org/officeDocument/2006/relationships/slideLayout" Target="../slideLayouts/slideLayout18.xml"/><Relationship Id="rId11" Type="http://schemas.openxmlformats.org/officeDocument/2006/relationships/image" Target="../media/image29.png"/><Relationship Id="rId5" Type="http://schemas.openxmlformats.org/officeDocument/2006/relationships/tags" Target="../tags/tag49.xml"/><Relationship Id="rId15" Type="http://schemas.openxmlformats.org/officeDocument/2006/relationships/image" Target="../media/image26.svg"/><Relationship Id="rId10" Type="http://schemas.openxmlformats.org/officeDocument/2006/relationships/image" Target="../media/image28.png"/><Relationship Id="rId4" Type="http://schemas.openxmlformats.org/officeDocument/2006/relationships/tags" Target="../tags/tag48.xml"/><Relationship Id="rId9" Type="http://schemas.openxmlformats.org/officeDocument/2006/relationships/image" Target="../media/image27.png"/><Relationship Id="rId14" Type="http://schemas.openxmlformats.org/officeDocument/2006/relationships/image" Target="../media/image25.png"/></Relationships>
</file>

<file path=ppt/slides/_rels/slide23.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tags" Target="../tags/tag52.xml"/><Relationship Id="rId7" Type="http://schemas.openxmlformats.org/officeDocument/2006/relationships/image" Target="../media/image73.png"/><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image" Target="../media/image72.png"/><Relationship Id="rId5" Type="http://schemas.openxmlformats.org/officeDocument/2006/relationships/notesSlide" Target="../notesSlides/notesSlide22.xml"/><Relationship Id="rId10" Type="http://schemas.openxmlformats.org/officeDocument/2006/relationships/image" Target="../media/image76.png"/><Relationship Id="rId4" Type="http://schemas.openxmlformats.org/officeDocument/2006/relationships/slideLayout" Target="../slideLayouts/slideLayout18.xml"/><Relationship Id="rId9" Type="http://schemas.openxmlformats.org/officeDocument/2006/relationships/image" Target="../media/image75.png"/></Relationships>
</file>

<file path=ppt/slides/_rels/slide24.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2.png"/><Relationship Id="rId7" Type="http://schemas.openxmlformats.org/officeDocument/2006/relationships/diagramQuickStyle" Target="../diagrams/quickStyle3.xml"/><Relationship Id="rId2" Type="http://schemas.openxmlformats.org/officeDocument/2006/relationships/notesSlide" Target="../notesSlides/notesSlide23.xml"/><Relationship Id="rId1" Type="http://schemas.openxmlformats.org/officeDocument/2006/relationships/slideLayout" Target="../slideLayouts/slideLayout18.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3.png"/><Relationship Id="rId9" Type="http://schemas.microsoft.com/office/2007/relationships/diagramDrawing" Target="../diagrams/drawing3.xml"/></Relationships>
</file>

<file path=ppt/slides/_rels/slide25.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tags" Target="../tags/tag55.xml"/><Relationship Id="rId7" Type="http://schemas.openxmlformats.org/officeDocument/2006/relationships/image" Target="../media/image78.png"/><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image" Target="../media/image77.png"/><Relationship Id="rId5" Type="http://schemas.openxmlformats.org/officeDocument/2006/relationships/notesSlide" Target="../notesSlides/notesSlide24.xml"/><Relationship Id="rId4"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82.png"/><Relationship Id="rId3" Type="http://schemas.openxmlformats.org/officeDocument/2006/relationships/tags" Target="../tags/tag58.xml"/><Relationship Id="rId7" Type="http://schemas.openxmlformats.org/officeDocument/2006/relationships/tags" Target="../tags/tag62.xml"/><Relationship Id="rId12" Type="http://schemas.openxmlformats.org/officeDocument/2006/relationships/image" Target="../media/image81.png"/><Relationship Id="rId2" Type="http://schemas.openxmlformats.org/officeDocument/2006/relationships/tags" Target="../tags/tag57.xml"/><Relationship Id="rId16" Type="http://schemas.openxmlformats.org/officeDocument/2006/relationships/image" Target="../media/image85.png"/><Relationship Id="rId1" Type="http://schemas.openxmlformats.org/officeDocument/2006/relationships/tags" Target="../tags/tag56.xml"/><Relationship Id="rId6" Type="http://schemas.openxmlformats.org/officeDocument/2006/relationships/tags" Target="../tags/tag61.xml"/><Relationship Id="rId11" Type="http://schemas.openxmlformats.org/officeDocument/2006/relationships/image" Target="../media/image79.png"/><Relationship Id="rId5" Type="http://schemas.openxmlformats.org/officeDocument/2006/relationships/tags" Target="../tags/tag60.xml"/><Relationship Id="rId15" Type="http://schemas.openxmlformats.org/officeDocument/2006/relationships/image" Target="../media/image84.png"/><Relationship Id="rId10" Type="http://schemas.openxmlformats.org/officeDocument/2006/relationships/image" Target="../media/image80.png"/><Relationship Id="rId4" Type="http://schemas.openxmlformats.org/officeDocument/2006/relationships/tags" Target="../tags/tag59.xml"/><Relationship Id="rId9" Type="http://schemas.openxmlformats.org/officeDocument/2006/relationships/notesSlide" Target="../notesSlides/notesSlide25.xml"/><Relationship Id="rId14" Type="http://schemas.openxmlformats.org/officeDocument/2006/relationships/image" Target="../media/image83.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8.xml"/><Relationship Id="rId1" Type="http://schemas.openxmlformats.org/officeDocument/2006/relationships/tags" Target="../tags/tag63.xml"/><Relationship Id="rId5" Type="http://schemas.openxmlformats.org/officeDocument/2006/relationships/image" Target="../media/image87.png"/><Relationship Id="rId4" Type="http://schemas.openxmlformats.org/officeDocument/2006/relationships/image" Target="../media/image86.png"/></Relationships>
</file>

<file path=ppt/slides/_rels/slide28.xml.rels><?xml version="1.0" encoding="UTF-8" standalone="yes"?>
<Relationships xmlns="http://schemas.openxmlformats.org/package/2006/relationships"><Relationship Id="rId8" Type="http://schemas.openxmlformats.org/officeDocument/2006/relationships/image" Target="../media/image88.png"/><Relationship Id="rId13" Type="http://schemas.openxmlformats.org/officeDocument/2006/relationships/image" Target="../media/image93.png"/><Relationship Id="rId3" Type="http://schemas.openxmlformats.org/officeDocument/2006/relationships/tags" Target="../tags/tag66.xml"/><Relationship Id="rId7" Type="http://schemas.openxmlformats.org/officeDocument/2006/relationships/notesSlide" Target="../notesSlides/notesSlide27.xml"/><Relationship Id="rId12" Type="http://schemas.openxmlformats.org/officeDocument/2006/relationships/image" Target="../media/image92.png"/><Relationship Id="rId2" Type="http://schemas.openxmlformats.org/officeDocument/2006/relationships/tags" Target="../tags/tag65.xml"/><Relationship Id="rId1" Type="http://schemas.openxmlformats.org/officeDocument/2006/relationships/tags" Target="../tags/tag64.xml"/><Relationship Id="rId6" Type="http://schemas.openxmlformats.org/officeDocument/2006/relationships/slideLayout" Target="../slideLayouts/slideLayout18.xml"/><Relationship Id="rId11" Type="http://schemas.openxmlformats.org/officeDocument/2006/relationships/image" Target="../media/image91.png"/><Relationship Id="rId5" Type="http://schemas.openxmlformats.org/officeDocument/2006/relationships/tags" Target="../tags/tag68.xml"/><Relationship Id="rId10" Type="http://schemas.openxmlformats.org/officeDocument/2006/relationships/image" Target="../media/image90.png"/><Relationship Id="rId4" Type="http://schemas.openxmlformats.org/officeDocument/2006/relationships/tags" Target="../tags/tag67.xml"/><Relationship Id="rId9" Type="http://schemas.openxmlformats.org/officeDocument/2006/relationships/image" Target="../media/image89.png"/><Relationship Id="rId14" Type="http://schemas.openxmlformats.org/officeDocument/2006/relationships/image" Target="../media/image94.png"/></Relationships>
</file>

<file path=ppt/slides/_rels/slide29.xml.rels><?xml version="1.0" encoding="UTF-8" standalone="yes"?>
<Relationships xmlns="http://schemas.openxmlformats.org/package/2006/relationships"><Relationship Id="rId8" Type="http://schemas.openxmlformats.org/officeDocument/2006/relationships/notesSlide" Target="../notesSlides/notesSlide28.xml"/><Relationship Id="rId13" Type="http://schemas.openxmlformats.org/officeDocument/2006/relationships/image" Target="../media/image99.png"/><Relationship Id="rId3" Type="http://schemas.openxmlformats.org/officeDocument/2006/relationships/tags" Target="../tags/tag71.xml"/><Relationship Id="rId7" Type="http://schemas.openxmlformats.org/officeDocument/2006/relationships/slideLayout" Target="../slideLayouts/slideLayout18.xml"/><Relationship Id="rId12" Type="http://schemas.openxmlformats.org/officeDocument/2006/relationships/image" Target="../media/image98.png"/><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tags" Target="../tags/tag74.xml"/><Relationship Id="rId11" Type="http://schemas.openxmlformats.org/officeDocument/2006/relationships/image" Target="../media/image97.png"/><Relationship Id="rId5" Type="http://schemas.openxmlformats.org/officeDocument/2006/relationships/tags" Target="../tags/tag73.xml"/><Relationship Id="rId10" Type="http://schemas.openxmlformats.org/officeDocument/2006/relationships/image" Target="../media/image96.png"/><Relationship Id="rId4" Type="http://schemas.openxmlformats.org/officeDocument/2006/relationships/tags" Target="../tags/tag72.xml"/><Relationship Id="rId9" Type="http://schemas.openxmlformats.org/officeDocument/2006/relationships/image" Target="../media/image95.png"/><Relationship Id="rId14" Type="http://schemas.openxmlformats.org/officeDocument/2006/relationships/image" Target="../media/image100.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image" Target="../media/image101.png"/><Relationship Id="rId5" Type="http://schemas.openxmlformats.org/officeDocument/2006/relationships/image" Target="../media/image96.png"/><Relationship Id="rId4"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8" Type="http://schemas.openxmlformats.org/officeDocument/2006/relationships/image" Target="../media/image103.png"/><Relationship Id="rId3" Type="http://schemas.openxmlformats.org/officeDocument/2006/relationships/tags" Target="../tags/tag79.xml"/><Relationship Id="rId7" Type="http://schemas.openxmlformats.org/officeDocument/2006/relationships/image" Target="../media/image102.png"/><Relationship Id="rId2" Type="http://schemas.openxmlformats.org/officeDocument/2006/relationships/tags" Target="../tags/tag78.xml"/><Relationship Id="rId1" Type="http://schemas.openxmlformats.org/officeDocument/2006/relationships/tags" Target="../tags/tag77.xml"/><Relationship Id="rId6" Type="http://schemas.openxmlformats.org/officeDocument/2006/relationships/slideLayout" Target="../slideLayouts/slideLayout18.xml"/><Relationship Id="rId11" Type="http://schemas.openxmlformats.org/officeDocument/2006/relationships/image" Target="../media/image106.png"/><Relationship Id="rId5" Type="http://schemas.openxmlformats.org/officeDocument/2006/relationships/tags" Target="../tags/tag81.xml"/><Relationship Id="rId10" Type="http://schemas.openxmlformats.org/officeDocument/2006/relationships/image" Target="../media/image105.png"/><Relationship Id="rId4" Type="http://schemas.openxmlformats.org/officeDocument/2006/relationships/tags" Target="../tags/tag80.xml"/><Relationship Id="rId9" Type="http://schemas.openxmlformats.org/officeDocument/2006/relationships/image" Target="../media/image104.png"/></Relationships>
</file>

<file path=ppt/slides/_rels/slide32.xml.rels><?xml version="1.0" encoding="UTF-8" standalone="yes"?>
<Relationships xmlns="http://schemas.openxmlformats.org/package/2006/relationships"><Relationship Id="rId8" Type="http://schemas.openxmlformats.org/officeDocument/2006/relationships/image" Target="../media/image110.png"/><Relationship Id="rId3" Type="http://schemas.openxmlformats.org/officeDocument/2006/relationships/tags" Target="../tags/tag84.xml"/><Relationship Id="rId7" Type="http://schemas.openxmlformats.org/officeDocument/2006/relationships/image" Target="../media/image109.png"/><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image" Target="../media/image108.png"/><Relationship Id="rId5" Type="http://schemas.openxmlformats.org/officeDocument/2006/relationships/image" Target="../media/image107.png"/><Relationship Id="rId4" Type="http://schemas.openxmlformats.org/officeDocument/2006/relationships/slideLayout" Target="../slideLayouts/slideLayout18.xml"/><Relationship Id="rId9" Type="http://schemas.openxmlformats.org/officeDocument/2006/relationships/image" Target="../media/image111.png"/></Relationships>
</file>

<file path=ppt/slides/_rels/slide33.xml.rels><?xml version="1.0" encoding="UTF-8" standalone="yes"?>
<Relationships xmlns="http://schemas.openxmlformats.org/package/2006/relationships"><Relationship Id="rId8" Type="http://schemas.openxmlformats.org/officeDocument/2006/relationships/tags" Target="../tags/tag92.xml"/><Relationship Id="rId13" Type="http://schemas.openxmlformats.org/officeDocument/2006/relationships/image" Target="../media/image114.png"/><Relationship Id="rId18" Type="http://schemas.openxmlformats.org/officeDocument/2006/relationships/image" Target="../media/image119.png"/><Relationship Id="rId3" Type="http://schemas.openxmlformats.org/officeDocument/2006/relationships/tags" Target="../tags/tag87.xml"/><Relationship Id="rId7" Type="http://schemas.openxmlformats.org/officeDocument/2006/relationships/tags" Target="../tags/tag91.xml"/><Relationship Id="rId12" Type="http://schemas.openxmlformats.org/officeDocument/2006/relationships/image" Target="../media/image113.png"/><Relationship Id="rId17" Type="http://schemas.openxmlformats.org/officeDocument/2006/relationships/image" Target="../media/image118.png"/><Relationship Id="rId2" Type="http://schemas.openxmlformats.org/officeDocument/2006/relationships/tags" Target="../tags/tag86.xml"/><Relationship Id="rId16" Type="http://schemas.openxmlformats.org/officeDocument/2006/relationships/image" Target="../media/image117.png"/><Relationship Id="rId1" Type="http://schemas.openxmlformats.org/officeDocument/2006/relationships/tags" Target="../tags/tag85.xml"/><Relationship Id="rId6" Type="http://schemas.openxmlformats.org/officeDocument/2006/relationships/tags" Target="../tags/tag90.xml"/><Relationship Id="rId11" Type="http://schemas.openxmlformats.org/officeDocument/2006/relationships/image" Target="../media/image79.png"/><Relationship Id="rId5" Type="http://schemas.openxmlformats.org/officeDocument/2006/relationships/tags" Target="../tags/tag89.xml"/><Relationship Id="rId15" Type="http://schemas.openxmlformats.org/officeDocument/2006/relationships/image" Target="../media/image116.png"/><Relationship Id="rId10" Type="http://schemas.openxmlformats.org/officeDocument/2006/relationships/notesSlide" Target="../notesSlides/notesSlide30.xml"/><Relationship Id="rId19" Type="http://schemas.openxmlformats.org/officeDocument/2006/relationships/image" Target="../media/image120.png"/><Relationship Id="rId4" Type="http://schemas.openxmlformats.org/officeDocument/2006/relationships/tags" Target="../tags/tag88.xml"/><Relationship Id="rId9" Type="http://schemas.openxmlformats.org/officeDocument/2006/relationships/slideLayout" Target="../slideLayouts/slideLayout18.xml"/><Relationship Id="rId14" Type="http://schemas.openxmlformats.org/officeDocument/2006/relationships/image" Target="../media/image115.png"/></Relationships>
</file>

<file path=ppt/slides/_rels/slide34.xml.rels><?xml version="1.0" encoding="UTF-8" standalone="yes"?>
<Relationships xmlns="http://schemas.openxmlformats.org/package/2006/relationships"><Relationship Id="rId8" Type="http://schemas.openxmlformats.org/officeDocument/2006/relationships/image" Target="../media/image124.png"/><Relationship Id="rId3" Type="http://schemas.openxmlformats.org/officeDocument/2006/relationships/slideLayout" Target="../slideLayouts/slideLayout18.xml"/><Relationship Id="rId7" Type="http://schemas.openxmlformats.org/officeDocument/2006/relationships/image" Target="../media/image123.png"/><Relationship Id="rId2" Type="http://schemas.openxmlformats.org/officeDocument/2006/relationships/tags" Target="../tags/tag94.xml"/><Relationship Id="rId1" Type="http://schemas.openxmlformats.org/officeDocument/2006/relationships/tags" Target="../tags/tag93.xml"/><Relationship Id="rId6" Type="http://schemas.openxmlformats.org/officeDocument/2006/relationships/image" Target="../media/image122.png"/><Relationship Id="rId5" Type="http://schemas.openxmlformats.org/officeDocument/2006/relationships/image" Target="../media/image121.png"/><Relationship Id="rId4" Type="http://schemas.openxmlformats.org/officeDocument/2006/relationships/notesSlide" Target="../notesSlides/notesSlide31.xml"/></Relationships>
</file>

<file path=ppt/slides/_rels/slide35.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2.png"/><Relationship Id="rId7" Type="http://schemas.openxmlformats.org/officeDocument/2006/relationships/diagramQuickStyle" Target="../diagrams/quickStyle4.xml"/><Relationship Id="rId2" Type="http://schemas.openxmlformats.org/officeDocument/2006/relationships/notesSlide" Target="../notesSlides/notesSlide32.xml"/><Relationship Id="rId1" Type="http://schemas.openxmlformats.org/officeDocument/2006/relationships/slideLayout" Target="../slideLayouts/slideLayout18.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image" Target="../media/image3.png"/><Relationship Id="rId9" Type="http://schemas.microsoft.com/office/2007/relationships/diagramDrawing" Target="../diagrams/drawing4.xml"/></Relationships>
</file>

<file path=ppt/slides/_rels/slide36.xml.rels><?xml version="1.0" encoding="UTF-8" standalone="yes"?>
<Relationships xmlns="http://schemas.openxmlformats.org/package/2006/relationships"><Relationship Id="rId8" Type="http://schemas.openxmlformats.org/officeDocument/2006/relationships/image" Target="../media/image126.png"/><Relationship Id="rId3" Type="http://schemas.openxmlformats.org/officeDocument/2006/relationships/tags" Target="../tags/tag97.xml"/><Relationship Id="rId7" Type="http://schemas.openxmlformats.org/officeDocument/2006/relationships/image" Target="../media/image125.png"/><Relationship Id="rId12" Type="http://schemas.openxmlformats.org/officeDocument/2006/relationships/image" Target="../media/image130.svg"/><Relationship Id="rId2" Type="http://schemas.openxmlformats.org/officeDocument/2006/relationships/tags" Target="../tags/tag96.xml"/><Relationship Id="rId1" Type="http://schemas.openxmlformats.org/officeDocument/2006/relationships/tags" Target="../tags/tag95.xml"/><Relationship Id="rId6" Type="http://schemas.openxmlformats.org/officeDocument/2006/relationships/notesSlide" Target="../notesSlides/notesSlide33.xml"/><Relationship Id="rId11" Type="http://schemas.openxmlformats.org/officeDocument/2006/relationships/image" Target="../media/image129.png"/><Relationship Id="rId5" Type="http://schemas.openxmlformats.org/officeDocument/2006/relationships/slideLayout" Target="../slideLayouts/slideLayout18.xml"/><Relationship Id="rId10" Type="http://schemas.openxmlformats.org/officeDocument/2006/relationships/image" Target="../media/image128.png"/><Relationship Id="rId4" Type="http://schemas.openxmlformats.org/officeDocument/2006/relationships/tags" Target="../tags/tag98.xml"/><Relationship Id="rId9" Type="http://schemas.openxmlformats.org/officeDocument/2006/relationships/image" Target="../media/image127.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8.xml"/><Relationship Id="rId1" Type="http://schemas.openxmlformats.org/officeDocument/2006/relationships/tags" Target="../tags/tag99.xml"/><Relationship Id="rId6" Type="http://schemas.openxmlformats.org/officeDocument/2006/relationships/image" Target="../media/image133.png"/><Relationship Id="rId5" Type="http://schemas.openxmlformats.org/officeDocument/2006/relationships/image" Target="../media/image132.png"/><Relationship Id="rId4" Type="http://schemas.openxmlformats.org/officeDocument/2006/relationships/image" Target="../media/image131.png"/></Relationships>
</file>

<file path=ppt/slides/_rels/slide38.xml.rels><?xml version="1.0" encoding="UTF-8" standalone="yes"?>
<Relationships xmlns="http://schemas.openxmlformats.org/package/2006/relationships"><Relationship Id="rId8" Type="http://schemas.openxmlformats.org/officeDocument/2006/relationships/image" Target="../media/image134.png"/><Relationship Id="rId3" Type="http://schemas.openxmlformats.org/officeDocument/2006/relationships/tags" Target="../tags/tag102.xml"/><Relationship Id="rId7" Type="http://schemas.openxmlformats.org/officeDocument/2006/relationships/image" Target="../media/image14.png"/><Relationship Id="rId2" Type="http://schemas.openxmlformats.org/officeDocument/2006/relationships/tags" Target="../tags/tag101.xml"/><Relationship Id="rId1" Type="http://schemas.openxmlformats.org/officeDocument/2006/relationships/tags" Target="../tags/tag100.xml"/><Relationship Id="rId6" Type="http://schemas.openxmlformats.org/officeDocument/2006/relationships/notesSlide" Target="../notesSlides/notesSlide35.xml"/><Relationship Id="rId11" Type="http://schemas.openxmlformats.org/officeDocument/2006/relationships/image" Target="../media/image137.png"/><Relationship Id="rId5" Type="http://schemas.openxmlformats.org/officeDocument/2006/relationships/slideLayout" Target="../slideLayouts/slideLayout18.xml"/><Relationship Id="rId10" Type="http://schemas.openxmlformats.org/officeDocument/2006/relationships/image" Target="../media/image136.png"/><Relationship Id="rId4" Type="http://schemas.openxmlformats.org/officeDocument/2006/relationships/tags" Target="../tags/tag103.xml"/><Relationship Id="rId9" Type="http://schemas.openxmlformats.org/officeDocument/2006/relationships/image" Target="../media/image135.png"/></Relationships>
</file>

<file path=ppt/slides/_rels/slide39.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slideLayout" Target="../slideLayouts/slideLayout18.xml"/><Relationship Id="rId1" Type="http://schemas.openxmlformats.org/officeDocument/2006/relationships/tags" Target="../tags/tag104.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4.xml"/><Relationship Id="rId7" Type="http://schemas.openxmlformats.org/officeDocument/2006/relationships/image" Target="../media/image3.png"/><Relationship Id="rId2" Type="http://schemas.openxmlformats.org/officeDocument/2006/relationships/slideLayout" Target="../slideLayouts/slideLayout18.xml"/><Relationship Id="rId1" Type="http://schemas.openxmlformats.org/officeDocument/2006/relationships/tags" Target="../tags/tag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06.xml"/><Relationship Id="rId1" Type="http://schemas.openxmlformats.org/officeDocument/2006/relationships/tags" Target="../tags/tag105.xml"/><Relationship Id="rId6" Type="http://schemas.openxmlformats.org/officeDocument/2006/relationships/image" Target="../media/image141.png"/><Relationship Id="rId5" Type="http://schemas.openxmlformats.org/officeDocument/2006/relationships/image" Target="../media/image140.png"/><Relationship Id="rId4" Type="http://schemas.openxmlformats.org/officeDocument/2006/relationships/image" Target="../media/image139.png"/></Relationships>
</file>

<file path=ppt/slides/_rels/slide41.xml.rels><?xml version="1.0" encoding="UTF-8" standalone="yes"?>
<Relationships xmlns="http://schemas.openxmlformats.org/package/2006/relationships"><Relationship Id="rId8" Type="http://schemas.openxmlformats.org/officeDocument/2006/relationships/image" Target="../media/image143.png"/><Relationship Id="rId3" Type="http://schemas.openxmlformats.org/officeDocument/2006/relationships/tags" Target="../tags/tag109.xml"/><Relationship Id="rId7" Type="http://schemas.openxmlformats.org/officeDocument/2006/relationships/image" Target="../media/image142.png"/><Relationship Id="rId2" Type="http://schemas.openxmlformats.org/officeDocument/2006/relationships/tags" Target="../tags/tag108.xml"/><Relationship Id="rId1" Type="http://schemas.openxmlformats.org/officeDocument/2006/relationships/tags" Target="../tags/tag107.xml"/><Relationship Id="rId6" Type="http://schemas.openxmlformats.org/officeDocument/2006/relationships/notesSlide" Target="../notesSlides/notesSlide36.xml"/><Relationship Id="rId5" Type="http://schemas.openxmlformats.org/officeDocument/2006/relationships/slideLayout" Target="../slideLayouts/slideLayout18.xml"/><Relationship Id="rId10" Type="http://schemas.openxmlformats.org/officeDocument/2006/relationships/image" Target="../media/image145.png"/><Relationship Id="rId4" Type="http://schemas.openxmlformats.org/officeDocument/2006/relationships/tags" Target="../tags/tag110.xml"/><Relationship Id="rId9" Type="http://schemas.openxmlformats.org/officeDocument/2006/relationships/image" Target="../media/image144.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12.xml"/><Relationship Id="rId1" Type="http://schemas.openxmlformats.org/officeDocument/2006/relationships/tags" Target="../tags/tag111.xml"/><Relationship Id="rId6" Type="http://schemas.openxmlformats.org/officeDocument/2006/relationships/image" Target="../media/image147.png"/><Relationship Id="rId5" Type="http://schemas.openxmlformats.org/officeDocument/2006/relationships/image" Target="../media/image146.png"/><Relationship Id="rId4" Type="http://schemas.openxmlformats.org/officeDocument/2006/relationships/notesSlide" Target="../notesSlides/notesSlide37.xml"/></Relationships>
</file>

<file path=ppt/slides/_rels/slide43.xml.rels><?xml version="1.0" encoding="UTF-8" standalone="yes"?>
<Relationships xmlns="http://schemas.openxmlformats.org/package/2006/relationships"><Relationship Id="rId8" Type="http://schemas.openxmlformats.org/officeDocument/2006/relationships/image" Target="../media/image149.png"/><Relationship Id="rId3" Type="http://schemas.openxmlformats.org/officeDocument/2006/relationships/tags" Target="../tags/tag115.xml"/><Relationship Id="rId7" Type="http://schemas.openxmlformats.org/officeDocument/2006/relationships/image" Target="../media/image148.png"/><Relationship Id="rId2" Type="http://schemas.openxmlformats.org/officeDocument/2006/relationships/tags" Target="../tags/tag114.xml"/><Relationship Id="rId1" Type="http://schemas.openxmlformats.org/officeDocument/2006/relationships/tags" Target="../tags/tag113.xml"/><Relationship Id="rId6" Type="http://schemas.openxmlformats.org/officeDocument/2006/relationships/slideLayout" Target="../slideLayouts/slideLayout18.xml"/><Relationship Id="rId11" Type="http://schemas.openxmlformats.org/officeDocument/2006/relationships/image" Target="../media/image152.png"/><Relationship Id="rId5" Type="http://schemas.openxmlformats.org/officeDocument/2006/relationships/tags" Target="../tags/tag117.xml"/><Relationship Id="rId10" Type="http://schemas.openxmlformats.org/officeDocument/2006/relationships/image" Target="../media/image151.png"/><Relationship Id="rId4" Type="http://schemas.openxmlformats.org/officeDocument/2006/relationships/tags" Target="../tags/tag116.xml"/><Relationship Id="rId9" Type="http://schemas.openxmlformats.org/officeDocument/2006/relationships/image" Target="../media/image150.png"/></Relationships>
</file>

<file path=ppt/slides/_rels/slide44.xml.rels><?xml version="1.0" encoding="UTF-8" standalone="yes"?>
<Relationships xmlns="http://schemas.openxmlformats.org/package/2006/relationships"><Relationship Id="rId8" Type="http://schemas.openxmlformats.org/officeDocument/2006/relationships/image" Target="../media/image154.png"/><Relationship Id="rId3" Type="http://schemas.openxmlformats.org/officeDocument/2006/relationships/tags" Target="../tags/tag120.xml"/><Relationship Id="rId7" Type="http://schemas.openxmlformats.org/officeDocument/2006/relationships/image" Target="../media/image153.png"/><Relationship Id="rId2" Type="http://schemas.openxmlformats.org/officeDocument/2006/relationships/tags" Target="../tags/tag119.xml"/><Relationship Id="rId1" Type="http://schemas.openxmlformats.org/officeDocument/2006/relationships/tags" Target="../tags/tag118.xml"/><Relationship Id="rId6" Type="http://schemas.openxmlformats.org/officeDocument/2006/relationships/notesSlide" Target="../notesSlides/notesSlide38.xml"/><Relationship Id="rId5" Type="http://schemas.openxmlformats.org/officeDocument/2006/relationships/slideLayout" Target="../slideLayouts/slideLayout18.xml"/><Relationship Id="rId10" Type="http://schemas.openxmlformats.org/officeDocument/2006/relationships/image" Target="../media/image156.png"/><Relationship Id="rId4" Type="http://schemas.openxmlformats.org/officeDocument/2006/relationships/tags" Target="../tags/tag121.xml"/><Relationship Id="rId9" Type="http://schemas.openxmlformats.org/officeDocument/2006/relationships/image" Target="../media/image155.png"/></Relationships>
</file>

<file path=ppt/slides/_rels/slide45.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tags" Target="../tags/tag124.xml"/><Relationship Id="rId7" Type="http://schemas.openxmlformats.org/officeDocument/2006/relationships/image" Target="../media/image158.png"/><Relationship Id="rId2" Type="http://schemas.openxmlformats.org/officeDocument/2006/relationships/tags" Target="../tags/tag123.xml"/><Relationship Id="rId1" Type="http://schemas.openxmlformats.org/officeDocument/2006/relationships/tags" Target="../tags/tag122.xml"/><Relationship Id="rId6" Type="http://schemas.openxmlformats.org/officeDocument/2006/relationships/image" Target="../media/image157.png"/><Relationship Id="rId5" Type="http://schemas.openxmlformats.org/officeDocument/2006/relationships/image" Target="../media/image154.png"/><Relationship Id="rId10" Type="http://schemas.openxmlformats.org/officeDocument/2006/relationships/image" Target="../media/image156.png"/><Relationship Id="rId4" Type="http://schemas.openxmlformats.org/officeDocument/2006/relationships/slideLayout" Target="../slideLayouts/slideLayout18.xml"/><Relationship Id="rId9" Type="http://schemas.openxmlformats.org/officeDocument/2006/relationships/image" Target="../media/image159.png"/></Relationships>
</file>

<file path=ppt/slides/_rels/slide46.xml.rels><?xml version="1.0" encoding="UTF-8" standalone="yes"?>
<Relationships xmlns="http://schemas.openxmlformats.org/package/2006/relationships"><Relationship Id="rId8" Type="http://schemas.openxmlformats.org/officeDocument/2006/relationships/image" Target="../media/image160.png"/><Relationship Id="rId3" Type="http://schemas.openxmlformats.org/officeDocument/2006/relationships/tags" Target="../tags/tag127.xml"/><Relationship Id="rId7" Type="http://schemas.openxmlformats.org/officeDocument/2006/relationships/image" Target="../media/image154.png"/><Relationship Id="rId12" Type="http://schemas.openxmlformats.org/officeDocument/2006/relationships/image" Target="../media/image156.png"/><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slideLayout" Target="../slideLayouts/slideLayout18.xml"/><Relationship Id="rId11" Type="http://schemas.openxmlformats.org/officeDocument/2006/relationships/image" Target="../media/image163.png"/><Relationship Id="rId5" Type="http://schemas.openxmlformats.org/officeDocument/2006/relationships/tags" Target="../tags/tag129.xml"/><Relationship Id="rId10" Type="http://schemas.openxmlformats.org/officeDocument/2006/relationships/image" Target="../media/image162.png"/><Relationship Id="rId4" Type="http://schemas.openxmlformats.org/officeDocument/2006/relationships/tags" Target="../tags/tag128.xml"/><Relationship Id="rId9" Type="http://schemas.openxmlformats.org/officeDocument/2006/relationships/image" Target="../media/image161.png"/></Relationships>
</file>

<file path=ppt/slides/_rels/slide47.xml.rels><?xml version="1.0" encoding="UTF-8" standalone="yes"?>
<Relationships xmlns="http://schemas.openxmlformats.org/package/2006/relationships"><Relationship Id="rId8" Type="http://schemas.openxmlformats.org/officeDocument/2006/relationships/image" Target="../media/image164.png"/><Relationship Id="rId13" Type="http://schemas.openxmlformats.org/officeDocument/2006/relationships/image" Target="../media/image100.png"/><Relationship Id="rId3" Type="http://schemas.openxmlformats.org/officeDocument/2006/relationships/tags" Target="../tags/tag132.xml"/><Relationship Id="rId7" Type="http://schemas.openxmlformats.org/officeDocument/2006/relationships/slideLayout" Target="../slideLayouts/slideLayout18.xml"/><Relationship Id="rId12" Type="http://schemas.openxmlformats.org/officeDocument/2006/relationships/image" Target="../media/image167.png"/><Relationship Id="rId2" Type="http://schemas.openxmlformats.org/officeDocument/2006/relationships/tags" Target="../tags/tag131.xml"/><Relationship Id="rId1" Type="http://schemas.openxmlformats.org/officeDocument/2006/relationships/tags" Target="../tags/tag130.xml"/><Relationship Id="rId6" Type="http://schemas.openxmlformats.org/officeDocument/2006/relationships/tags" Target="../tags/tag135.xml"/><Relationship Id="rId11" Type="http://schemas.openxmlformats.org/officeDocument/2006/relationships/image" Target="../media/image98.png"/><Relationship Id="rId5" Type="http://schemas.openxmlformats.org/officeDocument/2006/relationships/tags" Target="../tags/tag134.xml"/><Relationship Id="rId10" Type="http://schemas.openxmlformats.org/officeDocument/2006/relationships/image" Target="../media/image166.png"/><Relationship Id="rId4" Type="http://schemas.openxmlformats.org/officeDocument/2006/relationships/tags" Target="../tags/tag133.xml"/><Relationship Id="rId9" Type="http://schemas.openxmlformats.org/officeDocument/2006/relationships/image" Target="../media/image165.png"/></Relationships>
</file>

<file path=ppt/slides/_rels/slide48.xml.rels><?xml version="1.0" encoding="UTF-8" standalone="yes"?>
<Relationships xmlns="http://schemas.openxmlformats.org/package/2006/relationships"><Relationship Id="rId8" Type="http://schemas.openxmlformats.org/officeDocument/2006/relationships/image" Target="../media/image170.png"/><Relationship Id="rId3" Type="http://schemas.openxmlformats.org/officeDocument/2006/relationships/tags" Target="../tags/tag138.xml"/><Relationship Id="rId7" Type="http://schemas.openxmlformats.org/officeDocument/2006/relationships/image" Target="../media/image169.png"/><Relationship Id="rId2" Type="http://schemas.openxmlformats.org/officeDocument/2006/relationships/tags" Target="../tags/tag137.xml"/><Relationship Id="rId1" Type="http://schemas.openxmlformats.org/officeDocument/2006/relationships/tags" Target="../tags/tag136.xml"/><Relationship Id="rId6" Type="http://schemas.openxmlformats.org/officeDocument/2006/relationships/image" Target="../media/image168.png"/><Relationship Id="rId5" Type="http://schemas.openxmlformats.org/officeDocument/2006/relationships/slideLayout" Target="../slideLayouts/slideLayout18.xml"/><Relationship Id="rId4" Type="http://schemas.openxmlformats.org/officeDocument/2006/relationships/tags" Target="../tags/tag139.xml"/><Relationship Id="rId9" Type="http://schemas.openxmlformats.org/officeDocument/2006/relationships/image" Target="../media/image165.png"/></Relationships>
</file>

<file path=ppt/slides/_rels/slide49.xml.rels><?xml version="1.0" encoding="UTF-8" standalone="yes"?>
<Relationships xmlns="http://schemas.openxmlformats.org/package/2006/relationships"><Relationship Id="rId8" Type="http://schemas.openxmlformats.org/officeDocument/2006/relationships/image" Target="../media/image174.png"/><Relationship Id="rId3" Type="http://schemas.openxmlformats.org/officeDocument/2006/relationships/image" Target="../media/image1.png"/><Relationship Id="rId7" Type="http://schemas.openxmlformats.org/officeDocument/2006/relationships/image" Target="../media/image173.png"/><Relationship Id="rId2" Type="http://schemas.openxmlformats.org/officeDocument/2006/relationships/notesSlide" Target="../notesSlides/notesSlide39.xml"/><Relationship Id="rId1" Type="http://schemas.openxmlformats.org/officeDocument/2006/relationships/slideLayout" Target="../slideLayouts/slideLayout18.xml"/><Relationship Id="rId6" Type="http://schemas.openxmlformats.org/officeDocument/2006/relationships/image" Target="../media/image172.png"/><Relationship Id="rId5" Type="http://schemas.openxmlformats.org/officeDocument/2006/relationships/image" Target="../media/image17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tags" Target="../tags/tag4.xml"/><Relationship Id="rId7" Type="http://schemas.openxmlformats.org/officeDocument/2006/relationships/image" Target="../media/image13.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12.sv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slideLayout" Target="../slideLayouts/slideLayout18.xml"/><Relationship Id="rId9" Type="http://schemas.openxmlformats.org/officeDocument/2006/relationships/image" Target="../media/image1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tags" Target="../tags/tag6.xml"/><Relationship Id="rId7" Type="http://schemas.openxmlformats.org/officeDocument/2006/relationships/image" Target="../media/image18.emf"/><Relationship Id="rId2" Type="http://schemas.openxmlformats.org/officeDocument/2006/relationships/tags" Target="../tags/tag5.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notesSlide" Target="../notesSlides/notesSlide5.xml"/><Relationship Id="rId15" Type="http://schemas.openxmlformats.org/officeDocument/2006/relationships/image" Target="../media/image20.png"/><Relationship Id="rId4" Type="http://schemas.openxmlformats.org/officeDocument/2006/relationships/slideLayout" Target="../slideLayouts/slideLayout18.xml"/><Relationship Id="rId14" Type="http://schemas.openxmlformats.org/officeDocument/2006/relationships/image" Target="../media/image11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4E50CAEE-CAC0-4F18-9593-F09A3338C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4" name="Picture 33">
            <a:extLst>
              <a:ext uri="{FF2B5EF4-FFF2-40B4-BE49-F238E27FC236}">
                <a16:creationId xmlns:a16="http://schemas.microsoft.com/office/drawing/2014/main" id="{D2DA77D5-12C4-446D-AC72-A514960A55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3623" t="43915" r="1" b="10213"/>
          <a:stretch/>
        </p:blipFill>
        <p:spPr>
          <a:xfrm>
            <a:off x="8199690" y="290557"/>
            <a:ext cx="3992310" cy="3905520"/>
          </a:xfrm>
          <a:prstGeom prst="rect">
            <a:avLst/>
          </a:prstGeom>
        </p:spPr>
      </p:pic>
      <p:pic>
        <p:nvPicPr>
          <p:cNvPr id="36" name="Picture 35">
            <a:extLst>
              <a:ext uri="{FF2B5EF4-FFF2-40B4-BE49-F238E27FC236}">
                <a16:creationId xmlns:a16="http://schemas.microsoft.com/office/drawing/2014/main" id="{19E04E4F-6B32-4651-ACE0-DACABF1FC25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12450" t="1120" r="54326" b="73832"/>
          <a:stretch/>
        </p:blipFill>
        <p:spPr>
          <a:xfrm>
            <a:off x="4581330" y="0"/>
            <a:ext cx="6762408" cy="2867764"/>
          </a:xfrm>
          <a:prstGeom prst="rect">
            <a:avLst/>
          </a:prstGeom>
        </p:spPr>
      </p:pic>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286933" y="2213361"/>
            <a:ext cx="6247721" cy="2204815"/>
          </a:xfrm>
        </p:spPr>
        <p:txBody>
          <a:bodyPr>
            <a:normAutofit/>
          </a:bodyPr>
          <a:lstStyle/>
          <a:p>
            <a:pPr algn="l"/>
            <a:r>
              <a:rPr lang="en-US" sz="4100"/>
              <a:t>Extensions of The Dynamic Programming Framework</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286934" y="4418176"/>
            <a:ext cx="6247721" cy="1264209"/>
          </a:xfrm>
        </p:spPr>
        <p:txBody>
          <a:bodyPr>
            <a:normAutofit/>
          </a:bodyPr>
          <a:lstStyle/>
          <a:p>
            <a:pPr algn="l">
              <a:spcAft>
                <a:spcPts val="600"/>
              </a:spcAft>
            </a:pPr>
            <a:r>
              <a:rPr lang="en-US" dirty="0">
                <a:solidFill>
                  <a:schemeClr val="tx1">
                    <a:lumMod val="50000"/>
                    <a:lumOff val="50000"/>
                  </a:schemeClr>
                </a:solidFill>
              </a:rPr>
              <a:t>Morgan Jones</a:t>
            </a:r>
            <a:endParaRPr lang="en-US">
              <a:solidFill>
                <a:schemeClr val="tx1">
                  <a:lumMod val="50000"/>
                  <a:lumOff val="50000"/>
                </a:schemeClr>
              </a:solidFill>
            </a:endParaRPr>
          </a:p>
        </p:txBody>
      </p:sp>
      <p:pic>
        <p:nvPicPr>
          <p:cNvPr id="38" name="Picture 37">
            <a:extLst>
              <a:ext uri="{FF2B5EF4-FFF2-40B4-BE49-F238E27FC236}">
                <a16:creationId xmlns:a16="http://schemas.microsoft.com/office/drawing/2014/main" id="{13D4F2B0-7771-46FC-9763-240E8F55F14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65973" t="81531" r="19879"/>
          <a:stretch/>
        </p:blipFill>
        <p:spPr>
          <a:xfrm>
            <a:off x="10246407" y="5429242"/>
            <a:ext cx="1945594" cy="1428758"/>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pic>
        <p:nvPicPr>
          <p:cNvPr id="40" name="Picture 39">
            <a:extLst>
              <a:ext uri="{FF2B5EF4-FFF2-40B4-BE49-F238E27FC236}">
                <a16:creationId xmlns:a16="http://schemas.microsoft.com/office/drawing/2014/main" id="{6164F387-6750-4AFF-8A10-65C64D31ECA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46466" t="75007" r="30510"/>
          <a:stretch/>
        </p:blipFill>
        <p:spPr>
          <a:xfrm>
            <a:off x="9795659" y="4064996"/>
            <a:ext cx="2716669" cy="1658803"/>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18" name="Slide Number Placeholder 9">
            <a:extLst>
              <a:ext uri="{FF2B5EF4-FFF2-40B4-BE49-F238E27FC236}">
                <a16:creationId xmlns:a16="http://schemas.microsoft.com/office/drawing/2014/main" id="{1043D674-2170-4631-8EF1-F0761FB7ED4F}"/>
              </a:ext>
            </a:extLst>
          </p:cNvPr>
          <p:cNvSpPr>
            <a:spLocks noGrp="1"/>
          </p:cNvSpPr>
          <p:nvPr>
            <p:ph type="sldNum" sz="quarter" idx="12"/>
          </p:nvPr>
        </p:nvSpPr>
        <p:spPr>
          <a:xfrm>
            <a:off x="11427785" y="6469062"/>
            <a:ext cx="764215"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Tree>
    <p:extLst>
      <p:ext uri="{BB962C8B-B14F-4D97-AF65-F5344CB8AC3E}">
        <p14:creationId xmlns:p14="http://schemas.microsoft.com/office/powerpoint/2010/main" val="2584280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E5AD0-AE1E-47D2-802D-50D7B0177452}"/>
              </a:ext>
            </a:extLst>
          </p:cNvPr>
          <p:cNvSpPr>
            <a:spLocks noGrp="1"/>
          </p:cNvSpPr>
          <p:nvPr>
            <p:ph type="title"/>
          </p:nvPr>
        </p:nvSpPr>
        <p:spPr>
          <a:xfrm>
            <a:off x="1024264" y="-174426"/>
            <a:ext cx="10364451" cy="1596177"/>
          </a:xfrm>
        </p:spPr>
        <p:txBody>
          <a:bodyPr/>
          <a:lstStyle/>
          <a:p>
            <a:r>
              <a:rPr lang="en-US" u="sng" dirty="0"/>
              <a:t>The Type of Problems we Solve Using DP</a:t>
            </a:r>
          </a:p>
        </p:txBody>
      </p:sp>
      <p:sp>
        <p:nvSpPr>
          <p:cNvPr id="4" name="Rectangle 3">
            <a:extLst>
              <a:ext uri="{FF2B5EF4-FFF2-40B4-BE49-F238E27FC236}">
                <a16:creationId xmlns:a16="http://schemas.microsoft.com/office/drawing/2014/main" id="{CE640631-4AE5-4CB3-8B47-88A7EB0809CB}"/>
              </a:ext>
            </a:extLst>
          </p:cNvPr>
          <p:cNvSpPr/>
          <p:nvPr/>
        </p:nvSpPr>
        <p:spPr>
          <a:xfrm>
            <a:off x="5304637" y="2751055"/>
            <a:ext cx="2286000" cy="15961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Knuth's Computer Modern"/>
            </a:endParaRPr>
          </a:p>
        </p:txBody>
      </p:sp>
      <p:pic>
        <p:nvPicPr>
          <p:cNvPr id="6" name="Graphic 5" descr="Puppy 2 with solid fill">
            <a:extLst>
              <a:ext uri="{FF2B5EF4-FFF2-40B4-BE49-F238E27FC236}">
                <a16:creationId xmlns:a16="http://schemas.microsoft.com/office/drawing/2014/main" id="{C38EA0A2-F62C-4717-AC3A-C3E24B30D3F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923937" y="2751055"/>
            <a:ext cx="1047399" cy="1047399"/>
          </a:xfrm>
          <a:prstGeom prst="rect">
            <a:avLst/>
          </a:prstGeom>
        </p:spPr>
      </p:pic>
      <p:sp>
        <p:nvSpPr>
          <p:cNvPr id="7" name="TextBox 6">
            <a:extLst>
              <a:ext uri="{FF2B5EF4-FFF2-40B4-BE49-F238E27FC236}">
                <a16:creationId xmlns:a16="http://schemas.microsoft.com/office/drawing/2014/main" id="{CD9DC8E4-A498-45C9-9B53-F70B9606A3AC}"/>
              </a:ext>
            </a:extLst>
          </p:cNvPr>
          <p:cNvSpPr txBox="1"/>
          <p:nvPr/>
        </p:nvSpPr>
        <p:spPr>
          <a:xfrm>
            <a:off x="5828336" y="3718562"/>
            <a:ext cx="2286000" cy="800219"/>
          </a:xfrm>
          <a:prstGeom prst="rect">
            <a:avLst/>
          </a:prstGeom>
          <a:noFill/>
        </p:spPr>
        <p:txBody>
          <a:bodyPr wrap="square" rtlCol="0">
            <a:spAutoFit/>
          </a:bodyPr>
          <a:lstStyle/>
          <a:p>
            <a:r>
              <a:rPr lang="en-US" sz="2800" dirty="0">
                <a:solidFill>
                  <a:schemeClr val="bg1"/>
                </a:solidFill>
                <a:latin typeface="Knuth's Computer Modern"/>
              </a:rPr>
              <a:t>Agent</a:t>
            </a:r>
          </a:p>
          <a:p>
            <a:endParaRPr lang="en-US" dirty="0">
              <a:latin typeface="Knuth's Computer Modern"/>
            </a:endParaRPr>
          </a:p>
        </p:txBody>
      </p:sp>
      <p:cxnSp>
        <p:nvCxnSpPr>
          <p:cNvPr id="12" name="Straight Connector 11">
            <a:extLst>
              <a:ext uri="{FF2B5EF4-FFF2-40B4-BE49-F238E27FC236}">
                <a16:creationId xmlns:a16="http://schemas.microsoft.com/office/drawing/2014/main" id="{74C75D1F-D299-43D3-B703-009DCBF89B3F}"/>
              </a:ext>
            </a:extLst>
          </p:cNvPr>
          <p:cNvCxnSpPr>
            <a:cxnSpLocks/>
          </p:cNvCxnSpPr>
          <p:nvPr/>
        </p:nvCxnSpPr>
        <p:spPr>
          <a:xfrm flipH="1" flipV="1">
            <a:off x="6447636" y="2293855"/>
            <a:ext cx="0" cy="457200"/>
          </a:xfrm>
          <a:prstGeom prst="line">
            <a:avLst/>
          </a:prstGeom>
          <a:ln w="50800">
            <a:solidFill>
              <a:schemeClr val="tx2"/>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7AE76E4C-3951-4AA7-B3F6-240DF4D2702F}"/>
              </a:ext>
            </a:extLst>
          </p:cNvPr>
          <p:cNvCxnSpPr>
            <a:cxnSpLocks/>
          </p:cNvCxnSpPr>
          <p:nvPr/>
        </p:nvCxnSpPr>
        <p:spPr>
          <a:xfrm>
            <a:off x="6447636" y="2293855"/>
            <a:ext cx="4213705" cy="0"/>
          </a:xfrm>
          <a:prstGeom prst="line">
            <a:avLst/>
          </a:prstGeom>
          <a:ln w="50800"/>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D06FCFB6-72A1-4895-AB4D-2622AFB72116}"/>
              </a:ext>
            </a:extLst>
          </p:cNvPr>
          <p:cNvGrpSpPr/>
          <p:nvPr/>
        </p:nvGrpSpPr>
        <p:grpSpPr>
          <a:xfrm>
            <a:off x="9518341" y="2751054"/>
            <a:ext cx="2542999" cy="1767727"/>
            <a:chOff x="985057" y="2061382"/>
            <a:chExt cx="2542999" cy="1767727"/>
          </a:xfrm>
        </p:grpSpPr>
        <p:sp>
          <p:nvSpPr>
            <p:cNvPr id="16" name="Rectangle 15">
              <a:extLst>
                <a:ext uri="{FF2B5EF4-FFF2-40B4-BE49-F238E27FC236}">
                  <a16:creationId xmlns:a16="http://schemas.microsoft.com/office/drawing/2014/main" id="{C5D2BF87-675E-4246-B77D-87A6C84FF46E}"/>
                </a:ext>
              </a:extLst>
            </p:cNvPr>
            <p:cNvSpPr/>
            <p:nvPr/>
          </p:nvSpPr>
          <p:spPr>
            <a:xfrm>
              <a:off x="985057" y="2061382"/>
              <a:ext cx="2286000" cy="15961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Knuth's Computer Modern"/>
              </a:endParaRPr>
            </a:p>
          </p:txBody>
        </p:sp>
        <p:sp>
          <p:nvSpPr>
            <p:cNvPr id="18" name="TextBox 17">
              <a:extLst>
                <a:ext uri="{FF2B5EF4-FFF2-40B4-BE49-F238E27FC236}">
                  <a16:creationId xmlns:a16="http://schemas.microsoft.com/office/drawing/2014/main" id="{504A5BF1-A560-4F72-AC22-ED6F20DB8F95}"/>
                </a:ext>
              </a:extLst>
            </p:cNvPr>
            <p:cNvSpPr txBox="1"/>
            <p:nvPr/>
          </p:nvSpPr>
          <p:spPr>
            <a:xfrm>
              <a:off x="1242056" y="3028890"/>
              <a:ext cx="2286000" cy="800219"/>
            </a:xfrm>
            <a:prstGeom prst="rect">
              <a:avLst/>
            </a:prstGeom>
            <a:noFill/>
          </p:spPr>
          <p:txBody>
            <a:bodyPr wrap="square" rtlCol="0">
              <a:spAutoFit/>
            </a:bodyPr>
            <a:lstStyle/>
            <a:p>
              <a:r>
                <a:rPr lang="en-US" sz="2800" dirty="0">
                  <a:solidFill>
                    <a:schemeClr val="bg1"/>
                  </a:solidFill>
                  <a:latin typeface="Knuth's Computer Modern"/>
                </a:rPr>
                <a:t>Environment</a:t>
              </a:r>
            </a:p>
            <a:p>
              <a:endParaRPr lang="en-US" dirty="0">
                <a:latin typeface="Knuth's Computer Modern"/>
              </a:endParaRPr>
            </a:p>
          </p:txBody>
        </p:sp>
      </p:grpSp>
      <p:pic>
        <p:nvPicPr>
          <p:cNvPr id="20" name="Graphic 19" descr="Earth globe: Africa and Europe with solid fill">
            <a:extLst>
              <a:ext uri="{FF2B5EF4-FFF2-40B4-BE49-F238E27FC236}">
                <a16:creationId xmlns:a16="http://schemas.microsoft.com/office/drawing/2014/main" id="{71340224-E8D1-441B-ABDC-E42851C8295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270640" y="2817554"/>
            <a:ext cx="914400" cy="914400"/>
          </a:xfrm>
          <a:prstGeom prst="rect">
            <a:avLst/>
          </a:prstGeom>
        </p:spPr>
      </p:pic>
      <p:cxnSp>
        <p:nvCxnSpPr>
          <p:cNvPr id="24" name="Straight Connector 23">
            <a:extLst>
              <a:ext uri="{FF2B5EF4-FFF2-40B4-BE49-F238E27FC236}">
                <a16:creationId xmlns:a16="http://schemas.microsoft.com/office/drawing/2014/main" id="{BC432817-57F9-41FB-A224-D324F9830710}"/>
              </a:ext>
            </a:extLst>
          </p:cNvPr>
          <p:cNvCxnSpPr/>
          <p:nvPr/>
        </p:nvCxnSpPr>
        <p:spPr>
          <a:xfrm>
            <a:off x="10661341" y="2293855"/>
            <a:ext cx="0" cy="457199"/>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E8772E3-49AC-49C1-A5EB-894D912028D0}"/>
              </a:ext>
            </a:extLst>
          </p:cNvPr>
          <p:cNvCxnSpPr>
            <a:cxnSpLocks/>
          </p:cNvCxnSpPr>
          <p:nvPr/>
        </p:nvCxnSpPr>
        <p:spPr>
          <a:xfrm>
            <a:off x="6432396" y="4804429"/>
            <a:ext cx="4213705"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62913BA-6F14-433F-ABA2-8AAC274709E2}"/>
              </a:ext>
            </a:extLst>
          </p:cNvPr>
          <p:cNvCxnSpPr/>
          <p:nvPr/>
        </p:nvCxnSpPr>
        <p:spPr>
          <a:xfrm>
            <a:off x="10661341" y="4347231"/>
            <a:ext cx="0" cy="457199"/>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56326E6-9594-483E-83A4-72DFFD6D7E6A}"/>
              </a:ext>
            </a:extLst>
          </p:cNvPr>
          <p:cNvCxnSpPr/>
          <p:nvPr/>
        </p:nvCxnSpPr>
        <p:spPr>
          <a:xfrm>
            <a:off x="6432396" y="4347230"/>
            <a:ext cx="0" cy="457199"/>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29" name="Arrow: Right 28">
            <a:extLst>
              <a:ext uri="{FF2B5EF4-FFF2-40B4-BE49-F238E27FC236}">
                <a16:creationId xmlns:a16="http://schemas.microsoft.com/office/drawing/2014/main" id="{07299470-0EF8-41DA-8BF1-6D12AB711E29}"/>
              </a:ext>
            </a:extLst>
          </p:cNvPr>
          <p:cNvSpPr/>
          <p:nvPr/>
        </p:nvSpPr>
        <p:spPr>
          <a:xfrm>
            <a:off x="8271510" y="1973582"/>
            <a:ext cx="769620" cy="647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nuth's Computer Modern"/>
            </a:endParaRPr>
          </a:p>
        </p:txBody>
      </p:sp>
      <p:sp>
        <p:nvSpPr>
          <p:cNvPr id="31" name="Arrow: Right 30">
            <a:extLst>
              <a:ext uri="{FF2B5EF4-FFF2-40B4-BE49-F238E27FC236}">
                <a16:creationId xmlns:a16="http://schemas.microsoft.com/office/drawing/2014/main" id="{60EE3040-A32D-4036-8CDE-D0838AC76406}"/>
              </a:ext>
            </a:extLst>
          </p:cNvPr>
          <p:cNvSpPr/>
          <p:nvPr/>
        </p:nvSpPr>
        <p:spPr>
          <a:xfrm rot="10800000">
            <a:off x="8169678" y="4480579"/>
            <a:ext cx="769620" cy="647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nuth's Computer Modern"/>
            </a:endParaRPr>
          </a:p>
        </p:txBody>
      </p:sp>
      <p:sp>
        <p:nvSpPr>
          <p:cNvPr id="33" name="TextBox 32">
            <a:extLst>
              <a:ext uri="{FF2B5EF4-FFF2-40B4-BE49-F238E27FC236}">
                <a16:creationId xmlns:a16="http://schemas.microsoft.com/office/drawing/2014/main" id="{6C4F2AB0-193B-41DA-A890-95AB945D6548}"/>
              </a:ext>
            </a:extLst>
          </p:cNvPr>
          <p:cNvSpPr txBox="1"/>
          <p:nvPr/>
        </p:nvSpPr>
        <p:spPr>
          <a:xfrm>
            <a:off x="6731358" y="1381654"/>
            <a:ext cx="2593495" cy="584775"/>
          </a:xfrm>
          <a:prstGeom prst="rect">
            <a:avLst/>
          </a:prstGeom>
          <a:noFill/>
        </p:spPr>
        <p:txBody>
          <a:bodyPr wrap="square" rtlCol="0">
            <a:spAutoFit/>
          </a:bodyPr>
          <a:lstStyle/>
          <a:p>
            <a:r>
              <a:rPr lang="en-US" sz="3200" dirty="0">
                <a:latin typeface="Knuth's Computer Modern"/>
              </a:rPr>
              <a:t>Action/input</a:t>
            </a:r>
            <a:r>
              <a:rPr lang="en-US" sz="2400" dirty="0">
                <a:latin typeface="Knuth's Computer Modern"/>
              </a:rPr>
              <a:t>:</a:t>
            </a:r>
          </a:p>
        </p:txBody>
      </p:sp>
      <p:sp>
        <p:nvSpPr>
          <p:cNvPr id="34" name="TextBox 33">
            <a:extLst>
              <a:ext uri="{FF2B5EF4-FFF2-40B4-BE49-F238E27FC236}">
                <a16:creationId xmlns:a16="http://schemas.microsoft.com/office/drawing/2014/main" id="{16742D45-8B6F-49D1-B73E-06EC46E5C820}"/>
              </a:ext>
            </a:extLst>
          </p:cNvPr>
          <p:cNvSpPr txBox="1"/>
          <p:nvPr/>
        </p:nvSpPr>
        <p:spPr>
          <a:xfrm>
            <a:off x="6120711" y="4975979"/>
            <a:ext cx="2425850" cy="584775"/>
          </a:xfrm>
          <a:prstGeom prst="rect">
            <a:avLst/>
          </a:prstGeom>
          <a:noFill/>
        </p:spPr>
        <p:txBody>
          <a:bodyPr wrap="square" rtlCol="0">
            <a:spAutoFit/>
          </a:bodyPr>
          <a:lstStyle/>
          <a:p>
            <a:r>
              <a:rPr lang="en-US" sz="3200" dirty="0">
                <a:latin typeface="Knuth's Computer Modern"/>
              </a:rPr>
              <a:t>State update:</a:t>
            </a:r>
          </a:p>
        </p:txBody>
      </p:sp>
      <p:pic>
        <p:nvPicPr>
          <p:cNvPr id="11" name="Picture 10"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_t&#10;\end{align*}&#10;&#10;&#10;&#10;\end{textblock*}&#10;&#10;&#10;&#10;&#10;\end{document}&#10;" title="IguanaTex Bitmap Display">
            <a:extLst>
              <a:ext uri="{FF2B5EF4-FFF2-40B4-BE49-F238E27FC236}">
                <a16:creationId xmlns:a16="http://schemas.microsoft.com/office/drawing/2014/main" id="{C7744F00-9ACD-47AE-B061-056BBB12355C}"/>
              </a:ext>
            </a:extLst>
          </p:cNvPr>
          <p:cNvPicPr>
            <a:picLocks noChangeAspect="1"/>
          </p:cNvPicPr>
          <p:nvPr>
            <p:custDataLst>
              <p:tags r:id="rId1"/>
            </p:custDataLst>
          </p:nvPr>
        </p:nvPicPr>
        <p:blipFill>
          <a:blip r:embed="rId11"/>
          <a:stretch>
            <a:fillRect/>
          </a:stretch>
        </p:blipFill>
        <p:spPr>
          <a:xfrm>
            <a:off x="9069900" y="1579726"/>
            <a:ext cx="448441" cy="326438"/>
          </a:xfrm>
          <a:prstGeom prst="rect">
            <a:avLst/>
          </a:prstGeom>
        </p:spPr>
      </p:pic>
      <p:pic>
        <p:nvPicPr>
          <p:cNvPr id="17" name="Picture 16"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_{t+1}&#10;\end{align*}&#10;&#10;&#10;&#10;\end{textblock*}&#10;&#10;&#10;&#10;&#10;\end{document}&#10;" title="IguanaTex Bitmap Display">
            <a:extLst>
              <a:ext uri="{FF2B5EF4-FFF2-40B4-BE49-F238E27FC236}">
                <a16:creationId xmlns:a16="http://schemas.microsoft.com/office/drawing/2014/main" id="{39AA7D3C-FF0B-4037-B83B-27E313B586E2}"/>
              </a:ext>
            </a:extLst>
          </p:cNvPr>
          <p:cNvPicPr>
            <a:picLocks noChangeAspect="1"/>
          </p:cNvPicPr>
          <p:nvPr>
            <p:custDataLst>
              <p:tags r:id="rId2"/>
            </p:custDataLst>
          </p:nvPr>
        </p:nvPicPr>
        <p:blipFill>
          <a:blip r:embed="rId12"/>
          <a:stretch>
            <a:fillRect/>
          </a:stretch>
        </p:blipFill>
        <p:spPr>
          <a:xfrm>
            <a:off x="8452156" y="5128280"/>
            <a:ext cx="1058102" cy="397676"/>
          </a:xfrm>
          <a:prstGeom prst="rect">
            <a:avLst/>
          </a:prstGeom>
        </p:spPr>
      </p:pic>
      <p:pic>
        <p:nvPicPr>
          <p:cNvPr id="22" name="Picture 21"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_{t}&#10;\end{align*}&#10;&#10;&#10;&#10;\end{textblock*}&#10;&#10;&#10;&#10;&#10;\end{document}&#10;" title="IguanaTex Bitmap Display">
            <a:extLst>
              <a:ext uri="{FF2B5EF4-FFF2-40B4-BE49-F238E27FC236}">
                <a16:creationId xmlns:a16="http://schemas.microsoft.com/office/drawing/2014/main" id="{1927B0BD-8146-4C7D-A42F-98CD8B84F93F}"/>
              </a:ext>
            </a:extLst>
          </p:cNvPr>
          <p:cNvPicPr>
            <a:picLocks noChangeAspect="1"/>
          </p:cNvPicPr>
          <p:nvPr>
            <p:custDataLst>
              <p:tags r:id="rId3"/>
            </p:custDataLst>
          </p:nvPr>
        </p:nvPicPr>
        <p:blipFill>
          <a:blip r:embed="rId13"/>
          <a:stretch>
            <a:fillRect/>
          </a:stretch>
        </p:blipFill>
        <p:spPr>
          <a:xfrm>
            <a:off x="8836968" y="5610248"/>
            <a:ext cx="394126" cy="351517"/>
          </a:xfrm>
          <a:prstGeom prst="rect">
            <a:avLst/>
          </a:prstGeom>
        </p:spPr>
      </p:pic>
      <p:sp>
        <p:nvSpPr>
          <p:cNvPr id="43" name="TextBox 42">
            <a:extLst>
              <a:ext uri="{FF2B5EF4-FFF2-40B4-BE49-F238E27FC236}">
                <a16:creationId xmlns:a16="http://schemas.microsoft.com/office/drawing/2014/main" id="{28C2D9CA-5B01-4E97-8DE6-3F79A267FFA5}"/>
              </a:ext>
            </a:extLst>
          </p:cNvPr>
          <p:cNvSpPr txBox="1"/>
          <p:nvPr/>
        </p:nvSpPr>
        <p:spPr>
          <a:xfrm>
            <a:off x="424148" y="1714138"/>
            <a:ext cx="4728087" cy="4401205"/>
          </a:xfrm>
          <a:prstGeom prst="rect">
            <a:avLst/>
          </a:prstGeom>
          <a:noFill/>
        </p:spPr>
        <p:txBody>
          <a:bodyPr wrap="square" rtlCol="0">
            <a:spAutoFit/>
          </a:bodyPr>
          <a:lstStyle/>
          <a:p>
            <a:r>
              <a:rPr lang="en-US" sz="2800" dirty="0">
                <a:latin typeface="Knuth's Computer Modern"/>
              </a:rPr>
              <a:t>Multi-Stage Optimization Problems </a:t>
            </a:r>
            <a:r>
              <a:rPr lang="en-US" sz="2800" dirty="0">
                <a:solidFill>
                  <a:srgbClr val="0070C0"/>
                </a:solidFill>
                <a:latin typeface="Knuth's Computer Modern"/>
              </a:rPr>
              <a:t>(MSOPs) </a:t>
            </a:r>
            <a:r>
              <a:rPr lang="en-US" sz="2800" dirty="0">
                <a:latin typeface="Knuth's Computer Modern"/>
              </a:rPr>
              <a:t>are solved by finding the sequence of inputs/actions that </a:t>
            </a:r>
            <a:r>
              <a:rPr lang="en-US" sz="2800" dirty="0">
                <a:solidFill>
                  <a:srgbClr val="57903F"/>
                </a:solidFill>
                <a:latin typeface="Knuth's Computer Modern"/>
              </a:rPr>
              <a:t>maximizes the reward/ minimizes cost.</a:t>
            </a:r>
          </a:p>
          <a:p>
            <a:endParaRPr lang="en-US" sz="2800" dirty="0">
              <a:solidFill>
                <a:srgbClr val="C00000"/>
              </a:solidFill>
              <a:latin typeface="Knuth's Computer Modern"/>
            </a:endParaRPr>
          </a:p>
          <a:p>
            <a:r>
              <a:rPr lang="en-US" sz="2800" dirty="0">
                <a:solidFill>
                  <a:srgbClr val="0070C0"/>
                </a:solidFill>
                <a:latin typeface="Knuth's Computer Modern"/>
              </a:rPr>
              <a:t>MSOPs </a:t>
            </a:r>
            <a:r>
              <a:rPr lang="en-US" sz="2800" dirty="0">
                <a:latin typeface="Knuth's Computer Modern"/>
              </a:rPr>
              <a:t>have several flavors:</a:t>
            </a:r>
          </a:p>
          <a:p>
            <a:pPr marL="514350" indent="-514350">
              <a:buFont typeface="+mj-lt"/>
              <a:buAutoNum type="arabicPeriod"/>
            </a:pPr>
            <a:r>
              <a:rPr lang="en-US" sz="2800" dirty="0">
                <a:solidFill>
                  <a:srgbClr val="C00000"/>
                </a:solidFill>
                <a:latin typeface="Knuth's Computer Modern"/>
              </a:rPr>
              <a:t>Model based vs model free.</a:t>
            </a:r>
          </a:p>
          <a:p>
            <a:pPr marL="514350" indent="-514350">
              <a:buFont typeface="+mj-lt"/>
              <a:buAutoNum type="arabicPeriod"/>
            </a:pPr>
            <a:r>
              <a:rPr lang="en-US" sz="2800" dirty="0">
                <a:solidFill>
                  <a:srgbClr val="C00000"/>
                </a:solidFill>
                <a:latin typeface="Knuth's Computer Modern"/>
              </a:rPr>
              <a:t>Finite time vs infinite time.</a:t>
            </a:r>
          </a:p>
          <a:p>
            <a:pPr marL="514350" indent="-514350">
              <a:buFont typeface="+mj-lt"/>
              <a:buAutoNum type="arabicPeriod"/>
            </a:pPr>
            <a:r>
              <a:rPr lang="en-US" sz="2800" dirty="0">
                <a:solidFill>
                  <a:srgbClr val="C00000"/>
                </a:solidFill>
                <a:latin typeface="Knuth's Computer Modern"/>
              </a:rPr>
              <a:t>Deterministic vs stochastic.</a:t>
            </a:r>
          </a:p>
        </p:txBody>
      </p:sp>
      <p:sp>
        <p:nvSpPr>
          <p:cNvPr id="8" name="Slide Number Placeholder 7">
            <a:extLst>
              <a:ext uri="{FF2B5EF4-FFF2-40B4-BE49-F238E27FC236}">
                <a16:creationId xmlns:a16="http://schemas.microsoft.com/office/drawing/2014/main" id="{0DCE960F-2FE5-4C7E-A9AD-F669A09D8AB1}"/>
              </a:ext>
            </a:extLst>
          </p:cNvPr>
          <p:cNvSpPr>
            <a:spLocks noGrp="1"/>
          </p:cNvSpPr>
          <p:nvPr>
            <p:ph type="sldNum" sz="quarter" idx="12"/>
          </p:nvPr>
        </p:nvSpPr>
        <p:spPr/>
        <p:txBody>
          <a:bodyPr/>
          <a:lstStyle/>
          <a:p>
            <a:fld id="{34B7E4EF-A1BD-40F4-AB7B-04F084DD991D}" type="slidenum">
              <a:rPr lang="en-US" smtClean="0"/>
              <a:pPr/>
              <a:t>10</a:t>
            </a:fld>
            <a:endParaRPr lang="en-US" dirty="0"/>
          </a:p>
        </p:txBody>
      </p:sp>
      <p:sp>
        <p:nvSpPr>
          <p:cNvPr id="3" name="Rectangle: Rounded Corners 2">
            <a:extLst>
              <a:ext uri="{FF2B5EF4-FFF2-40B4-BE49-F238E27FC236}">
                <a16:creationId xmlns:a16="http://schemas.microsoft.com/office/drawing/2014/main" id="{F90B9730-3EB6-4E9F-AFF4-D0A13868914A}"/>
              </a:ext>
            </a:extLst>
          </p:cNvPr>
          <p:cNvSpPr/>
          <p:nvPr/>
        </p:nvSpPr>
        <p:spPr>
          <a:xfrm>
            <a:off x="424148" y="6068362"/>
            <a:ext cx="6131858" cy="6787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Note, in the second half of this talk we will consider the analogous continuous time formulation of this problem</a:t>
            </a:r>
          </a:p>
        </p:txBody>
      </p:sp>
      <p:sp>
        <p:nvSpPr>
          <p:cNvPr id="19" name="TextBox 18">
            <a:extLst>
              <a:ext uri="{FF2B5EF4-FFF2-40B4-BE49-F238E27FC236}">
                <a16:creationId xmlns:a16="http://schemas.microsoft.com/office/drawing/2014/main" id="{EBF67C6C-BE70-446A-8D51-3DEEE401099C}"/>
              </a:ext>
            </a:extLst>
          </p:cNvPr>
          <p:cNvSpPr txBox="1"/>
          <p:nvPr/>
        </p:nvSpPr>
        <p:spPr>
          <a:xfrm>
            <a:off x="6451254" y="5449550"/>
            <a:ext cx="2566796" cy="861774"/>
          </a:xfrm>
          <a:prstGeom prst="rect">
            <a:avLst/>
          </a:prstGeom>
          <a:noFill/>
        </p:spPr>
        <p:txBody>
          <a:bodyPr wrap="square" rtlCol="0">
            <a:spAutoFit/>
          </a:bodyPr>
          <a:lstStyle/>
          <a:p>
            <a:r>
              <a:rPr lang="en-US" sz="3200" dirty="0">
                <a:latin typeface="Knuth's Computer Modern"/>
              </a:rPr>
              <a:t>Reward/cost:</a:t>
            </a:r>
          </a:p>
          <a:p>
            <a:endParaRPr lang="en-US" dirty="0"/>
          </a:p>
        </p:txBody>
      </p:sp>
      <p:sp>
        <p:nvSpPr>
          <p:cNvPr id="23" name="Rectangle 22">
            <a:extLst>
              <a:ext uri="{FF2B5EF4-FFF2-40B4-BE49-F238E27FC236}">
                <a16:creationId xmlns:a16="http://schemas.microsoft.com/office/drawing/2014/main" id="{211144C8-9E2E-4D82-B754-03531FA75424}"/>
              </a:ext>
            </a:extLst>
          </p:cNvPr>
          <p:cNvSpPr/>
          <p:nvPr/>
        </p:nvSpPr>
        <p:spPr>
          <a:xfrm>
            <a:off x="10134416" y="5129478"/>
            <a:ext cx="1899620" cy="111304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The cost depends on the previous state of the agent and input selected</a:t>
            </a:r>
          </a:p>
        </p:txBody>
      </p:sp>
      <p:cxnSp>
        <p:nvCxnSpPr>
          <p:cNvPr id="30" name="Straight Arrow Connector 29">
            <a:extLst>
              <a:ext uri="{FF2B5EF4-FFF2-40B4-BE49-F238E27FC236}">
                <a16:creationId xmlns:a16="http://schemas.microsoft.com/office/drawing/2014/main" id="{79CB0EDC-B20E-4350-84E2-F218DC342D2E}"/>
              </a:ext>
            </a:extLst>
          </p:cNvPr>
          <p:cNvCxnSpPr>
            <a:stCxn id="23" idx="1"/>
          </p:cNvCxnSpPr>
          <p:nvPr/>
        </p:nvCxnSpPr>
        <p:spPr>
          <a:xfrm flipH="1">
            <a:off x="9510258" y="5686003"/>
            <a:ext cx="624158" cy="100003"/>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sp>
        <p:nvSpPr>
          <p:cNvPr id="38" name="TextBox 37">
            <a:extLst>
              <a:ext uri="{FF2B5EF4-FFF2-40B4-BE49-F238E27FC236}">
                <a16:creationId xmlns:a16="http://schemas.microsoft.com/office/drawing/2014/main" id="{64D11011-695D-4FA5-8ED5-21C977C413F2}"/>
              </a:ext>
            </a:extLst>
          </p:cNvPr>
          <p:cNvSpPr txBox="1"/>
          <p:nvPr/>
        </p:nvSpPr>
        <p:spPr>
          <a:xfrm>
            <a:off x="7520711" y="2384650"/>
            <a:ext cx="2425850" cy="584775"/>
          </a:xfrm>
          <a:prstGeom prst="rect">
            <a:avLst/>
          </a:prstGeom>
          <a:noFill/>
        </p:spPr>
        <p:txBody>
          <a:bodyPr wrap="square" rtlCol="0">
            <a:spAutoFit/>
          </a:bodyPr>
          <a:lstStyle/>
          <a:p>
            <a:r>
              <a:rPr lang="en-US" sz="3200" dirty="0">
                <a:latin typeface="Knuth's Computer Modern"/>
              </a:rPr>
              <a:t>State :</a:t>
            </a:r>
          </a:p>
        </p:txBody>
      </p:sp>
      <p:pic>
        <p:nvPicPr>
          <p:cNvPr id="35" name="Picture 34"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_{t}&#10;\end{align*}&#10;&#10;&#10;&#10;\end{textblock*}&#10;&#10;&#10;&#10;&#10;\end{document}&#10;" title="IguanaTex Bitmap Display">
            <a:extLst>
              <a:ext uri="{FF2B5EF4-FFF2-40B4-BE49-F238E27FC236}">
                <a16:creationId xmlns:a16="http://schemas.microsoft.com/office/drawing/2014/main" id="{D004DE6C-FC15-41A2-A84F-E9E3CDF958B5}"/>
              </a:ext>
            </a:extLst>
          </p:cNvPr>
          <p:cNvPicPr>
            <a:picLocks noChangeAspect="1"/>
          </p:cNvPicPr>
          <p:nvPr>
            <p:custDataLst>
              <p:tags r:id="rId4"/>
            </p:custDataLst>
          </p:nvPr>
        </p:nvPicPr>
        <p:blipFill>
          <a:blip r:embed="rId14"/>
          <a:stretch>
            <a:fillRect/>
          </a:stretch>
        </p:blipFill>
        <p:spPr>
          <a:xfrm>
            <a:off x="8725535" y="2581388"/>
            <a:ext cx="482892" cy="351517"/>
          </a:xfrm>
          <a:prstGeom prst="rect">
            <a:avLst/>
          </a:prstGeom>
        </p:spPr>
      </p:pic>
    </p:spTree>
    <p:extLst>
      <p:ext uri="{BB962C8B-B14F-4D97-AF65-F5344CB8AC3E}">
        <p14:creationId xmlns:p14="http://schemas.microsoft.com/office/powerpoint/2010/main" val="3153783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ppt_x"/>
                                          </p:val>
                                        </p:tav>
                                        <p:tav tm="100000">
                                          <p:val>
                                            <p:strVal val="#ppt_x"/>
                                          </p:val>
                                        </p:tav>
                                      </p:tavLst>
                                    </p:anim>
                                    <p:anim calcmode="lin" valueType="num">
                                      <p:cBhvr additive="base">
                                        <p:cTn id="1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3">
                                            <p:txEl>
                                              <p:pRg st="2" end="2"/>
                                            </p:txEl>
                                          </p:spTgt>
                                        </p:tgtEl>
                                        <p:attrNameLst>
                                          <p:attrName>style.visibility</p:attrName>
                                        </p:attrNameLst>
                                      </p:cBhvr>
                                      <p:to>
                                        <p:strVal val="visible"/>
                                      </p:to>
                                    </p:set>
                                    <p:animEffect transition="in" filter="fade">
                                      <p:cBhvr>
                                        <p:cTn id="17" dur="500"/>
                                        <p:tgtEl>
                                          <p:spTgt spid="43">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3">
                                            <p:txEl>
                                              <p:pRg st="3" end="3"/>
                                            </p:txEl>
                                          </p:spTgt>
                                        </p:tgtEl>
                                        <p:attrNameLst>
                                          <p:attrName>style.visibility</p:attrName>
                                        </p:attrNameLst>
                                      </p:cBhvr>
                                      <p:to>
                                        <p:strVal val="visible"/>
                                      </p:to>
                                    </p:set>
                                    <p:animEffect transition="in" filter="fade">
                                      <p:cBhvr>
                                        <p:cTn id="20" dur="500"/>
                                        <p:tgtEl>
                                          <p:spTgt spid="4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3">
                                            <p:txEl>
                                              <p:pRg st="4" end="4"/>
                                            </p:txEl>
                                          </p:spTgt>
                                        </p:tgtEl>
                                        <p:attrNameLst>
                                          <p:attrName>style.visibility</p:attrName>
                                        </p:attrNameLst>
                                      </p:cBhvr>
                                      <p:to>
                                        <p:strVal val="visible"/>
                                      </p:to>
                                    </p:set>
                                    <p:animEffect transition="in" filter="fade">
                                      <p:cBhvr>
                                        <p:cTn id="23" dur="500"/>
                                        <p:tgtEl>
                                          <p:spTgt spid="4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3">
                                            <p:txEl>
                                              <p:pRg st="5" end="5"/>
                                            </p:txEl>
                                          </p:spTgt>
                                        </p:tgtEl>
                                        <p:attrNameLst>
                                          <p:attrName>style.visibility</p:attrName>
                                        </p:attrNameLst>
                                      </p:cBhvr>
                                      <p:to>
                                        <p:strVal val="visible"/>
                                      </p:to>
                                    </p:set>
                                    <p:animEffect transition="in" filter="fade">
                                      <p:cBhvr>
                                        <p:cTn id="26" dur="500"/>
                                        <p:tgtEl>
                                          <p:spTgt spid="4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ight Bracket 29">
            <a:extLst>
              <a:ext uri="{FF2B5EF4-FFF2-40B4-BE49-F238E27FC236}">
                <a16:creationId xmlns:a16="http://schemas.microsoft.com/office/drawing/2014/main" id="{AD0642A1-C143-4134-81E5-F1497FA3F92A}"/>
              </a:ext>
            </a:extLst>
          </p:cNvPr>
          <p:cNvSpPr/>
          <p:nvPr/>
        </p:nvSpPr>
        <p:spPr>
          <a:xfrm>
            <a:off x="9008469" y="777545"/>
            <a:ext cx="430076" cy="2888933"/>
          </a:xfrm>
          <a:prstGeom prst="rightBracket">
            <a:avLst/>
          </a:prstGeom>
          <a:ln w="889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40" name="Rectangle 39">
            <a:extLst>
              <a:ext uri="{FF2B5EF4-FFF2-40B4-BE49-F238E27FC236}">
                <a16:creationId xmlns:a16="http://schemas.microsoft.com/office/drawing/2014/main" id="{8ECFC43F-E926-4287-9026-2C400F927589}"/>
              </a:ext>
            </a:extLst>
          </p:cNvPr>
          <p:cNvSpPr/>
          <p:nvPr/>
        </p:nvSpPr>
        <p:spPr>
          <a:xfrm>
            <a:off x="494957" y="3958807"/>
            <a:ext cx="3265715" cy="101566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5050F5-BFFC-476A-ABB0-3E7EEB290614}"/>
              </a:ext>
            </a:extLst>
          </p:cNvPr>
          <p:cNvSpPr>
            <a:spLocks noGrp="1"/>
          </p:cNvSpPr>
          <p:nvPr>
            <p:ph type="title"/>
          </p:nvPr>
        </p:nvSpPr>
        <p:spPr>
          <a:xfrm>
            <a:off x="913776" y="-410183"/>
            <a:ext cx="10364451" cy="1596177"/>
          </a:xfrm>
        </p:spPr>
        <p:txBody>
          <a:bodyPr/>
          <a:lstStyle/>
          <a:p>
            <a:r>
              <a:rPr lang="en-US" u="sng" dirty="0"/>
              <a:t>Mathematically Describing MSOPs</a:t>
            </a:r>
          </a:p>
        </p:txBody>
      </p:sp>
      <p:sp>
        <p:nvSpPr>
          <p:cNvPr id="4" name="Slide Number Placeholder 3">
            <a:extLst>
              <a:ext uri="{FF2B5EF4-FFF2-40B4-BE49-F238E27FC236}">
                <a16:creationId xmlns:a16="http://schemas.microsoft.com/office/drawing/2014/main" id="{DF43C32E-35A6-4072-AED4-529FAEA4E823}"/>
              </a:ext>
            </a:extLst>
          </p:cNvPr>
          <p:cNvSpPr>
            <a:spLocks noGrp="1"/>
          </p:cNvSpPr>
          <p:nvPr>
            <p:ph type="sldNum" sz="quarter" idx="12"/>
          </p:nvPr>
        </p:nvSpPr>
        <p:spPr/>
        <p:txBody>
          <a:bodyPr/>
          <a:lstStyle/>
          <a:p>
            <a:fld id="{34B7E4EF-A1BD-40F4-AB7B-04F084DD991D}" type="slidenum">
              <a:rPr lang="en-US" smtClean="0"/>
              <a:pPr/>
              <a:t>11</a:t>
            </a:fld>
            <a:endParaRPr lang="en-US" dirty="0"/>
          </a:p>
        </p:txBody>
      </p:sp>
      <p:grpSp>
        <p:nvGrpSpPr>
          <p:cNvPr id="105" name="Group 104">
            <a:extLst>
              <a:ext uri="{FF2B5EF4-FFF2-40B4-BE49-F238E27FC236}">
                <a16:creationId xmlns:a16="http://schemas.microsoft.com/office/drawing/2014/main" id="{44D95CD4-4549-4E7A-ABEF-24679471A342}"/>
              </a:ext>
            </a:extLst>
          </p:cNvPr>
          <p:cNvGrpSpPr/>
          <p:nvPr/>
        </p:nvGrpSpPr>
        <p:grpSpPr>
          <a:xfrm>
            <a:off x="5400275" y="3929143"/>
            <a:ext cx="6699242" cy="2352540"/>
            <a:chOff x="5400275" y="3929143"/>
            <a:chExt cx="6699242" cy="2352540"/>
          </a:xfrm>
        </p:grpSpPr>
        <p:sp>
          <p:nvSpPr>
            <p:cNvPr id="36" name="Rectangle: Rounded Corners 35">
              <a:extLst>
                <a:ext uri="{FF2B5EF4-FFF2-40B4-BE49-F238E27FC236}">
                  <a16:creationId xmlns:a16="http://schemas.microsoft.com/office/drawing/2014/main" id="{C50D21C1-3BC4-40E5-A399-712A15723B35}"/>
                </a:ext>
              </a:extLst>
            </p:cNvPr>
            <p:cNvSpPr/>
            <p:nvPr/>
          </p:nvSpPr>
          <p:spPr>
            <a:xfrm>
              <a:off x="5400275" y="3929143"/>
              <a:ext cx="6699242" cy="2352540"/>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nuth's Computer Modern"/>
              </a:endParaRPr>
            </a:p>
          </p:txBody>
        </p:sp>
        <p:pic>
          <p:nvPicPr>
            <p:cNvPr id="104" name="Picture 103"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begin{align} \nonumber&#10;&amp;(\mathbf{u}^*,\mathbf{x}^*) {\in} \arg \min_{\mathbf u, \mathbf x} \sum_{t=0}^{T-1} c_t(x(t),u(t)) + c_T(x(T))\\ \label{eq}&#10;&amp;\text{subject to:  }  x(t+1)=f(x(t),u(t)) \text{ for  } t={0},..,T \\ \nonumber&#10;&amp; x(0)=x_0 , \text{ } x(t) \in X_t \subset \mathbb{R}^n \text{ for  } t={0},..,T \\ \nonumber&#10;&amp;u(t) \in U \subset \mathbb{R}^m \text{ for  } t={0},..,T-1\\ \nonumber&#10;&amp;\mbf u=(u(0),...,u(T-1)) \text{ and } \mbf x =(x(0),...,x(T))&#10;\end{align}&#10;&#10;&#10;&#10;\end{textblock*}&#10;&#10;&#10;&#10;&#10;\end{document}&#10;" title="IguanaTex Bitmap Display">
              <a:extLst>
                <a:ext uri="{FF2B5EF4-FFF2-40B4-BE49-F238E27FC236}">
                  <a16:creationId xmlns:a16="http://schemas.microsoft.com/office/drawing/2014/main" id="{16B0DBBE-3682-4FAB-955F-A76F4C774714}"/>
                </a:ext>
              </a:extLst>
            </p:cNvPr>
            <p:cNvPicPr>
              <a:picLocks noChangeAspect="1"/>
            </p:cNvPicPr>
            <p:nvPr>
              <p:custDataLst>
                <p:tags r:id="rId16"/>
              </p:custDataLst>
            </p:nvPr>
          </p:nvPicPr>
          <p:blipFill>
            <a:blip r:embed="rId19"/>
            <a:stretch>
              <a:fillRect/>
            </a:stretch>
          </p:blipFill>
          <p:spPr>
            <a:xfrm>
              <a:off x="5739326" y="3996731"/>
              <a:ext cx="6279403" cy="2137091"/>
            </a:xfrm>
            <a:prstGeom prst="rect">
              <a:avLst/>
            </a:prstGeom>
          </p:spPr>
        </p:pic>
      </p:grpSp>
      <p:sp>
        <p:nvSpPr>
          <p:cNvPr id="39" name="TextBox 38">
            <a:extLst>
              <a:ext uri="{FF2B5EF4-FFF2-40B4-BE49-F238E27FC236}">
                <a16:creationId xmlns:a16="http://schemas.microsoft.com/office/drawing/2014/main" id="{852892C7-F5A6-4697-BE70-346871EF7A19}"/>
              </a:ext>
            </a:extLst>
          </p:cNvPr>
          <p:cNvSpPr txBox="1"/>
          <p:nvPr/>
        </p:nvSpPr>
        <p:spPr>
          <a:xfrm>
            <a:off x="555718" y="3947200"/>
            <a:ext cx="3144192" cy="1015663"/>
          </a:xfrm>
          <a:prstGeom prst="rect">
            <a:avLst/>
          </a:prstGeom>
          <a:noFill/>
        </p:spPr>
        <p:txBody>
          <a:bodyPr wrap="square" rtlCol="0">
            <a:spAutoFit/>
          </a:bodyPr>
          <a:lstStyle/>
          <a:p>
            <a:r>
              <a:rPr lang="en-US" sz="2000" dirty="0"/>
              <a:t>We can mathematically describe MSOPs in the following way.</a:t>
            </a:r>
          </a:p>
        </p:txBody>
      </p:sp>
      <p:cxnSp>
        <p:nvCxnSpPr>
          <p:cNvPr id="42" name="Straight Arrow Connector 41">
            <a:extLst>
              <a:ext uri="{FF2B5EF4-FFF2-40B4-BE49-F238E27FC236}">
                <a16:creationId xmlns:a16="http://schemas.microsoft.com/office/drawing/2014/main" id="{8EB6CA13-A914-4B38-A8AE-CA4DA9C76FED}"/>
              </a:ext>
            </a:extLst>
          </p:cNvPr>
          <p:cNvCxnSpPr>
            <a:cxnSpLocks/>
            <a:stCxn id="40" idx="3"/>
          </p:cNvCxnSpPr>
          <p:nvPr/>
        </p:nvCxnSpPr>
        <p:spPr>
          <a:xfrm>
            <a:off x="3760672" y="4466639"/>
            <a:ext cx="1639603" cy="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pic>
        <p:nvPicPr>
          <p:cNvPr id="6" name="Graphic 5" descr="Wolf with solid fill">
            <a:extLst>
              <a:ext uri="{FF2B5EF4-FFF2-40B4-BE49-F238E27FC236}">
                <a16:creationId xmlns:a16="http://schemas.microsoft.com/office/drawing/2014/main" id="{10F2E20E-1691-40EA-9A50-9477E314B0B3}"/>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4984850" y="2652310"/>
            <a:ext cx="914400" cy="914400"/>
          </a:xfrm>
          <a:prstGeom prst="rect">
            <a:avLst/>
          </a:prstGeom>
        </p:spPr>
      </p:pic>
      <p:pic>
        <p:nvPicPr>
          <p:cNvPr id="8" name="Graphic 7" descr="Dog with solid fill">
            <a:extLst>
              <a:ext uri="{FF2B5EF4-FFF2-40B4-BE49-F238E27FC236}">
                <a16:creationId xmlns:a16="http://schemas.microsoft.com/office/drawing/2014/main" id="{18603E33-B7DF-44AE-BC43-AE82B6BD188C}"/>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2542249" y="1663032"/>
            <a:ext cx="914400" cy="914400"/>
          </a:xfrm>
          <a:prstGeom prst="rect">
            <a:avLst/>
          </a:prstGeom>
        </p:spPr>
      </p:pic>
      <p:pic>
        <p:nvPicPr>
          <p:cNvPr id="10" name="Graphic 9" descr="Puppy 2 with solid fill">
            <a:extLst>
              <a:ext uri="{FF2B5EF4-FFF2-40B4-BE49-F238E27FC236}">
                <a16:creationId xmlns:a16="http://schemas.microsoft.com/office/drawing/2014/main" id="{7047DED2-D12F-4839-9D5C-0F0387BA15A6}"/>
              </a:ext>
            </a:extLst>
          </p:cNvPr>
          <p:cNvPicPr>
            <a:picLocks noChangeAspect="1"/>
          </p:cNvPicPr>
          <p:nvPr/>
        </p:nvPicPr>
        <p:blipFill>
          <a:blip r:embed="rId24">
            <a:extLst>
              <a:ext uri="{96DAC541-7B7A-43D3-8B79-37D633B846F1}">
                <asvg:svgBlip xmlns:asvg="http://schemas.microsoft.com/office/drawing/2016/SVG/main" r:embed="rId25"/>
              </a:ext>
            </a:extLst>
          </a:blip>
          <a:stretch>
            <a:fillRect/>
          </a:stretch>
        </p:blipFill>
        <p:spPr>
          <a:xfrm>
            <a:off x="5032624" y="733928"/>
            <a:ext cx="914400" cy="914400"/>
          </a:xfrm>
          <a:prstGeom prst="rect">
            <a:avLst/>
          </a:prstGeom>
        </p:spPr>
      </p:pic>
      <p:cxnSp>
        <p:nvCxnSpPr>
          <p:cNvPr id="12" name="Straight Arrow Connector 11">
            <a:extLst>
              <a:ext uri="{FF2B5EF4-FFF2-40B4-BE49-F238E27FC236}">
                <a16:creationId xmlns:a16="http://schemas.microsoft.com/office/drawing/2014/main" id="{E6F784B4-75F0-4EDB-A8DE-91061A61F151}"/>
              </a:ext>
            </a:extLst>
          </p:cNvPr>
          <p:cNvCxnSpPr>
            <a:cxnSpLocks/>
            <a:endCxn id="10" idx="1"/>
          </p:cNvCxnSpPr>
          <p:nvPr/>
        </p:nvCxnSpPr>
        <p:spPr>
          <a:xfrm flipV="1">
            <a:off x="3499006" y="1191128"/>
            <a:ext cx="1533618" cy="751528"/>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8E23C53-E851-47EB-8BBC-7D5B4D7380C0}"/>
              </a:ext>
            </a:extLst>
          </p:cNvPr>
          <p:cNvCxnSpPr>
            <a:cxnSpLocks/>
          </p:cNvCxnSpPr>
          <p:nvPr/>
        </p:nvCxnSpPr>
        <p:spPr>
          <a:xfrm>
            <a:off x="3371182" y="2258869"/>
            <a:ext cx="1726931" cy="744985"/>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pic>
        <p:nvPicPr>
          <p:cNvPr id="16" name="Graphic 15" descr="Candy with solid fill">
            <a:extLst>
              <a:ext uri="{FF2B5EF4-FFF2-40B4-BE49-F238E27FC236}">
                <a16:creationId xmlns:a16="http://schemas.microsoft.com/office/drawing/2014/main" id="{4BC239A7-786C-4C79-B274-16A0101B0B47}"/>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6344344" y="902202"/>
            <a:ext cx="543645" cy="543645"/>
          </a:xfrm>
          <a:prstGeom prst="rect">
            <a:avLst/>
          </a:prstGeom>
        </p:spPr>
      </p:pic>
      <p:pic>
        <p:nvPicPr>
          <p:cNvPr id="17" name="Graphic 16" descr="Candy with solid fill">
            <a:extLst>
              <a:ext uri="{FF2B5EF4-FFF2-40B4-BE49-F238E27FC236}">
                <a16:creationId xmlns:a16="http://schemas.microsoft.com/office/drawing/2014/main" id="{179BA5F5-EA2A-4985-B09C-EEB572EC8C24}"/>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6468891" y="2915154"/>
            <a:ext cx="543645" cy="543645"/>
          </a:xfrm>
          <a:prstGeom prst="rect">
            <a:avLst/>
          </a:prstGeom>
        </p:spPr>
      </p:pic>
      <p:sp>
        <p:nvSpPr>
          <p:cNvPr id="18" name="&quot;Not Allowed&quot; Symbol 17">
            <a:extLst>
              <a:ext uri="{FF2B5EF4-FFF2-40B4-BE49-F238E27FC236}">
                <a16:creationId xmlns:a16="http://schemas.microsoft.com/office/drawing/2014/main" id="{26940CDA-B116-466C-B69A-3FEDE1599C77}"/>
              </a:ext>
            </a:extLst>
          </p:cNvPr>
          <p:cNvSpPr/>
          <p:nvPr/>
        </p:nvSpPr>
        <p:spPr>
          <a:xfrm>
            <a:off x="6281189" y="2679670"/>
            <a:ext cx="914400" cy="957348"/>
          </a:xfrm>
          <a:prstGeom prst="noSmoking">
            <a:avLst>
              <a:gd name="adj" fmla="val 746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13"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0&#10;\end{align*}&#10;&#10;&#10;&#10;\end{textblock*}&#10;&#10;&#10;&#10;&#10;\end{document}&#10;" title="IguanaTex Bitmap Display">
            <a:extLst>
              <a:ext uri="{FF2B5EF4-FFF2-40B4-BE49-F238E27FC236}">
                <a16:creationId xmlns:a16="http://schemas.microsoft.com/office/drawing/2014/main" id="{09707E6E-5301-4C4F-A672-43D3CDB3E2C9}"/>
              </a:ext>
            </a:extLst>
          </p:cNvPr>
          <p:cNvPicPr>
            <a:picLocks noChangeAspect="1"/>
          </p:cNvPicPr>
          <p:nvPr>
            <p:custDataLst>
              <p:tags r:id="rId1"/>
            </p:custDataLst>
          </p:nvPr>
        </p:nvPicPr>
        <p:blipFill>
          <a:blip r:embed="rId28"/>
          <a:stretch>
            <a:fillRect/>
          </a:stretch>
        </p:blipFill>
        <p:spPr>
          <a:xfrm>
            <a:off x="2430227" y="2401717"/>
            <a:ext cx="1036191" cy="304762"/>
          </a:xfrm>
          <a:prstGeom prst="rect">
            <a:avLst/>
          </a:prstGeom>
        </p:spPr>
      </p:pic>
      <p:pic>
        <p:nvPicPr>
          <p:cNvPr id="24" name="Picture 23"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t)=1&#10;\end{align*}&#10;&#10;&#10;&#10;\end{textblock*}&#10;&#10;&#10;&#10;&#10;\end{document}&#10;" title="IguanaTex Bitmap Display">
            <a:extLst>
              <a:ext uri="{FF2B5EF4-FFF2-40B4-BE49-F238E27FC236}">
                <a16:creationId xmlns:a16="http://schemas.microsoft.com/office/drawing/2014/main" id="{312534E7-EC9B-4E50-93F3-42258D5DD321}"/>
              </a:ext>
            </a:extLst>
          </p:cNvPr>
          <p:cNvPicPr>
            <a:picLocks noChangeAspect="1"/>
          </p:cNvPicPr>
          <p:nvPr>
            <p:custDataLst>
              <p:tags r:id="rId2"/>
            </p:custDataLst>
          </p:nvPr>
        </p:nvPicPr>
        <p:blipFill>
          <a:blip r:embed="rId29"/>
          <a:stretch>
            <a:fillRect/>
          </a:stretch>
        </p:blipFill>
        <p:spPr>
          <a:xfrm>
            <a:off x="3842449" y="1029241"/>
            <a:ext cx="869964" cy="258918"/>
          </a:xfrm>
          <a:prstGeom prst="rect">
            <a:avLst/>
          </a:prstGeom>
        </p:spPr>
      </p:pic>
      <p:pic>
        <p:nvPicPr>
          <p:cNvPr id="29" name="Picture 28"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t)=-1&#10;\end{align*}&#10;&#10;&#10;&#10;\end{textblock*}&#10;&#10;&#10;&#10;&#10;\end{document}&#10;" title="IguanaTex Bitmap Display">
            <a:extLst>
              <a:ext uri="{FF2B5EF4-FFF2-40B4-BE49-F238E27FC236}">
                <a16:creationId xmlns:a16="http://schemas.microsoft.com/office/drawing/2014/main" id="{BCE58943-FE6F-4A50-B71D-3390DB897233}"/>
              </a:ext>
            </a:extLst>
          </p:cNvPr>
          <p:cNvPicPr>
            <a:picLocks noChangeAspect="1"/>
          </p:cNvPicPr>
          <p:nvPr>
            <p:custDataLst>
              <p:tags r:id="rId3"/>
            </p:custDataLst>
          </p:nvPr>
        </p:nvPicPr>
        <p:blipFill>
          <a:blip r:embed="rId30"/>
          <a:stretch>
            <a:fillRect/>
          </a:stretch>
        </p:blipFill>
        <p:spPr>
          <a:xfrm>
            <a:off x="3603306" y="2833332"/>
            <a:ext cx="998966" cy="241296"/>
          </a:xfrm>
          <a:prstGeom prst="rect">
            <a:avLst/>
          </a:prstGeom>
        </p:spPr>
      </p:pic>
      <p:pic>
        <p:nvPicPr>
          <p:cNvPr id="55" name="Picture 5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r(x(t),u(t))=2&#10;\end{align*}&#10;&#10;&#10;&#10;\end{textblock*}&#10;&#10;&#10;&#10;&#10;\end{document}&#10;" title="IguanaTex Bitmap Display">
            <a:extLst>
              <a:ext uri="{FF2B5EF4-FFF2-40B4-BE49-F238E27FC236}">
                <a16:creationId xmlns:a16="http://schemas.microsoft.com/office/drawing/2014/main" id="{E3506C01-9785-4F81-982F-A656A4F08E27}"/>
              </a:ext>
            </a:extLst>
          </p:cNvPr>
          <p:cNvPicPr>
            <a:picLocks noChangeAspect="1"/>
          </p:cNvPicPr>
          <p:nvPr>
            <p:custDataLst>
              <p:tags r:id="rId4"/>
            </p:custDataLst>
          </p:nvPr>
        </p:nvPicPr>
        <p:blipFill>
          <a:blip r:embed="rId31"/>
          <a:stretch>
            <a:fillRect/>
          </a:stretch>
        </p:blipFill>
        <p:spPr>
          <a:xfrm>
            <a:off x="7249451" y="1012286"/>
            <a:ext cx="2048000" cy="304762"/>
          </a:xfrm>
          <a:prstGeom prst="rect">
            <a:avLst/>
          </a:prstGeom>
        </p:spPr>
      </p:pic>
      <p:pic>
        <p:nvPicPr>
          <p:cNvPr id="65" name="Picture 6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r(x(t),u(t))=0&#10;\end{align*}&#10;&#10;&#10;&#10;\end{textblock*}&#10;&#10;&#10;&#10;&#10;\end{document}&#10;" title="IguanaTex Bitmap Display">
            <a:extLst>
              <a:ext uri="{FF2B5EF4-FFF2-40B4-BE49-F238E27FC236}">
                <a16:creationId xmlns:a16="http://schemas.microsoft.com/office/drawing/2014/main" id="{7A12A5E6-3EFE-4B57-9479-124E7E6F7C62}"/>
              </a:ext>
            </a:extLst>
          </p:cNvPr>
          <p:cNvPicPr>
            <a:picLocks noChangeAspect="1"/>
          </p:cNvPicPr>
          <p:nvPr>
            <p:custDataLst>
              <p:tags r:id="rId5"/>
            </p:custDataLst>
          </p:nvPr>
        </p:nvPicPr>
        <p:blipFill>
          <a:blip r:embed="rId32"/>
          <a:stretch>
            <a:fillRect/>
          </a:stretch>
        </p:blipFill>
        <p:spPr>
          <a:xfrm>
            <a:off x="7197338" y="3022986"/>
            <a:ext cx="2051047" cy="304762"/>
          </a:xfrm>
          <a:prstGeom prst="rect">
            <a:avLst/>
          </a:prstGeom>
        </p:spPr>
      </p:pic>
      <p:pic>
        <p:nvPicPr>
          <p:cNvPr id="44" name="Graphic 43" descr="Dog with solid fill">
            <a:extLst>
              <a:ext uri="{FF2B5EF4-FFF2-40B4-BE49-F238E27FC236}">
                <a16:creationId xmlns:a16="http://schemas.microsoft.com/office/drawing/2014/main" id="{24F5DE84-DD7A-4F21-B286-D5E74E015D26}"/>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5062755" y="1717423"/>
            <a:ext cx="914400" cy="914400"/>
          </a:xfrm>
          <a:prstGeom prst="rect">
            <a:avLst/>
          </a:prstGeom>
        </p:spPr>
      </p:pic>
      <p:pic>
        <p:nvPicPr>
          <p:cNvPr id="45" name="Graphic 44" descr="Candy with solid fill">
            <a:extLst>
              <a:ext uri="{FF2B5EF4-FFF2-40B4-BE49-F238E27FC236}">
                <a16:creationId xmlns:a16="http://schemas.microsoft.com/office/drawing/2014/main" id="{45D08067-FB51-4B2B-8808-9BFD2BA08725}"/>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6707171" y="902201"/>
            <a:ext cx="543645" cy="543645"/>
          </a:xfrm>
          <a:prstGeom prst="rect">
            <a:avLst/>
          </a:prstGeom>
        </p:spPr>
      </p:pic>
      <p:pic>
        <p:nvPicPr>
          <p:cNvPr id="46" name="Graphic 45" descr="Candy with solid fill">
            <a:extLst>
              <a:ext uri="{FF2B5EF4-FFF2-40B4-BE49-F238E27FC236}">
                <a16:creationId xmlns:a16="http://schemas.microsoft.com/office/drawing/2014/main" id="{08C8F5B6-5CF3-43C8-BB1A-561B7F290EE1}"/>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6466331" y="1846155"/>
            <a:ext cx="543645" cy="543645"/>
          </a:xfrm>
          <a:prstGeom prst="rect">
            <a:avLst/>
          </a:prstGeom>
        </p:spPr>
      </p:pic>
      <p:pic>
        <p:nvPicPr>
          <p:cNvPr id="59" name="Picture 58"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r(x(t),u(t))=1&#10;\end{align*}&#10;&#10;&#10;&#10;\end{textblock*}&#10;&#10;&#10;&#10;&#10;\end{document}&#10;" title="IguanaTex Bitmap Display">
            <a:extLst>
              <a:ext uri="{FF2B5EF4-FFF2-40B4-BE49-F238E27FC236}">
                <a16:creationId xmlns:a16="http://schemas.microsoft.com/office/drawing/2014/main" id="{9D84A292-895B-4198-B5F6-693F82FF60A1}"/>
              </a:ext>
            </a:extLst>
          </p:cNvPr>
          <p:cNvPicPr>
            <a:picLocks noChangeAspect="1"/>
          </p:cNvPicPr>
          <p:nvPr>
            <p:custDataLst>
              <p:tags r:id="rId6"/>
            </p:custDataLst>
          </p:nvPr>
        </p:nvPicPr>
        <p:blipFill>
          <a:blip r:embed="rId33"/>
          <a:stretch>
            <a:fillRect/>
          </a:stretch>
        </p:blipFill>
        <p:spPr>
          <a:xfrm>
            <a:off x="7155459" y="1957712"/>
            <a:ext cx="2038857" cy="304762"/>
          </a:xfrm>
          <a:prstGeom prst="rect">
            <a:avLst/>
          </a:prstGeom>
        </p:spPr>
      </p:pic>
      <p:cxnSp>
        <p:nvCxnSpPr>
          <p:cNvPr id="50" name="Straight Arrow Connector 49">
            <a:extLst>
              <a:ext uri="{FF2B5EF4-FFF2-40B4-BE49-F238E27FC236}">
                <a16:creationId xmlns:a16="http://schemas.microsoft.com/office/drawing/2014/main" id="{82ACEB30-F278-470E-B38E-6194A7852FF1}"/>
              </a:ext>
            </a:extLst>
          </p:cNvPr>
          <p:cNvCxnSpPr>
            <a:cxnSpLocks/>
          </p:cNvCxnSpPr>
          <p:nvPr/>
        </p:nvCxnSpPr>
        <p:spPr>
          <a:xfrm flipV="1">
            <a:off x="3355667" y="2048312"/>
            <a:ext cx="1723473" cy="4379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pic>
        <p:nvPicPr>
          <p:cNvPr id="26" name="Picture 25"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t)=0&#10;\end{align*}&#10;&#10;&#10;&#10;\end{textblock*}&#10;&#10;&#10;&#10;&#10;\end{document}&#10;" title="IguanaTex Bitmap Display">
            <a:extLst>
              <a:ext uri="{FF2B5EF4-FFF2-40B4-BE49-F238E27FC236}">
                <a16:creationId xmlns:a16="http://schemas.microsoft.com/office/drawing/2014/main" id="{C565CAD5-E110-4387-8681-5FECA32FB28C}"/>
              </a:ext>
            </a:extLst>
          </p:cNvPr>
          <p:cNvPicPr>
            <a:picLocks noChangeAspect="1"/>
          </p:cNvPicPr>
          <p:nvPr>
            <p:custDataLst>
              <p:tags r:id="rId7"/>
            </p:custDataLst>
          </p:nvPr>
        </p:nvPicPr>
        <p:blipFill>
          <a:blip r:embed="rId34"/>
          <a:stretch>
            <a:fillRect/>
          </a:stretch>
        </p:blipFill>
        <p:spPr>
          <a:xfrm>
            <a:off x="3856081" y="1804905"/>
            <a:ext cx="845901" cy="248795"/>
          </a:xfrm>
          <a:prstGeom prst="rect">
            <a:avLst/>
          </a:prstGeom>
        </p:spPr>
      </p:pic>
      <p:sp>
        <p:nvSpPr>
          <p:cNvPr id="63" name="Rectangle 62">
            <a:extLst>
              <a:ext uri="{FF2B5EF4-FFF2-40B4-BE49-F238E27FC236}">
                <a16:creationId xmlns:a16="http://schemas.microsoft.com/office/drawing/2014/main" id="{A7E2CFF8-4272-4255-BA04-5C13F1BD3487}"/>
              </a:ext>
            </a:extLst>
          </p:cNvPr>
          <p:cNvSpPr/>
          <p:nvPr/>
        </p:nvSpPr>
        <p:spPr>
          <a:xfrm>
            <a:off x="261359" y="1854985"/>
            <a:ext cx="2041115" cy="73405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1)=u(t)&#10;\end{align*}&#10;&#10;&#10;&#10;\end{textblock*}&#10;&#10;&#10;&#10;&#10;\end{document}&#10;" title="IguanaTex Bitmap Display">
            <a:extLst>
              <a:ext uri="{FF2B5EF4-FFF2-40B4-BE49-F238E27FC236}">
                <a16:creationId xmlns:a16="http://schemas.microsoft.com/office/drawing/2014/main" id="{C6A3BEB8-BB94-4C3A-AFEC-B9BFFB3EBDEF}"/>
              </a:ext>
            </a:extLst>
          </p:cNvPr>
          <p:cNvPicPr>
            <a:picLocks noChangeAspect="1"/>
          </p:cNvPicPr>
          <p:nvPr>
            <p:custDataLst>
              <p:tags r:id="rId8"/>
            </p:custDataLst>
          </p:nvPr>
        </p:nvPicPr>
        <p:blipFill>
          <a:blip r:embed="rId35"/>
          <a:stretch>
            <a:fillRect/>
          </a:stretch>
        </p:blipFill>
        <p:spPr>
          <a:xfrm>
            <a:off x="304057" y="2207263"/>
            <a:ext cx="1892572" cy="304762"/>
          </a:xfrm>
          <a:prstGeom prst="rect">
            <a:avLst/>
          </a:prstGeom>
        </p:spPr>
      </p:pic>
      <p:sp>
        <p:nvSpPr>
          <p:cNvPr id="64" name="TextBox 63">
            <a:extLst>
              <a:ext uri="{FF2B5EF4-FFF2-40B4-BE49-F238E27FC236}">
                <a16:creationId xmlns:a16="http://schemas.microsoft.com/office/drawing/2014/main" id="{7C2E7406-8903-4F39-9B87-97A11F685BC7}"/>
              </a:ext>
            </a:extLst>
          </p:cNvPr>
          <p:cNvSpPr txBox="1"/>
          <p:nvPr/>
        </p:nvSpPr>
        <p:spPr>
          <a:xfrm>
            <a:off x="261360" y="1798175"/>
            <a:ext cx="2041115" cy="369332"/>
          </a:xfrm>
          <a:prstGeom prst="rect">
            <a:avLst/>
          </a:prstGeom>
          <a:noFill/>
        </p:spPr>
        <p:txBody>
          <a:bodyPr wrap="square" rtlCol="0">
            <a:spAutoFit/>
          </a:bodyPr>
          <a:lstStyle/>
          <a:p>
            <a:r>
              <a:rPr lang="en-US" dirty="0"/>
              <a:t>Dog dynamics:</a:t>
            </a:r>
          </a:p>
        </p:txBody>
      </p:sp>
      <p:sp>
        <p:nvSpPr>
          <p:cNvPr id="15" name="Rectangle: Rounded Corners 14">
            <a:extLst>
              <a:ext uri="{FF2B5EF4-FFF2-40B4-BE49-F238E27FC236}">
                <a16:creationId xmlns:a16="http://schemas.microsoft.com/office/drawing/2014/main" id="{F0294CD2-062A-45FB-9620-9B2353078AAE}"/>
              </a:ext>
            </a:extLst>
          </p:cNvPr>
          <p:cNvSpPr/>
          <p:nvPr/>
        </p:nvSpPr>
        <p:spPr>
          <a:xfrm>
            <a:off x="539542" y="3277735"/>
            <a:ext cx="872896" cy="2714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State</a:t>
            </a:r>
          </a:p>
        </p:txBody>
      </p:sp>
      <p:cxnSp>
        <p:nvCxnSpPr>
          <p:cNvPr id="21" name="Straight Arrow Connector 20">
            <a:extLst>
              <a:ext uri="{FF2B5EF4-FFF2-40B4-BE49-F238E27FC236}">
                <a16:creationId xmlns:a16="http://schemas.microsoft.com/office/drawing/2014/main" id="{A90D352F-ACFA-435C-B07C-2765070FC4E4}"/>
              </a:ext>
            </a:extLst>
          </p:cNvPr>
          <p:cNvCxnSpPr>
            <a:cxnSpLocks/>
            <a:stCxn id="15" idx="0"/>
          </p:cNvCxnSpPr>
          <p:nvPr/>
        </p:nvCxnSpPr>
        <p:spPr>
          <a:xfrm flipH="1" flipV="1">
            <a:off x="450280" y="2512025"/>
            <a:ext cx="525710" cy="76571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41" name="Rectangle: Rounded Corners 40">
            <a:extLst>
              <a:ext uri="{FF2B5EF4-FFF2-40B4-BE49-F238E27FC236}">
                <a16:creationId xmlns:a16="http://schemas.microsoft.com/office/drawing/2014/main" id="{17B0FCD3-138A-4F82-A50C-FA5B3004C298}"/>
              </a:ext>
            </a:extLst>
          </p:cNvPr>
          <p:cNvSpPr/>
          <p:nvPr/>
        </p:nvSpPr>
        <p:spPr>
          <a:xfrm>
            <a:off x="1852621" y="3367832"/>
            <a:ext cx="872896" cy="2714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cxnSp>
        <p:nvCxnSpPr>
          <p:cNvPr id="43" name="Straight Arrow Connector 42">
            <a:extLst>
              <a:ext uri="{FF2B5EF4-FFF2-40B4-BE49-F238E27FC236}">
                <a16:creationId xmlns:a16="http://schemas.microsoft.com/office/drawing/2014/main" id="{06A0738A-11A4-4330-B8E4-AD44EBB90480}"/>
              </a:ext>
            </a:extLst>
          </p:cNvPr>
          <p:cNvCxnSpPr>
            <a:cxnSpLocks/>
            <a:stCxn id="41" idx="0"/>
          </p:cNvCxnSpPr>
          <p:nvPr/>
        </p:nvCxnSpPr>
        <p:spPr>
          <a:xfrm flipH="1" flipV="1">
            <a:off x="1953536" y="2544409"/>
            <a:ext cx="335533" cy="82342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pic>
        <p:nvPicPr>
          <p:cNvPr id="67" name="Picture 66"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x(t),u(t))=-2&#10;\end{align*}&#10;&#10;&#10;&#10;\end{textblock*}&#10;&#10;&#10;&#10;&#10;\end{document}&#10;" title="IguanaTex Bitmap Display">
            <a:extLst>
              <a:ext uri="{FF2B5EF4-FFF2-40B4-BE49-F238E27FC236}">
                <a16:creationId xmlns:a16="http://schemas.microsoft.com/office/drawing/2014/main" id="{9FD3375D-59B1-4424-ACDA-03290E2598AF}"/>
              </a:ext>
            </a:extLst>
          </p:cNvPr>
          <p:cNvPicPr>
            <a:picLocks noChangeAspect="1"/>
          </p:cNvPicPr>
          <p:nvPr>
            <p:custDataLst>
              <p:tags r:id="rId9"/>
            </p:custDataLst>
          </p:nvPr>
        </p:nvPicPr>
        <p:blipFill>
          <a:blip r:embed="rId36"/>
          <a:stretch>
            <a:fillRect/>
          </a:stretch>
        </p:blipFill>
        <p:spPr>
          <a:xfrm>
            <a:off x="9607893" y="1005670"/>
            <a:ext cx="2267429" cy="304762"/>
          </a:xfrm>
          <a:prstGeom prst="rect">
            <a:avLst/>
          </a:prstGeom>
        </p:spPr>
      </p:pic>
      <p:pic>
        <p:nvPicPr>
          <p:cNvPr id="69" name="Picture 68"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x(t),u(t))=-1&#10;\end{align*}&#10;&#10;&#10;&#10;\end{textblock*}&#10;&#10;&#10;&#10;&#10;\end{document}&#10;" title="IguanaTex Bitmap Display">
            <a:extLst>
              <a:ext uri="{FF2B5EF4-FFF2-40B4-BE49-F238E27FC236}">
                <a16:creationId xmlns:a16="http://schemas.microsoft.com/office/drawing/2014/main" id="{35999781-1593-48A9-83B3-953486AD4407}"/>
              </a:ext>
            </a:extLst>
          </p:cNvPr>
          <p:cNvPicPr>
            <a:picLocks noChangeAspect="1"/>
          </p:cNvPicPr>
          <p:nvPr>
            <p:custDataLst>
              <p:tags r:id="rId10"/>
            </p:custDataLst>
          </p:nvPr>
        </p:nvPicPr>
        <p:blipFill>
          <a:blip r:embed="rId37"/>
          <a:stretch>
            <a:fillRect/>
          </a:stretch>
        </p:blipFill>
        <p:spPr>
          <a:xfrm>
            <a:off x="9607893" y="1957712"/>
            <a:ext cx="2258285" cy="304762"/>
          </a:xfrm>
          <a:prstGeom prst="rect">
            <a:avLst/>
          </a:prstGeom>
        </p:spPr>
      </p:pic>
      <p:pic>
        <p:nvPicPr>
          <p:cNvPr id="71" name="Picture 70"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x(t),u(t))=0&#10;\end{align*}&#10;&#10;&#10;&#10;\end{textblock*}&#10;&#10;&#10;&#10;&#10;\end{document}&#10;" title="IguanaTex Bitmap Display">
            <a:extLst>
              <a:ext uri="{FF2B5EF4-FFF2-40B4-BE49-F238E27FC236}">
                <a16:creationId xmlns:a16="http://schemas.microsoft.com/office/drawing/2014/main" id="{E7555B21-D341-4F5C-9B67-067EE2610903}"/>
              </a:ext>
            </a:extLst>
          </p:cNvPr>
          <p:cNvPicPr>
            <a:picLocks noChangeAspect="1"/>
          </p:cNvPicPr>
          <p:nvPr>
            <p:custDataLst>
              <p:tags r:id="rId11"/>
            </p:custDataLst>
          </p:nvPr>
        </p:nvPicPr>
        <p:blipFill>
          <a:blip r:embed="rId38"/>
          <a:stretch>
            <a:fillRect/>
          </a:stretch>
        </p:blipFill>
        <p:spPr>
          <a:xfrm>
            <a:off x="9658537" y="2992894"/>
            <a:ext cx="2032761" cy="304762"/>
          </a:xfrm>
          <a:prstGeom prst="rect">
            <a:avLst/>
          </a:prstGeom>
        </p:spPr>
      </p:pic>
      <p:sp>
        <p:nvSpPr>
          <p:cNvPr id="52" name="Rectangle: Rounded Corners 51">
            <a:extLst>
              <a:ext uri="{FF2B5EF4-FFF2-40B4-BE49-F238E27FC236}">
                <a16:creationId xmlns:a16="http://schemas.microsoft.com/office/drawing/2014/main" id="{199008BF-8C93-47AE-8F15-59241CBFA780}"/>
              </a:ext>
            </a:extLst>
          </p:cNvPr>
          <p:cNvSpPr/>
          <p:nvPr/>
        </p:nvSpPr>
        <p:spPr>
          <a:xfrm>
            <a:off x="9719893" y="238205"/>
            <a:ext cx="2432640" cy="5393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Equivalent formulation in terms of costs:</a:t>
            </a:r>
          </a:p>
        </p:txBody>
      </p:sp>
      <p:pic>
        <p:nvPicPr>
          <p:cNvPr id="91" name="Picture 90"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5cm}(1in,2in)&#10;\noindent&#10;\begin{defbox}{Def: Additively separable function}&#10;We say $J$ is additively separable if it can be written in the form: \\$ J(\mbf u, \mbf x) = \sum_{t=0}^T c_t(x(t),u(t)) + c_T(x(T)).$&#10;\end{defbox}&#10;&#10;&#10;&#10;\end{textblock*}&#10;&#10;&#10;&#10;&#10;\end{document}&#10;" title="IguanaTex Bitmap Display">
            <a:extLst>
              <a:ext uri="{FF2B5EF4-FFF2-40B4-BE49-F238E27FC236}">
                <a16:creationId xmlns:a16="http://schemas.microsoft.com/office/drawing/2014/main" id="{B2CD9160-B4CA-4624-AE49-6EFF3478BA33}"/>
              </a:ext>
            </a:extLst>
          </p:cNvPr>
          <p:cNvPicPr>
            <a:picLocks noChangeAspect="1"/>
          </p:cNvPicPr>
          <p:nvPr>
            <p:custDataLst>
              <p:tags r:id="rId12"/>
            </p:custDataLst>
          </p:nvPr>
        </p:nvPicPr>
        <p:blipFill>
          <a:blip r:embed="rId39"/>
          <a:stretch>
            <a:fillRect/>
          </a:stretch>
        </p:blipFill>
        <p:spPr>
          <a:xfrm>
            <a:off x="79667" y="5123073"/>
            <a:ext cx="4952957" cy="1608232"/>
          </a:xfrm>
          <a:prstGeom prst="rect">
            <a:avLst/>
          </a:prstGeom>
        </p:spPr>
      </p:pic>
      <p:cxnSp>
        <p:nvCxnSpPr>
          <p:cNvPr id="93" name="Straight Arrow Connector 92">
            <a:extLst>
              <a:ext uri="{FF2B5EF4-FFF2-40B4-BE49-F238E27FC236}">
                <a16:creationId xmlns:a16="http://schemas.microsoft.com/office/drawing/2014/main" id="{4334978B-EA09-43C3-B6F1-A27211C51E61}"/>
              </a:ext>
            </a:extLst>
          </p:cNvPr>
          <p:cNvCxnSpPr>
            <a:cxnSpLocks/>
          </p:cNvCxnSpPr>
          <p:nvPr/>
        </p:nvCxnSpPr>
        <p:spPr>
          <a:xfrm flipV="1">
            <a:off x="5032624" y="4561367"/>
            <a:ext cx="1700289" cy="59093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pic>
        <p:nvPicPr>
          <p:cNvPr id="116" name="Picture 115"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1)=0&#10;\end{align*}&#10;&#10;&#10;&#10;\end{textblock*}&#10;&#10;&#10;&#10;&#10;\end{document}&#10;" title="IguanaTex Bitmap Display">
            <a:extLst>
              <a:ext uri="{FF2B5EF4-FFF2-40B4-BE49-F238E27FC236}">
                <a16:creationId xmlns:a16="http://schemas.microsoft.com/office/drawing/2014/main" id="{DB89C7F6-855D-4E7B-9360-61B27C3B24CE}"/>
              </a:ext>
            </a:extLst>
          </p:cNvPr>
          <p:cNvPicPr>
            <a:picLocks noChangeAspect="1"/>
          </p:cNvPicPr>
          <p:nvPr>
            <p:custDataLst>
              <p:tags r:id="rId13"/>
            </p:custDataLst>
          </p:nvPr>
        </p:nvPicPr>
        <p:blipFill>
          <a:blip r:embed="rId40"/>
          <a:stretch>
            <a:fillRect/>
          </a:stretch>
        </p:blipFill>
        <p:spPr>
          <a:xfrm>
            <a:off x="4783328" y="2487677"/>
            <a:ext cx="1551239" cy="304762"/>
          </a:xfrm>
          <a:prstGeom prst="rect">
            <a:avLst/>
          </a:prstGeom>
        </p:spPr>
      </p:pic>
      <p:pic>
        <p:nvPicPr>
          <p:cNvPr id="114" name="Picture 113"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1)=1&#10;\end{align*}&#10;&#10;&#10;&#10;\end{textblock*}&#10;&#10;&#10;&#10;&#10;\end{document}&#10;" title="IguanaTex Bitmap Display">
            <a:extLst>
              <a:ext uri="{FF2B5EF4-FFF2-40B4-BE49-F238E27FC236}">
                <a16:creationId xmlns:a16="http://schemas.microsoft.com/office/drawing/2014/main" id="{D225BE19-AE90-41BC-A8B3-E13C915D68BB}"/>
              </a:ext>
            </a:extLst>
          </p:cNvPr>
          <p:cNvPicPr>
            <a:picLocks noChangeAspect="1"/>
          </p:cNvPicPr>
          <p:nvPr>
            <p:custDataLst>
              <p:tags r:id="rId14"/>
            </p:custDataLst>
          </p:nvPr>
        </p:nvPicPr>
        <p:blipFill>
          <a:blip r:embed="rId41"/>
          <a:stretch>
            <a:fillRect/>
          </a:stretch>
        </p:blipFill>
        <p:spPr>
          <a:xfrm>
            <a:off x="4842104" y="1468746"/>
            <a:ext cx="1539049" cy="304762"/>
          </a:xfrm>
          <a:prstGeom prst="rect">
            <a:avLst/>
          </a:prstGeom>
        </p:spPr>
      </p:pic>
      <p:pic>
        <p:nvPicPr>
          <p:cNvPr id="118" name="Picture 117"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1)=-1&#10;\end{align*}&#10;&#10;&#10;&#10;\end{textblock*}&#10;&#10;&#10;&#10;&#10;\end{document}&#10;" title="IguanaTex Bitmap Display">
            <a:extLst>
              <a:ext uri="{FF2B5EF4-FFF2-40B4-BE49-F238E27FC236}">
                <a16:creationId xmlns:a16="http://schemas.microsoft.com/office/drawing/2014/main" id="{67273E4F-C3BC-47A5-8ABC-306FFF886D4B}"/>
              </a:ext>
            </a:extLst>
          </p:cNvPr>
          <p:cNvPicPr>
            <a:picLocks noChangeAspect="1"/>
          </p:cNvPicPr>
          <p:nvPr>
            <p:custDataLst>
              <p:tags r:id="rId15"/>
            </p:custDataLst>
          </p:nvPr>
        </p:nvPicPr>
        <p:blipFill>
          <a:blip r:embed="rId42"/>
          <a:stretch>
            <a:fillRect/>
          </a:stretch>
        </p:blipFill>
        <p:spPr>
          <a:xfrm>
            <a:off x="4724010" y="3493603"/>
            <a:ext cx="1775239" cy="304762"/>
          </a:xfrm>
          <a:prstGeom prst="rect">
            <a:avLst/>
          </a:prstGeom>
        </p:spPr>
      </p:pic>
      <p:sp>
        <p:nvSpPr>
          <p:cNvPr id="119" name="TextBox 118">
            <a:extLst>
              <a:ext uri="{FF2B5EF4-FFF2-40B4-BE49-F238E27FC236}">
                <a16:creationId xmlns:a16="http://schemas.microsoft.com/office/drawing/2014/main" id="{10586734-C070-469D-9786-C71C5D4A8398}"/>
              </a:ext>
            </a:extLst>
          </p:cNvPr>
          <p:cNvSpPr txBox="1"/>
          <p:nvPr/>
        </p:nvSpPr>
        <p:spPr>
          <a:xfrm>
            <a:off x="229958" y="905213"/>
            <a:ext cx="3141224" cy="461665"/>
          </a:xfrm>
          <a:prstGeom prst="rect">
            <a:avLst/>
          </a:prstGeom>
          <a:noFill/>
        </p:spPr>
        <p:txBody>
          <a:bodyPr wrap="square" rtlCol="0">
            <a:spAutoFit/>
          </a:bodyPr>
          <a:lstStyle/>
          <a:p>
            <a:r>
              <a:rPr lang="en-US" sz="2400" u="sng" dirty="0">
                <a:latin typeface="Knuth's Computer Modern"/>
              </a:rPr>
              <a:t>A one-stage example:</a:t>
            </a:r>
          </a:p>
        </p:txBody>
      </p:sp>
    </p:spTree>
    <p:extLst>
      <p:ext uri="{BB962C8B-B14F-4D97-AF65-F5344CB8AC3E}">
        <p14:creationId xmlns:p14="http://schemas.microsoft.com/office/powerpoint/2010/main" val="4024196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fade">
                                      <p:cBhvr>
                                        <p:cTn id="7" dur="500"/>
                                        <p:tgtEl>
                                          <p:spTgt spid="119"/>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4"/>
                                        </p:tgtEl>
                                        <p:attrNameLst>
                                          <p:attrName>style.visibility</p:attrName>
                                        </p:attrNameLst>
                                      </p:cBhvr>
                                      <p:to>
                                        <p:strVal val="visible"/>
                                      </p:to>
                                    </p:set>
                                    <p:animEffect transition="in" filter="fade">
                                      <p:cBhvr>
                                        <p:cTn id="13" dur="500"/>
                                        <p:tgtEl>
                                          <p:spTgt spid="6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3"/>
                                        </p:tgtEl>
                                        <p:attrNameLst>
                                          <p:attrName>style.visibility</p:attrName>
                                        </p:attrNameLst>
                                      </p:cBhvr>
                                      <p:to>
                                        <p:strVal val="visible"/>
                                      </p:to>
                                    </p:set>
                                    <p:animEffect transition="in" filter="fade">
                                      <p:cBhvr>
                                        <p:cTn id="16" dur="500"/>
                                        <p:tgtEl>
                                          <p:spTgt spid="63"/>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1"/>
                                        </p:tgtEl>
                                        <p:attrNameLst>
                                          <p:attrName>style.visibility</p:attrName>
                                        </p:attrNameLst>
                                      </p:cBhvr>
                                      <p:to>
                                        <p:strVal val="visible"/>
                                      </p:to>
                                    </p:set>
                                    <p:animEffect transition="in" filter="fade">
                                      <p:cBhvr>
                                        <p:cTn id="30" dur="500"/>
                                        <p:tgtEl>
                                          <p:spTgt spid="41"/>
                                        </p:tgtEl>
                                      </p:cBhvr>
                                    </p:animEffect>
                                  </p:childTnLst>
                                </p:cTn>
                              </p:par>
                              <p:par>
                                <p:cTn id="31" presetID="10" presetClass="entr" presetSubtype="0" fill="hold" nodeType="with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fade">
                                      <p:cBhvr>
                                        <p:cTn id="33" dur="500"/>
                                        <p:tgtEl>
                                          <p:spTgt spid="4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4"/>
                                        </p:tgtEl>
                                        <p:attrNameLst>
                                          <p:attrName>style.visibility</p:attrName>
                                        </p:attrNameLst>
                                      </p:cBhvr>
                                      <p:to>
                                        <p:strVal val="visible"/>
                                      </p:to>
                                    </p:set>
                                    <p:animEffect transition="in" filter="fade">
                                      <p:cBhvr>
                                        <p:cTn id="51" dur="500"/>
                                        <p:tgtEl>
                                          <p:spTgt spid="114"/>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500"/>
                                        <p:tgtEl>
                                          <p:spTgt spid="10"/>
                                        </p:tgtEl>
                                      </p:cBhvr>
                                    </p:animEffect>
                                  </p:childTnLst>
                                </p:cTn>
                              </p:par>
                              <p:par>
                                <p:cTn id="57" presetID="10" presetClass="entr" presetSubtype="0" fill="hold"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par>
                                <p:cTn id="60" presetID="10" presetClass="entr" presetSubtype="0" fill="hold" nodeType="with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500"/>
                                        <p:tgtEl>
                                          <p:spTgt spid="45"/>
                                        </p:tgtEl>
                                      </p:cBhvr>
                                    </p:animEffect>
                                  </p:childTnLst>
                                </p:cTn>
                              </p:par>
                              <p:par>
                                <p:cTn id="63" presetID="10" presetClass="entr" presetSubtype="0" fill="hold" nodeType="withEffect">
                                  <p:stCondLst>
                                    <p:cond delay="0"/>
                                  </p:stCondLst>
                                  <p:childTnLst>
                                    <p:set>
                                      <p:cBhvr>
                                        <p:cTn id="64" dur="1" fill="hold">
                                          <p:stCondLst>
                                            <p:cond delay="0"/>
                                          </p:stCondLst>
                                        </p:cTn>
                                        <p:tgtEl>
                                          <p:spTgt spid="55"/>
                                        </p:tgtEl>
                                        <p:attrNameLst>
                                          <p:attrName>style.visibility</p:attrName>
                                        </p:attrNameLst>
                                      </p:cBhvr>
                                      <p:to>
                                        <p:strVal val="visible"/>
                                      </p:to>
                                    </p:set>
                                    <p:animEffect transition="in" filter="fade">
                                      <p:cBhvr>
                                        <p:cTn id="65" dur="500"/>
                                        <p:tgtEl>
                                          <p:spTgt spid="55"/>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50"/>
                                        </p:tgtEl>
                                        <p:attrNameLst>
                                          <p:attrName>style.visibility</p:attrName>
                                        </p:attrNameLst>
                                      </p:cBhvr>
                                      <p:to>
                                        <p:strVal val="visible"/>
                                      </p:to>
                                    </p:set>
                                    <p:animEffect transition="in" filter="fade">
                                      <p:cBhvr>
                                        <p:cTn id="70" dur="500"/>
                                        <p:tgtEl>
                                          <p:spTgt spid="50"/>
                                        </p:tgtEl>
                                      </p:cBhvr>
                                    </p:animEffect>
                                  </p:childTnLst>
                                </p:cTn>
                              </p:par>
                              <p:par>
                                <p:cTn id="71" presetID="10" presetClass="entr" presetSubtype="0" fill="hold" nodeType="withEffect">
                                  <p:stCondLst>
                                    <p:cond delay="0"/>
                                  </p:stCondLst>
                                  <p:childTnLst>
                                    <p:set>
                                      <p:cBhvr>
                                        <p:cTn id="72" dur="1" fill="hold">
                                          <p:stCondLst>
                                            <p:cond delay="0"/>
                                          </p:stCondLst>
                                        </p:cTn>
                                        <p:tgtEl>
                                          <p:spTgt spid="26"/>
                                        </p:tgtEl>
                                        <p:attrNameLst>
                                          <p:attrName>style.visibility</p:attrName>
                                        </p:attrNameLst>
                                      </p:cBhvr>
                                      <p:to>
                                        <p:strVal val="visible"/>
                                      </p:to>
                                    </p:set>
                                    <p:animEffect transition="in" filter="fade">
                                      <p:cBhvr>
                                        <p:cTn id="73" dur="500"/>
                                        <p:tgtEl>
                                          <p:spTgt spid="26"/>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16"/>
                                        </p:tgtEl>
                                        <p:attrNameLst>
                                          <p:attrName>style.visibility</p:attrName>
                                        </p:attrNameLst>
                                      </p:cBhvr>
                                      <p:to>
                                        <p:strVal val="visible"/>
                                      </p:to>
                                    </p:set>
                                    <p:animEffect transition="in" filter="fade">
                                      <p:cBhvr>
                                        <p:cTn id="78" dur="500"/>
                                        <p:tgtEl>
                                          <p:spTgt spid="116"/>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44"/>
                                        </p:tgtEl>
                                        <p:attrNameLst>
                                          <p:attrName>style.visibility</p:attrName>
                                        </p:attrNameLst>
                                      </p:cBhvr>
                                      <p:to>
                                        <p:strVal val="visible"/>
                                      </p:to>
                                    </p:set>
                                    <p:animEffect transition="in" filter="fade">
                                      <p:cBhvr>
                                        <p:cTn id="83" dur="500"/>
                                        <p:tgtEl>
                                          <p:spTgt spid="44"/>
                                        </p:tgtEl>
                                      </p:cBhvr>
                                    </p:animEffect>
                                  </p:childTnLst>
                                </p:cTn>
                              </p:par>
                              <p:par>
                                <p:cTn id="84" presetID="10" presetClass="entr" presetSubtype="0" fill="hold" nodeType="withEffect">
                                  <p:stCondLst>
                                    <p:cond delay="0"/>
                                  </p:stCondLst>
                                  <p:childTnLst>
                                    <p:set>
                                      <p:cBhvr>
                                        <p:cTn id="85" dur="1" fill="hold">
                                          <p:stCondLst>
                                            <p:cond delay="0"/>
                                          </p:stCondLst>
                                        </p:cTn>
                                        <p:tgtEl>
                                          <p:spTgt spid="46"/>
                                        </p:tgtEl>
                                        <p:attrNameLst>
                                          <p:attrName>style.visibility</p:attrName>
                                        </p:attrNameLst>
                                      </p:cBhvr>
                                      <p:to>
                                        <p:strVal val="visible"/>
                                      </p:to>
                                    </p:set>
                                    <p:animEffect transition="in" filter="fade">
                                      <p:cBhvr>
                                        <p:cTn id="86" dur="500"/>
                                        <p:tgtEl>
                                          <p:spTgt spid="46"/>
                                        </p:tgtEl>
                                      </p:cBhvr>
                                    </p:animEffect>
                                  </p:childTnLst>
                                </p:cTn>
                              </p:par>
                              <p:par>
                                <p:cTn id="87" presetID="10" presetClass="entr" presetSubtype="0" fill="hold" nodeType="withEffect">
                                  <p:stCondLst>
                                    <p:cond delay="0"/>
                                  </p:stCondLst>
                                  <p:childTnLst>
                                    <p:set>
                                      <p:cBhvr>
                                        <p:cTn id="88" dur="1" fill="hold">
                                          <p:stCondLst>
                                            <p:cond delay="0"/>
                                          </p:stCondLst>
                                        </p:cTn>
                                        <p:tgtEl>
                                          <p:spTgt spid="59"/>
                                        </p:tgtEl>
                                        <p:attrNameLst>
                                          <p:attrName>style.visibility</p:attrName>
                                        </p:attrNameLst>
                                      </p:cBhvr>
                                      <p:to>
                                        <p:strVal val="visible"/>
                                      </p:to>
                                    </p:set>
                                    <p:animEffect transition="in" filter="fade">
                                      <p:cBhvr>
                                        <p:cTn id="89" dur="500"/>
                                        <p:tgtEl>
                                          <p:spTgt spid="59"/>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nodeType="clickEffect">
                                  <p:stCondLst>
                                    <p:cond delay="0"/>
                                  </p:stCondLst>
                                  <p:childTnLst>
                                    <p:set>
                                      <p:cBhvr>
                                        <p:cTn id="93" dur="1" fill="hold">
                                          <p:stCondLst>
                                            <p:cond delay="0"/>
                                          </p:stCondLst>
                                        </p:cTn>
                                        <p:tgtEl>
                                          <p:spTgt spid="13"/>
                                        </p:tgtEl>
                                        <p:attrNameLst>
                                          <p:attrName>style.visibility</p:attrName>
                                        </p:attrNameLst>
                                      </p:cBhvr>
                                      <p:to>
                                        <p:strVal val="visible"/>
                                      </p:to>
                                    </p:set>
                                    <p:animEffect transition="in" filter="fade">
                                      <p:cBhvr>
                                        <p:cTn id="94" dur="500"/>
                                        <p:tgtEl>
                                          <p:spTgt spid="13"/>
                                        </p:tgtEl>
                                      </p:cBhvr>
                                    </p:animEffect>
                                  </p:childTnLst>
                                </p:cTn>
                              </p:par>
                              <p:par>
                                <p:cTn id="95" presetID="10" presetClass="entr" presetSubtype="0" fill="hold" nodeType="withEffect">
                                  <p:stCondLst>
                                    <p:cond delay="0"/>
                                  </p:stCondLst>
                                  <p:childTnLst>
                                    <p:set>
                                      <p:cBhvr>
                                        <p:cTn id="96" dur="1" fill="hold">
                                          <p:stCondLst>
                                            <p:cond delay="0"/>
                                          </p:stCondLst>
                                        </p:cTn>
                                        <p:tgtEl>
                                          <p:spTgt spid="29"/>
                                        </p:tgtEl>
                                        <p:attrNameLst>
                                          <p:attrName>style.visibility</p:attrName>
                                        </p:attrNameLst>
                                      </p:cBhvr>
                                      <p:to>
                                        <p:strVal val="visible"/>
                                      </p:to>
                                    </p:set>
                                    <p:animEffect transition="in" filter="fade">
                                      <p:cBhvr>
                                        <p:cTn id="97" dur="500"/>
                                        <p:tgtEl>
                                          <p:spTgt spid="29"/>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118"/>
                                        </p:tgtEl>
                                        <p:attrNameLst>
                                          <p:attrName>style.visibility</p:attrName>
                                        </p:attrNameLst>
                                      </p:cBhvr>
                                      <p:to>
                                        <p:strVal val="visible"/>
                                      </p:to>
                                    </p:set>
                                    <p:animEffect transition="in" filter="fade">
                                      <p:cBhvr>
                                        <p:cTn id="102" dur="500"/>
                                        <p:tgtEl>
                                          <p:spTgt spid="118"/>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17"/>
                                        </p:tgtEl>
                                        <p:attrNameLst>
                                          <p:attrName>style.visibility</p:attrName>
                                        </p:attrNameLst>
                                      </p:cBhvr>
                                      <p:to>
                                        <p:strVal val="visible"/>
                                      </p:to>
                                    </p:set>
                                    <p:animEffect transition="in" filter="fade">
                                      <p:cBhvr>
                                        <p:cTn id="107" dur="500"/>
                                        <p:tgtEl>
                                          <p:spTgt spid="17"/>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8"/>
                                        </p:tgtEl>
                                        <p:attrNameLst>
                                          <p:attrName>style.visibility</p:attrName>
                                        </p:attrNameLst>
                                      </p:cBhvr>
                                      <p:to>
                                        <p:strVal val="visible"/>
                                      </p:to>
                                    </p:set>
                                    <p:animEffect transition="in" filter="fade">
                                      <p:cBhvr>
                                        <p:cTn id="110" dur="500"/>
                                        <p:tgtEl>
                                          <p:spTgt spid="18"/>
                                        </p:tgtEl>
                                      </p:cBhvr>
                                    </p:animEffect>
                                  </p:childTnLst>
                                </p:cTn>
                              </p:par>
                              <p:par>
                                <p:cTn id="111" presetID="10" presetClass="entr" presetSubtype="0" fill="hold" nodeType="withEffect">
                                  <p:stCondLst>
                                    <p:cond delay="0"/>
                                  </p:stCondLst>
                                  <p:childTnLst>
                                    <p:set>
                                      <p:cBhvr>
                                        <p:cTn id="112" dur="1" fill="hold">
                                          <p:stCondLst>
                                            <p:cond delay="0"/>
                                          </p:stCondLst>
                                        </p:cTn>
                                        <p:tgtEl>
                                          <p:spTgt spid="6"/>
                                        </p:tgtEl>
                                        <p:attrNameLst>
                                          <p:attrName>style.visibility</p:attrName>
                                        </p:attrNameLst>
                                      </p:cBhvr>
                                      <p:to>
                                        <p:strVal val="visible"/>
                                      </p:to>
                                    </p:set>
                                    <p:animEffect transition="in" filter="fade">
                                      <p:cBhvr>
                                        <p:cTn id="113" dur="500"/>
                                        <p:tgtEl>
                                          <p:spTgt spid="6"/>
                                        </p:tgtEl>
                                      </p:cBhvr>
                                    </p:animEffect>
                                  </p:childTnLst>
                                </p:cTn>
                              </p:par>
                              <p:par>
                                <p:cTn id="114" presetID="10" presetClass="entr" presetSubtype="0" fill="hold" nodeType="withEffect">
                                  <p:stCondLst>
                                    <p:cond delay="0"/>
                                  </p:stCondLst>
                                  <p:childTnLst>
                                    <p:set>
                                      <p:cBhvr>
                                        <p:cTn id="115" dur="1" fill="hold">
                                          <p:stCondLst>
                                            <p:cond delay="0"/>
                                          </p:stCondLst>
                                        </p:cTn>
                                        <p:tgtEl>
                                          <p:spTgt spid="65"/>
                                        </p:tgtEl>
                                        <p:attrNameLst>
                                          <p:attrName>style.visibility</p:attrName>
                                        </p:attrNameLst>
                                      </p:cBhvr>
                                      <p:to>
                                        <p:strVal val="visible"/>
                                      </p:to>
                                    </p:set>
                                    <p:animEffect transition="in" filter="fade">
                                      <p:cBhvr>
                                        <p:cTn id="116" dur="500"/>
                                        <p:tgtEl>
                                          <p:spTgt spid="65"/>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grpId="0" nodeType="clickEffect">
                                  <p:stCondLst>
                                    <p:cond delay="0"/>
                                  </p:stCondLst>
                                  <p:childTnLst>
                                    <p:set>
                                      <p:cBhvr>
                                        <p:cTn id="120" dur="1" fill="hold">
                                          <p:stCondLst>
                                            <p:cond delay="0"/>
                                          </p:stCondLst>
                                        </p:cTn>
                                        <p:tgtEl>
                                          <p:spTgt spid="30"/>
                                        </p:tgtEl>
                                        <p:attrNameLst>
                                          <p:attrName>style.visibility</p:attrName>
                                        </p:attrNameLst>
                                      </p:cBhvr>
                                      <p:to>
                                        <p:strVal val="visible"/>
                                      </p:to>
                                    </p:set>
                                    <p:animEffect transition="in" filter="fade">
                                      <p:cBhvr>
                                        <p:cTn id="121" dur="500"/>
                                        <p:tgtEl>
                                          <p:spTgt spid="30"/>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52"/>
                                        </p:tgtEl>
                                        <p:attrNameLst>
                                          <p:attrName>style.visibility</p:attrName>
                                        </p:attrNameLst>
                                      </p:cBhvr>
                                      <p:to>
                                        <p:strVal val="visible"/>
                                      </p:to>
                                    </p:set>
                                    <p:animEffect transition="in" filter="fade">
                                      <p:cBhvr>
                                        <p:cTn id="126" dur="500"/>
                                        <p:tgtEl>
                                          <p:spTgt spid="52"/>
                                        </p:tgtEl>
                                      </p:cBhvr>
                                    </p:animEffec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nodeType="clickEffect">
                                  <p:stCondLst>
                                    <p:cond delay="0"/>
                                  </p:stCondLst>
                                  <p:childTnLst>
                                    <p:set>
                                      <p:cBhvr>
                                        <p:cTn id="130" dur="1" fill="hold">
                                          <p:stCondLst>
                                            <p:cond delay="0"/>
                                          </p:stCondLst>
                                        </p:cTn>
                                        <p:tgtEl>
                                          <p:spTgt spid="67"/>
                                        </p:tgtEl>
                                        <p:attrNameLst>
                                          <p:attrName>style.visibility</p:attrName>
                                        </p:attrNameLst>
                                      </p:cBhvr>
                                      <p:to>
                                        <p:strVal val="visible"/>
                                      </p:to>
                                    </p:set>
                                    <p:animEffect transition="in" filter="fade">
                                      <p:cBhvr>
                                        <p:cTn id="131" dur="500"/>
                                        <p:tgtEl>
                                          <p:spTgt spid="67"/>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nodeType="clickEffect">
                                  <p:stCondLst>
                                    <p:cond delay="0"/>
                                  </p:stCondLst>
                                  <p:childTnLst>
                                    <p:set>
                                      <p:cBhvr>
                                        <p:cTn id="135" dur="1" fill="hold">
                                          <p:stCondLst>
                                            <p:cond delay="0"/>
                                          </p:stCondLst>
                                        </p:cTn>
                                        <p:tgtEl>
                                          <p:spTgt spid="69"/>
                                        </p:tgtEl>
                                        <p:attrNameLst>
                                          <p:attrName>style.visibility</p:attrName>
                                        </p:attrNameLst>
                                      </p:cBhvr>
                                      <p:to>
                                        <p:strVal val="visible"/>
                                      </p:to>
                                    </p:set>
                                    <p:animEffect transition="in" filter="fade">
                                      <p:cBhvr>
                                        <p:cTn id="136" dur="500"/>
                                        <p:tgtEl>
                                          <p:spTgt spid="69"/>
                                        </p:tgtEl>
                                      </p:cBhvr>
                                    </p:animEffect>
                                  </p:childTnLst>
                                </p:cTn>
                              </p:par>
                            </p:childTnLst>
                          </p:cTn>
                        </p:par>
                      </p:childTnLst>
                    </p:cTn>
                  </p:par>
                  <p:par>
                    <p:cTn id="137" fill="hold">
                      <p:stCondLst>
                        <p:cond delay="indefinite"/>
                      </p:stCondLst>
                      <p:childTnLst>
                        <p:par>
                          <p:cTn id="138" fill="hold">
                            <p:stCondLst>
                              <p:cond delay="0"/>
                            </p:stCondLst>
                            <p:childTnLst>
                              <p:par>
                                <p:cTn id="139" presetID="10" presetClass="entr" presetSubtype="0" fill="hold" nodeType="clickEffect">
                                  <p:stCondLst>
                                    <p:cond delay="0"/>
                                  </p:stCondLst>
                                  <p:childTnLst>
                                    <p:set>
                                      <p:cBhvr>
                                        <p:cTn id="140" dur="1" fill="hold">
                                          <p:stCondLst>
                                            <p:cond delay="0"/>
                                          </p:stCondLst>
                                        </p:cTn>
                                        <p:tgtEl>
                                          <p:spTgt spid="71"/>
                                        </p:tgtEl>
                                        <p:attrNameLst>
                                          <p:attrName>style.visibility</p:attrName>
                                        </p:attrNameLst>
                                      </p:cBhvr>
                                      <p:to>
                                        <p:strVal val="visible"/>
                                      </p:to>
                                    </p:set>
                                    <p:animEffect transition="in" filter="fade">
                                      <p:cBhvr>
                                        <p:cTn id="141" dur="500"/>
                                        <p:tgtEl>
                                          <p:spTgt spid="71"/>
                                        </p:tgtEl>
                                      </p:cBhvr>
                                    </p:animEffect>
                                  </p:childTnLst>
                                </p:cTn>
                              </p:par>
                            </p:childTnLst>
                          </p:cTn>
                        </p:par>
                      </p:childTnLst>
                    </p:cTn>
                  </p:par>
                  <p:par>
                    <p:cTn id="142" fill="hold">
                      <p:stCondLst>
                        <p:cond delay="indefinite"/>
                      </p:stCondLst>
                      <p:childTnLst>
                        <p:par>
                          <p:cTn id="143" fill="hold">
                            <p:stCondLst>
                              <p:cond delay="0"/>
                            </p:stCondLst>
                            <p:childTnLst>
                              <p:par>
                                <p:cTn id="144" presetID="10" presetClass="entr" presetSubtype="0" fill="hold" grpId="0" nodeType="clickEffect">
                                  <p:stCondLst>
                                    <p:cond delay="0"/>
                                  </p:stCondLst>
                                  <p:childTnLst>
                                    <p:set>
                                      <p:cBhvr>
                                        <p:cTn id="145" dur="1" fill="hold">
                                          <p:stCondLst>
                                            <p:cond delay="0"/>
                                          </p:stCondLst>
                                        </p:cTn>
                                        <p:tgtEl>
                                          <p:spTgt spid="39"/>
                                        </p:tgtEl>
                                        <p:attrNameLst>
                                          <p:attrName>style.visibility</p:attrName>
                                        </p:attrNameLst>
                                      </p:cBhvr>
                                      <p:to>
                                        <p:strVal val="visible"/>
                                      </p:to>
                                    </p:set>
                                    <p:animEffect transition="in" filter="fade">
                                      <p:cBhvr>
                                        <p:cTn id="146" dur="500"/>
                                        <p:tgtEl>
                                          <p:spTgt spid="39"/>
                                        </p:tgtEl>
                                      </p:cBhvr>
                                    </p:animEffect>
                                  </p:childTnLst>
                                </p:cTn>
                              </p:par>
                            </p:childTnLst>
                          </p:cTn>
                        </p:par>
                      </p:childTnLst>
                    </p:cTn>
                  </p:par>
                  <p:par>
                    <p:cTn id="147" fill="hold">
                      <p:stCondLst>
                        <p:cond delay="indefinite"/>
                      </p:stCondLst>
                      <p:childTnLst>
                        <p:par>
                          <p:cTn id="148" fill="hold">
                            <p:stCondLst>
                              <p:cond delay="0"/>
                            </p:stCondLst>
                            <p:childTnLst>
                              <p:par>
                                <p:cTn id="149" presetID="10" presetClass="entr" presetSubtype="0" fill="hold" grpId="0" nodeType="clickEffect">
                                  <p:stCondLst>
                                    <p:cond delay="0"/>
                                  </p:stCondLst>
                                  <p:childTnLst>
                                    <p:set>
                                      <p:cBhvr>
                                        <p:cTn id="150" dur="1" fill="hold">
                                          <p:stCondLst>
                                            <p:cond delay="0"/>
                                          </p:stCondLst>
                                        </p:cTn>
                                        <p:tgtEl>
                                          <p:spTgt spid="40"/>
                                        </p:tgtEl>
                                        <p:attrNameLst>
                                          <p:attrName>style.visibility</p:attrName>
                                        </p:attrNameLst>
                                      </p:cBhvr>
                                      <p:to>
                                        <p:strVal val="visible"/>
                                      </p:to>
                                    </p:set>
                                    <p:animEffect transition="in" filter="fade">
                                      <p:cBhvr>
                                        <p:cTn id="151" dur="500"/>
                                        <p:tgtEl>
                                          <p:spTgt spid="40"/>
                                        </p:tgtEl>
                                      </p:cBhvr>
                                    </p:animEffect>
                                  </p:childTnLst>
                                </p:cTn>
                              </p:par>
                              <p:par>
                                <p:cTn id="152" presetID="10" presetClass="entr" presetSubtype="0" fill="hold" nodeType="withEffect">
                                  <p:stCondLst>
                                    <p:cond delay="0"/>
                                  </p:stCondLst>
                                  <p:childTnLst>
                                    <p:set>
                                      <p:cBhvr>
                                        <p:cTn id="153" dur="1" fill="hold">
                                          <p:stCondLst>
                                            <p:cond delay="0"/>
                                          </p:stCondLst>
                                        </p:cTn>
                                        <p:tgtEl>
                                          <p:spTgt spid="42"/>
                                        </p:tgtEl>
                                        <p:attrNameLst>
                                          <p:attrName>style.visibility</p:attrName>
                                        </p:attrNameLst>
                                      </p:cBhvr>
                                      <p:to>
                                        <p:strVal val="visible"/>
                                      </p:to>
                                    </p:set>
                                    <p:animEffect transition="in" filter="fade">
                                      <p:cBhvr>
                                        <p:cTn id="154" dur="500"/>
                                        <p:tgtEl>
                                          <p:spTgt spid="42"/>
                                        </p:tgtEl>
                                      </p:cBhvr>
                                    </p:animEffect>
                                  </p:childTnLst>
                                </p:cTn>
                              </p:par>
                            </p:childTnLst>
                          </p:cTn>
                        </p:par>
                      </p:childTnLst>
                    </p:cTn>
                  </p:par>
                  <p:par>
                    <p:cTn id="155" fill="hold">
                      <p:stCondLst>
                        <p:cond delay="indefinite"/>
                      </p:stCondLst>
                      <p:childTnLst>
                        <p:par>
                          <p:cTn id="156" fill="hold">
                            <p:stCondLst>
                              <p:cond delay="0"/>
                            </p:stCondLst>
                            <p:childTnLst>
                              <p:par>
                                <p:cTn id="157" presetID="10" presetClass="entr" presetSubtype="0" fill="hold" nodeType="clickEffect">
                                  <p:stCondLst>
                                    <p:cond delay="0"/>
                                  </p:stCondLst>
                                  <p:childTnLst>
                                    <p:set>
                                      <p:cBhvr>
                                        <p:cTn id="158" dur="1" fill="hold">
                                          <p:stCondLst>
                                            <p:cond delay="0"/>
                                          </p:stCondLst>
                                        </p:cTn>
                                        <p:tgtEl>
                                          <p:spTgt spid="105"/>
                                        </p:tgtEl>
                                        <p:attrNameLst>
                                          <p:attrName>style.visibility</p:attrName>
                                        </p:attrNameLst>
                                      </p:cBhvr>
                                      <p:to>
                                        <p:strVal val="visible"/>
                                      </p:to>
                                    </p:set>
                                    <p:animEffect transition="in" filter="fade">
                                      <p:cBhvr>
                                        <p:cTn id="159" dur="500"/>
                                        <p:tgtEl>
                                          <p:spTgt spid="105"/>
                                        </p:tgtEl>
                                      </p:cBhvr>
                                    </p:animEffect>
                                  </p:childTnLst>
                                </p:cTn>
                              </p:par>
                            </p:childTnLst>
                          </p:cTn>
                        </p:par>
                      </p:childTnLst>
                    </p:cTn>
                  </p:par>
                  <p:par>
                    <p:cTn id="160" fill="hold">
                      <p:stCondLst>
                        <p:cond delay="indefinite"/>
                      </p:stCondLst>
                      <p:childTnLst>
                        <p:par>
                          <p:cTn id="161" fill="hold">
                            <p:stCondLst>
                              <p:cond delay="0"/>
                            </p:stCondLst>
                            <p:childTnLst>
                              <p:par>
                                <p:cTn id="162" presetID="10" presetClass="entr" presetSubtype="0" fill="hold" nodeType="clickEffect">
                                  <p:stCondLst>
                                    <p:cond delay="0"/>
                                  </p:stCondLst>
                                  <p:childTnLst>
                                    <p:set>
                                      <p:cBhvr>
                                        <p:cTn id="163" dur="1" fill="hold">
                                          <p:stCondLst>
                                            <p:cond delay="0"/>
                                          </p:stCondLst>
                                        </p:cTn>
                                        <p:tgtEl>
                                          <p:spTgt spid="93"/>
                                        </p:tgtEl>
                                        <p:attrNameLst>
                                          <p:attrName>style.visibility</p:attrName>
                                        </p:attrNameLst>
                                      </p:cBhvr>
                                      <p:to>
                                        <p:strVal val="visible"/>
                                      </p:to>
                                    </p:set>
                                    <p:animEffect transition="in" filter="fade">
                                      <p:cBhvr>
                                        <p:cTn id="164" dur="500"/>
                                        <p:tgtEl>
                                          <p:spTgt spid="93"/>
                                        </p:tgtEl>
                                      </p:cBhvr>
                                    </p:animEffect>
                                  </p:childTnLst>
                                </p:cTn>
                              </p:par>
                              <p:par>
                                <p:cTn id="165" presetID="10" presetClass="entr" presetSubtype="0" fill="hold" nodeType="withEffect">
                                  <p:stCondLst>
                                    <p:cond delay="0"/>
                                  </p:stCondLst>
                                  <p:childTnLst>
                                    <p:set>
                                      <p:cBhvr>
                                        <p:cTn id="166" dur="1" fill="hold">
                                          <p:stCondLst>
                                            <p:cond delay="0"/>
                                          </p:stCondLst>
                                        </p:cTn>
                                        <p:tgtEl>
                                          <p:spTgt spid="91"/>
                                        </p:tgtEl>
                                        <p:attrNameLst>
                                          <p:attrName>style.visibility</p:attrName>
                                        </p:attrNameLst>
                                      </p:cBhvr>
                                      <p:to>
                                        <p:strVal val="visible"/>
                                      </p:to>
                                    </p:set>
                                    <p:animEffect transition="in" filter="fade">
                                      <p:cBhvr>
                                        <p:cTn id="16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40" grpId="0" animBg="1"/>
      <p:bldP spid="39" grpId="0"/>
      <p:bldP spid="18" grpId="0" animBg="1"/>
      <p:bldP spid="63" grpId="0" animBg="1"/>
      <p:bldP spid="64" grpId="0"/>
      <p:bldP spid="15" grpId="0" animBg="1"/>
      <p:bldP spid="41" grpId="0" animBg="1"/>
      <p:bldP spid="52" grpId="0" animBg="1"/>
      <p:bldP spid="1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Single Corner Snipped 44">
            <a:extLst>
              <a:ext uri="{FF2B5EF4-FFF2-40B4-BE49-F238E27FC236}">
                <a16:creationId xmlns:a16="http://schemas.microsoft.com/office/drawing/2014/main" id="{9FF1B1D1-BEF8-4B19-BA08-B82C14AFC20A}"/>
              </a:ext>
            </a:extLst>
          </p:cNvPr>
          <p:cNvSpPr/>
          <p:nvPr/>
        </p:nvSpPr>
        <p:spPr>
          <a:xfrm>
            <a:off x="151075" y="4222143"/>
            <a:ext cx="1108991" cy="1754326"/>
          </a:xfrm>
          <a:prstGeom prst="snip1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D61F8D-C3D3-468C-AF4E-ADE17CA3EFF1}"/>
              </a:ext>
            </a:extLst>
          </p:cNvPr>
          <p:cNvSpPr>
            <a:spLocks noGrp="1"/>
          </p:cNvSpPr>
          <p:nvPr>
            <p:ph type="title"/>
          </p:nvPr>
        </p:nvSpPr>
        <p:spPr>
          <a:xfrm>
            <a:off x="913774" y="-358514"/>
            <a:ext cx="10364451" cy="1596177"/>
          </a:xfrm>
        </p:spPr>
        <p:txBody>
          <a:bodyPr>
            <a:normAutofit/>
          </a:bodyPr>
          <a:lstStyle/>
          <a:p>
            <a:r>
              <a:rPr lang="en-US" sz="3200" u="sng" dirty="0"/>
              <a:t>A DP Algorithm That Recursively Solves Tail Problems</a:t>
            </a:r>
          </a:p>
        </p:txBody>
      </p:sp>
      <p:grpSp>
        <p:nvGrpSpPr>
          <p:cNvPr id="7" name="Group 6">
            <a:extLst>
              <a:ext uri="{FF2B5EF4-FFF2-40B4-BE49-F238E27FC236}">
                <a16:creationId xmlns:a16="http://schemas.microsoft.com/office/drawing/2014/main" id="{58CA2325-2420-4C62-9D88-B60C7D26DC87}"/>
              </a:ext>
            </a:extLst>
          </p:cNvPr>
          <p:cNvGrpSpPr/>
          <p:nvPr/>
        </p:nvGrpSpPr>
        <p:grpSpPr>
          <a:xfrm>
            <a:off x="1382417" y="3078653"/>
            <a:ext cx="9652884" cy="3711761"/>
            <a:chOff x="1382417" y="3078653"/>
            <a:chExt cx="9652884" cy="3711761"/>
          </a:xfrm>
        </p:grpSpPr>
        <p:sp>
          <p:nvSpPr>
            <p:cNvPr id="36" name="Rectangle 35">
              <a:extLst>
                <a:ext uri="{FF2B5EF4-FFF2-40B4-BE49-F238E27FC236}">
                  <a16:creationId xmlns:a16="http://schemas.microsoft.com/office/drawing/2014/main" id="{E67F158A-06C7-4088-A26B-062AD6DA8FE9}"/>
                </a:ext>
              </a:extLst>
            </p:cNvPr>
            <p:cNvSpPr/>
            <p:nvPr/>
          </p:nvSpPr>
          <p:spPr>
            <a:xfrm>
              <a:off x="1382417" y="3540318"/>
              <a:ext cx="9652884" cy="3250096"/>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41CD834A-73A0-4771-AECB-919D74B55206}"/>
                </a:ext>
              </a:extLst>
            </p:cNvPr>
            <p:cNvSpPr/>
            <p:nvPr/>
          </p:nvSpPr>
          <p:spPr>
            <a:xfrm>
              <a:off x="1382417" y="3140765"/>
              <a:ext cx="9652884" cy="39955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A4C63A22-1433-4B58-BDC2-5A0E6B4DCC60}"/>
                </a:ext>
              </a:extLst>
            </p:cNvPr>
            <p:cNvSpPr txBox="1"/>
            <p:nvPr/>
          </p:nvSpPr>
          <p:spPr>
            <a:xfrm>
              <a:off x="1668665" y="3078653"/>
              <a:ext cx="3659368" cy="461665"/>
            </a:xfrm>
            <a:prstGeom prst="rect">
              <a:avLst/>
            </a:prstGeom>
            <a:noFill/>
          </p:spPr>
          <p:txBody>
            <a:bodyPr wrap="square" rtlCol="0">
              <a:spAutoFit/>
            </a:bodyPr>
            <a:lstStyle/>
            <a:p>
              <a:r>
                <a:rPr lang="en-US" sz="2400" u="sng" dirty="0"/>
                <a:t>Theorem: Bellman’s Equation</a:t>
              </a:r>
            </a:p>
          </p:txBody>
        </p:sp>
        <p:sp>
          <p:nvSpPr>
            <p:cNvPr id="37" name="Rectangle 36">
              <a:extLst>
                <a:ext uri="{FF2B5EF4-FFF2-40B4-BE49-F238E27FC236}">
                  <a16:creationId xmlns:a16="http://schemas.microsoft.com/office/drawing/2014/main" id="{F964A054-8AF3-437B-81B2-D02567A4AAAD}"/>
                </a:ext>
              </a:extLst>
            </p:cNvPr>
            <p:cNvSpPr/>
            <p:nvPr/>
          </p:nvSpPr>
          <p:spPr>
            <a:xfrm>
              <a:off x="2706042" y="3912040"/>
              <a:ext cx="8225892" cy="9314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F977EF2F-CE40-427B-95BF-D34E5A183078}"/>
                </a:ext>
              </a:extLst>
            </p:cNvPr>
            <p:cNvSpPr/>
            <p:nvPr/>
          </p:nvSpPr>
          <p:spPr>
            <a:xfrm>
              <a:off x="3282779" y="5267737"/>
              <a:ext cx="7187980" cy="981987"/>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Suppose $\textcolor{blue}{V}: X \times \mathbb{N} \to \mathbb{R}$ is such that,&#10;\vspace{-0.2cm}&#10;  \begin{align*}&#10;  &amp; \textcolor{blue}{V}(x,T) =c_T(x) \qquad \forall s \in X\\&#10;  &amp; \textcolor{blue}{V(x,t)}= \min_{u }\{c_t(x,u) + \textcolor{blue}{V(f(x,u),t+1)}\} \quad \forall t \in \{0,...,T-1\}, \quad \forall x \in X.&#10;  \end{align*}&#10;  Then if $\mathbf u^* =(u^*(0),..,u^*(T-1))$ and $\mathbf x^* =(x^*(0),..,x^*(T))$  satisfies,&#10;\vspace{-0.25cm}&#10;  \begin{align*}&#10; &amp;u^*(t)=\arg \min_{u }\{c_t(x,u) + \textcolor{blue}{V(f(x,u),t+1)}\} \quad \forall t \in \{0,...,T-1\},\\&#10; &amp; x^*(t+1)=f(x^*(t),u^*(t)) \quad \forall t \in \{0,...,T-1\} \text{ and } x(0)=x_0,&#10;  \end{align*}&#10; we have that $(\mathbf u^*,\mbf x^*)$ solves Opt~(1).&#10;&#10;&#10;&#10;\end{textblock*}&#10;&#10;&#10;&#10;&#10;\end{document}&#10;" title="IguanaTex Bitmap Display">
              <a:extLst>
                <a:ext uri="{FF2B5EF4-FFF2-40B4-BE49-F238E27FC236}">
                  <a16:creationId xmlns:a16="http://schemas.microsoft.com/office/drawing/2014/main" id="{E769BF09-0CAC-401F-B3B7-A4AFBDCB185D}"/>
                </a:ext>
              </a:extLst>
            </p:cNvPr>
            <p:cNvPicPr>
              <a:picLocks noChangeAspect="1"/>
            </p:cNvPicPr>
            <p:nvPr>
              <p:custDataLst>
                <p:tags r:id="rId2"/>
              </p:custDataLst>
            </p:nvPr>
          </p:nvPicPr>
          <p:blipFill>
            <a:blip r:embed="rId5"/>
            <a:stretch>
              <a:fillRect/>
            </a:stretch>
          </p:blipFill>
          <p:spPr>
            <a:xfrm>
              <a:off x="1711884" y="3602430"/>
              <a:ext cx="9059773" cy="2975073"/>
            </a:xfrm>
            <a:prstGeom prst="rect">
              <a:avLst/>
            </a:prstGeom>
          </p:spPr>
        </p:pic>
      </p:grpSp>
      <p:sp>
        <p:nvSpPr>
          <p:cNvPr id="44" name="TextBox 43">
            <a:extLst>
              <a:ext uri="{FF2B5EF4-FFF2-40B4-BE49-F238E27FC236}">
                <a16:creationId xmlns:a16="http://schemas.microsoft.com/office/drawing/2014/main" id="{4ABFBD12-68C2-45BF-B2C6-0596CD7DEC7F}"/>
              </a:ext>
            </a:extLst>
          </p:cNvPr>
          <p:cNvSpPr txBox="1"/>
          <p:nvPr/>
        </p:nvSpPr>
        <p:spPr>
          <a:xfrm>
            <a:off x="151075" y="4222143"/>
            <a:ext cx="1127975" cy="1754326"/>
          </a:xfrm>
          <a:prstGeom prst="rect">
            <a:avLst/>
          </a:prstGeom>
          <a:noFill/>
        </p:spPr>
        <p:txBody>
          <a:bodyPr wrap="square" rtlCol="0">
            <a:spAutoFit/>
          </a:bodyPr>
          <a:lstStyle/>
          <a:p>
            <a:r>
              <a:rPr lang="en-US" dirty="0"/>
              <a:t>The value function stores the solution of each tail problem.</a:t>
            </a:r>
          </a:p>
        </p:txBody>
      </p:sp>
      <p:cxnSp>
        <p:nvCxnSpPr>
          <p:cNvPr id="47" name="Straight Arrow Connector 46">
            <a:extLst>
              <a:ext uri="{FF2B5EF4-FFF2-40B4-BE49-F238E27FC236}">
                <a16:creationId xmlns:a16="http://schemas.microsoft.com/office/drawing/2014/main" id="{5F3B3686-2187-48BD-892F-1431C0E95616}"/>
              </a:ext>
            </a:extLst>
          </p:cNvPr>
          <p:cNvCxnSpPr>
            <a:cxnSpLocks/>
          </p:cNvCxnSpPr>
          <p:nvPr/>
        </p:nvCxnSpPr>
        <p:spPr>
          <a:xfrm flipV="1">
            <a:off x="1260066" y="3816627"/>
            <a:ext cx="1445976" cy="52377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FCFCCB5D-A581-40B0-A14C-FB149F1E5739}"/>
              </a:ext>
            </a:extLst>
          </p:cNvPr>
          <p:cNvSpPr>
            <a:spLocks noGrp="1"/>
          </p:cNvSpPr>
          <p:nvPr>
            <p:ph type="sldNum" sz="quarter" idx="12"/>
          </p:nvPr>
        </p:nvSpPr>
        <p:spPr/>
        <p:txBody>
          <a:bodyPr/>
          <a:lstStyle/>
          <a:p>
            <a:fld id="{34B7E4EF-A1BD-40F4-AB7B-04F084DD991D}" type="slidenum">
              <a:rPr lang="en-US" smtClean="0"/>
              <a:pPr/>
              <a:t>12</a:t>
            </a:fld>
            <a:endParaRPr lang="en-US" dirty="0"/>
          </a:p>
        </p:txBody>
      </p:sp>
      <p:grpSp>
        <p:nvGrpSpPr>
          <p:cNvPr id="20" name="Group 19">
            <a:extLst>
              <a:ext uri="{FF2B5EF4-FFF2-40B4-BE49-F238E27FC236}">
                <a16:creationId xmlns:a16="http://schemas.microsoft.com/office/drawing/2014/main" id="{0BFA4C1D-940F-49BF-A537-E8DFD24DBFD4}"/>
              </a:ext>
            </a:extLst>
          </p:cNvPr>
          <p:cNvGrpSpPr/>
          <p:nvPr/>
        </p:nvGrpSpPr>
        <p:grpSpPr>
          <a:xfrm>
            <a:off x="2964437" y="678407"/>
            <a:ext cx="6699242" cy="2352540"/>
            <a:chOff x="5400275" y="3929143"/>
            <a:chExt cx="6699242" cy="2352540"/>
          </a:xfrm>
        </p:grpSpPr>
        <p:sp>
          <p:nvSpPr>
            <p:cNvPr id="21" name="Rectangle: Rounded Corners 20">
              <a:extLst>
                <a:ext uri="{FF2B5EF4-FFF2-40B4-BE49-F238E27FC236}">
                  <a16:creationId xmlns:a16="http://schemas.microsoft.com/office/drawing/2014/main" id="{74543F16-2047-4417-A218-A41E991DB33F}"/>
                </a:ext>
              </a:extLst>
            </p:cNvPr>
            <p:cNvSpPr/>
            <p:nvPr/>
          </p:nvSpPr>
          <p:spPr>
            <a:xfrm>
              <a:off x="5400275" y="3929143"/>
              <a:ext cx="6699242" cy="2352540"/>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nuth's Computer Modern"/>
              </a:endParaRPr>
            </a:p>
          </p:txBody>
        </p:sp>
        <p:pic>
          <p:nvPicPr>
            <p:cNvPr id="22" name="Picture 21"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begin{align} \nonumber&#10;&amp;(\mathbf{u}^*,\mathbf{x}^*) {\in} \arg \min_{\mathbf u, \mathbf x} \sum_{t=0}^{T-1} c_t(x(t),u(t)) + c_T(x(T))\\ \label{eq}&#10;&amp;\text{subject to:  }  x(t+1)=f(x(t),u(t)) \text{ for  } t={0},..,T \\ \nonumber&#10;&amp; x(0)=x_0 , \text{ } x(t) \in X_t \subset \mathbb{R}^n \text{ for  } t={0},..,T \\ \nonumber&#10;&amp;u(t) \in U \subset \mathbb{R}^m \text{ for  } t={0},..,T-1\\ \nonumber&#10;&amp;\mbf u=(u(0),...,u(T-1)) \text{ and } \mbf x =(x(0),...,x(T))&#10;\end{align}&#10;&#10;&#10;&#10;\end{textblock*}&#10;&#10;&#10;&#10;&#10;\end{document}&#10;" title="IguanaTex Bitmap Display">
              <a:extLst>
                <a:ext uri="{FF2B5EF4-FFF2-40B4-BE49-F238E27FC236}">
                  <a16:creationId xmlns:a16="http://schemas.microsoft.com/office/drawing/2014/main" id="{1233E782-3968-466B-BC2F-AB90E12FEF24}"/>
                </a:ext>
              </a:extLst>
            </p:cNvPr>
            <p:cNvPicPr>
              <a:picLocks noChangeAspect="1"/>
            </p:cNvPicPr>
            <p:nvPr>
              <p:custDataLst>
                <p:tags r:id="rId1"/>
              </p:custDataLst>
            </p:nvPr>
          </p:nvPicPr>
          <p:blipFill>
            <a:blip r:embed="rId6"/>
            <a:stretch>
              <a:fillRect/>
            </a:stretch>
          </p:blipFill>
          <p:spPr>
            <a:xfrm>
              <a:off x="5739326" y="3996731"/>
              <a:ext cx="6279403" cy="2137091"/>
            </a:xfrm>
            <a:prstGeom prst="rect">
              <a:avLst/>
            </a:prstGeom>
          </p:spPr>
        </p:pic>
      </p:grpSp>
      <p:sp>
        <p:nvSpPr>
          <p:cNvPr id="8" name="Rectangle: Rounded Corners 7">
            <a:extLst>
              <a:ext uri="{FF2B5EF4-FFF2-40B4-BE49-F238E27FC236}">
                <a16:creationId xmlns:a16="http://schemas.microsoft.com/office/drawing/2014/main" id="{AC30F996-26B7-494A-886D-26A723F83AF4}"/>
              </a:ext>
            </a:extLst>
          </p:cNvPr>
          <p:cNvSpPr/>
          <p:nvPr/>
        </p:nvSpPr>
        <p:spPr>
          <a:xfrm>
            <a:off x="9835563" y="852928"/>
            <a:ext cx="2182266" cy="217801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Intuitively we break down the MSOP into its tail problems. This leads to a recursion equation called Bellman’s Equation.</a:t>
            </a:r>
          </a:p>
        </p:txBody>
      </p:sp>
      <p:cxnSp>
        <p:nvCxnSpPr>
          <p:cNvPr id="10" name="Straight Arrow Connector 9">
            <a:extLst>
              <a:ext uri="{FF2B5EF4-FFF2-40B4-BE49-F238E27FC236}">
                <a16:creationId xmlns:a16="http://schemas.microsoft.com/office/drawing/2014/main" id="{32A06FC1-63C2-4C71-98ED-CF3F0D84AFD7}"/>
              </a:ext>
            </a:extLst>
          </p:cNvPr>
          <p:cNvCxnSpPr>
            <a:stCxn id="8" idx="2"/>
          </p:cNvCxnSpPr>
          <p:nvPr/>
        </p:nvCxnSpPr>
        <p:spPr>
          <a:xfrm flipH="1">
            <a:off x="9435993" y="3030947"/>
            <a:ext cx="1490703" cy="107207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40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par>
                                <p:cTn id="26" presetID="10" presetClass="entr" presetSubtype="0" fill="hold" nodeType="with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fade">
                                      <p:cBhvr>
                                        <p:cTn id="28" dur="500"/>
                                        <p:tgtEl>
                                          <p:spTgt spid="4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fade">
                                      <p:cBhvr>
                                        <p:cTn id="3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4" grpId="0"/>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2A0E2B14-963B-41FF-808C-61EC6026A9FD}"/>
              </a:ext>
            </a:extLst>
          </p:cNvPr>
          <p:cNvSpPr/>
          <p:nvPr/>
        </p:nvSpPr>
        <p:spPr>
          <a:xfrm>
            <a:off x="77447" y="3321402"/>
            <a:ext cx="10133863" cy="2572191"/>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3F3F27C4-093E-4C42-BB65-C5511425D98C}"/>
              </a:ext>
            </a:extLst>
          </p:cNvPr>
          <p:cNvSpPr>
            <a:spLocks noGrp="1"/>
          </p:cNvSpPr>
          <p:nvPr>
            <p:ph type="title"/>
          </p:nvPr>
        </p:nvSpPr>
        <p:spPr>
          <a:xfrm>
            <a:off x="913774" y="21913"/>
            <a:ext cx="10364451" cy="1596177"/>
          </a:xfrm>
        </p:spPr>
        <p:txBody>
          <a:bodyPr>
            <a:normAutofit/>
          </a:bodyPr>
          <a:lstStyle/>
          <a:p>
            <a:r>
              <a:rPr lang="en-US" sz="4400" u="sng" dirty="0"/>
              <a:t>Contents</a:t>
            </a:r>
          </a:p>
        </p:txBody>
      </p:sp>
      <p:sp>
        <p:nvSpPr>
          <p:cNvPr id="3" name="Content Placeholder 2">
            <a:extLst>
              <a:ext uri="{FF2B5EF4-FFF2-40B4-BE49-F238E27FC236}">
                <a16:creationId xmlns:a16="http://schemas.microsoft.com/office/drawing/2014/main" id="{7B02126D-B358-4C0C-B17A-93F2E181EA49}"/>
              </a:ext>
            </a:extLst>
          </p:cNvPr>
          <p:cNvSpPr>
            <a:spLocks noGrp="1"/>
          </p:cNvSpPr>
          <p:nvPr>
            <p:ph idx="1"/>
          </p:nvPr>
        </p:nvSpPr>
        <p:spPr>
          <a:xfrm>
            <a:off x="403860" y="1738788"/>
            <a:ext cx="11277600" cy="4882992"/>
          </a:xfrm>
        </p:spPr>
        <p:txBody>
          <a:bodyPr>
            <a:normAutofit/>
          </a:bodyPr>
          <a:lstStyle/>
          <a:p>
            <a:pPr marL="342900" indent="-342900">
              <a:buFont typeface="+mj-lt"/>
              <a:buAutoNum type="arabicParenR"/>
            </a:pPr>
            <a:r>
              <a:rPr lang="en-US" sz="2400" dirty="0">
                <a:solidFill>
                  <a:srgbClr val="FF0000"/>
                </a:solidFill>
              </a:rPr>
              <a:t>Classical Dynamic Programming</a:t>
            </a:r>
          </a:p>
          <a:p>
            <a:pPr marL="617220" lvl="1" indent="-342900">
              <a:buFont typeface="+mj-lt"/>
              <a:buAutoNum type="alphaLcParenR"/>
            </a:pPr>
            <a:r>
              <a:rPr lang="en-US" sz="2400" dirty="0"/>
              <a:t>Multi-Stage Optimization Problems</a:t>
            </a:r>
          </a:p>
          <a:p>
            <a:pPr marL="617220" lvl="1" indent="-342900">
              <a:buFont typeface="+mj-lt"/>
              <a:buAutoNum type="alphaLcParenR"/>
            </a:pPr>
            <a:r>
              <a:rPr lang="en-US" sz="2400" dirty="0"/>
              <a:t>Bellman’s Equation</a:t>
            </a:r>
          </a:p>
          <a:p>
            <a:pPr marL="342900" indent="-342900">
              <a:buFont typeface="+mj-lt"/>
              <a:buAutoNum type="arabicParenR"/>
            </a:pPr>
            <a:r>
              <a:rPr lang="en-US" sz="2400" dirty="0">
                <a:solidFill>
                  <a:srgbClr val="FF0000"/>
                </a:solidFill>
              </a:rPr>
              <a:t>Extensions of the DP Framework: Current Research</a:t>
            </a:r>
            <a:endParaRPr lang="en-US" sz="2200" dirty="0">
              <a:solidFill>
                <a:srgbClr val="FF0000"/>
              </a:solidFill>
            </a:endParaRPr>
          </a:p>
          <a:p>
            <a:pPr marL="617220" lvl="1" indent="-342900">
              <a:buFont typeface="+mj-lt"/>
              <a:buAutoNum type="alphaLcParenR"/>
            </a:pPr>
            <a:r>
              <a:rPr lang="en-US" sz="2400" dirty="0"/>
              <a:t>Dynamic Programming state augmentation methods.</a:t>
            </a:r>
          </a:p>
          <a:p>
            <a:pPr marL="617220" lvl="1" indent="-342900">
              <a:buFont typeface="+mj-lt"/>
              <a:buAutoNum type="alphaLcParenR"/>
            </a:pPr>
            <a:r>
              <a:rPr lang="en-US" sz="2400" dirty="0"/>
              <a:t>A Generalization of Bellman’s Equation.</a:t>
            </a:r>
          </a:p>
          <a:p>
            <a:pPr marL="617220" lvl="1" indent="-342900">
              <a:buFont typeface="+mj-lt"/>
              <a:buAutoNum type="alphaLcParenR"/>
            </a:pPr>
            <a:r>
              <a:rPr lang="en-US" sz="2400" dirty="0"/>
              <a:t>Using SOS to Solve The HJB PDE.</a:t>
            </a:r>
          </a:p>
          <a:p>
            <a:pPr marL="617220" lvl="1" indent="-342900">
              <a:buFont typeface="+mj-lt"/>
              <a:buAutoNum type="alphaLcParenR"/>
            </a:pPr>
            <a:r>
              <a:rPr lang="en-US" sz="2400" dirty="0"/>
              <a:t>Converse Lyapunov Theory.</a:t>
            </a:r>
          </a:p>
          <a:p>
            <a:pPr marL="617220" lvl="1" indent="-342900">
              <a:buFont typeface="+mj-lt"/>
              <a:buAutoNum type="alphaLcParenR"/>
            </a:pPr>
            <a:endParaRPr lang="en-US" sz="2200" dirty="0"/>
          </a:p>
          <a:p>
            <a:pPr marL="342900" indent="-342900">
              <a:buFont typeface="+mj-lt"/>
              <a:buAutoNum type="arabicParenR"/>
            </a:pPr>
            <a:endParaRPr lang="en-US" dirty="0"/>
          </a:p>
        </p:txBody>
      </p:sp>
      <p:sp>
        <p:nvSpPr>
          <p:cNvPr id="10" name="Slide Number Placeholder 9">
            <a:extLst>
              <a:ext uri="{FF2B5EF4-FFF2-40B4-BE49-F238E27FC236}">
                <a16:creationId xmlns:a16="http://schemas.microsoft.com/office/drawing/2014/main" id="{109D77F3-8DB1-4ABE-8D0F-9F0C9DF6829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cxnSp>
        <p:nvCxnSpPr>
          <p:cNvPr id="8" name="Straight Arrow Connector 7">
            <a:extLst>
              <a:ext uri="{FF2B5EF4-FFF2-40B4-BE49-F238E27FC236}">
                <a16:creationId xmlns:a16="http://schemas.microsoft.com/office/drawing/2014/main" id="{6D89B3F3-23E6-486E-9D37-BB47E117F16C}"/>
              </a:ext>
            </a:extLst>
          </p:cNvPr>
          <p:cNvCxnSpPr>
            <a:cxnSpLocks/>
          </p:cNvCxnSpPr>
          <p:nvPr/>
        </p:nvCxnSpPr>
        <p:spPr>
          <a:xfrm flipH="1">
            <a:off x="8736753" y="2637969"/>
            <a:ext cx="683812" cy="104162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3" name="Rectangle: Single Corner Snipped 12">
            <a:extLst>
              <a:ext uri="{FF2B5EF4-FFF2-40B4-BE49-F238E27FC236}">
                <a16:creationId xmlns:a16="http://schemas.microsoft.com/office/drawing/2014/main" id="{81FCBDF0-F50E-4607-94A2-2BE9B2E0D422}"/>
              </a:ext>
            </a:extLst>
          </p:cNvPr>
          <p:cNvSpPr/>
          <p:nvPr/>
        </p:nvSpPr>
        <p:spPr>
          <a:xfrm>
            <a:off x="9404662" y="1895950"/>
            <a:ext cx="2266122" cy="805629"/>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 next consider my current research</a:t>
            </a:r>
          </a:p>
        </p:txBody>
      </p:sp>
    </p:spTree>
    <p:extLst>
      <p:ext uri="{BB962C8B-B14F-4D97-AF65-F5344CB8AC3E}">
        <p14:creationId xmlns:p14="http://schemas.microsoft.com/office/powerpoint/2010/main" val="2060712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3A9C15D4-2EE7-4D05-B87C-91D1F3B960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0"/>
            <a:ext cx="813206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0">
            <a:extLst>
              <a:ext uri="{FF2B5EF4-FFF2-40B4-BE49-F238E27FC236}">
                <a16:creationId xmlns:a16="http://schemas.microsoft.com/office/drawing/2014/main" id="{4ED7B0FB-9654-4441-9545-02D458B68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935" cy="6858000"/>
          </a:xfrm>
          <a:prstGeom prst="rect">
            <a:avLst/>
          </a:prstGeom>
          <a:ln>
            <a:noFill/>
          </a:ln>
          <a:effectLst>
            <a:outerShdw blurRad="50800" dist="127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C226DF-845C-4A6E-8707-F11EA22A56E6}"/>
              </a:ext>
            </a:extLst>
          </p:cNvPr>
          <p:cNvSpPr>
            <a:spLocks noGrp="1"/>
          </p:cNvSpPr>
          <p:nvPr>
            <p:ph type="title"/>
          </p:nvPr>
        </p:nvSpPr>
        <p:spPr>
          <a:xfrm>
            <a:off x="364448" y="1352340"/>
            <a:ext cx="3485253" cy="3680244"/>
          </a:xfrm>
        </p:spPr>
        <p:txBody>
          <a:bodyPr>
            <a:normAutofit/>
          </a:bodyPr>
          <a:lstStyle/>
          <a:p>
            <a:pPr algn="l"/>
            <a:r>
              <a:rPr lang="en-US" sz="2800" dirty="0"/>
              <a:t>a) Dynamic Programming State Augmentation Methods</a:t>
            </a:r>
          </a:p>
        </p:txBody>
      </p:sp>
      <p:pic>
        <p:nvPicPr>
          <p:cNvPr id="19" name="Picture 12" hidden="1">
            <a:extLst>
              <a:ext uri="{FF2B5EF4-FFF2-40B4-BE49-F238E27FC236}">
                <a16:creationId xmlns:a16="http://schemas.microsoft.com/office/drawing/2014/main" id="{7BB94C57-FDF3-45A3-9D1F-904523D795D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66700" b="77917"/>
          <a:stretch/>
        </p:blipFill>
        <p:spPr>
          <a:xfrm>
            <a:off x="0" y="0"/>
            <a:ext cx="4059935" cy="1514475"/>
          </a:xfrm>
          <a:prstGeom prst="rect">
            <a:avLst/>
          </a:prstGeom>
        </p:spPr>
      </p:pic>
      <p:pic>
        <p:nvPicPr>
          <p:cNvPr id="20" name="Picture 14" hidden="1">
            <a:extLst>
              <a:ext uri="{FF2B5EF4-FFF2-40B4-BE49-F238E27FC236}">
                <a16:creationId xmlns:a16="http://schemas.microsoft.com/office/drawing/2014/main" id="{6AEBDF1A-221A-4497-BBA9-57A70D16151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8750" t="72830" b="14149"/>
          <a:stretch/>
        </p:blipFill>
        <p:spPr>
          <a:xfrm>
            <a:off x="1377059" y="5962903"/>
            <a:ext cx="2590800" cy="892925"/>
          </a:xfrm>
          <a:prstGeom prst="rect">
            <a:avLst/>
          </a:prstGeom>
        </p:spPr>
      </p:pic>
      <p:graphicFrame>
        <p:nvGraphicFramePr>
          <p:cNvPr id="21" name="Content Placeholder 2">
            <a:extLst>
              <a:ext uri="{FF2B5EF4-FFF2-40B4-BE49-F238E27FC236}">
                <a16:creationId xmlns:a16="http://schemas.microsoft.com/office/drawing/2014/main" id="{8A4A6819-12CB-4914-A7B3-2602ECC3D016}"/>
              </a:ext>
            </a:extLst>
          </p:cNvPr>
          <p:cNvGraphicFramePr>
            <a:graphicFrameLocks noGrp="1"/>
          </p:cNvGraphicFramePr>
          <p:nvPr>
            <p:ph idx="1"/>
            <p:extLst>
              <p:ext uri="{D42A27DB-BD31-4B8C-83A1-F6EECF244321}">
                <p14:modId xmlns:p14="http://schemas.microsoft.com/office/powerpoint/2010/main" val="3842564574"/>
              </p:ext>
            </p:extLst>
          </p:nvPr>
        </p:nvGraphicFramePr>
        <p:xfrm>
          <a:off x="4594225" y="889000"/>
          <a:ext cx="6683375" cy="46069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5" name="Slide Number Placeholder 4">
            <a:extLst>
              <a:ext uri="{FF2B5EF4-FFF2-40B4-BE49-F238E27FC236}">
                <a16:creationId xmlns:a16="http://schemas.microsoft.com/office/drawing/2014/main" id="{60AC8E7D-EC95-4B1F-B8AB-ECBCA3589537}"/>
              </a:ext>
            </a:extLst>
          </p:cNvPr>
          <p:cNvSpPr>
            <a:spLocks noGrp="1"/>
          </p:cNvSpPr>
          <p:nvPr>
            <p:ph type="sldNum" sz="quarter" idx="12"/>
          </p:nvPr>
        </p:nvSpPr>
        <p:spPr/>
        <p:txBody>
          <a:bodyPr/>
          <a:lstStyle/>
          <a:p>
            <a:fld id="{34B7E4EF-A1BD-40F4-AB7B-04F084DD991D}" type="slidenum">
              <a:rPr lang="en-US" smtClean="0"/>
              <a:pPr/>
              <a:t>14</a:t>
            </a:fld>
            <a:endParaRPr lang="en-US" dirty="0"/>
          </a:p>
        </p:txBody>
      </p:sp>
    </p:spTree>
    <p:extLst>
      <p:ext uri="{BB962C8B-B14F-4D97-AF65-F5344CB8AC3E}">
        <p14:creationId xmlns:p14="http://schemas.microsoft.com/office/powerpoint/2010/main" val="219105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78F95-5DA3-40C9-8330-D803A3E48CCC}"/>
              </a:ext>
            </a:extLst>
          </p:cNvPr>
          <p:cNvSpPr>
            <a:spLocks noGrp="1"/>
          </p:cNvSpPr>
          <p:nvPr>
            <p:ph type="title"/>
          </p:nvPr>
        </p:nvSpPr>
        <p:spPr>
          <a:xfrm>
            <a:off x="913775" y="68449"/>
            <a:ext cx="10364451" cy="1596177"/>
          </a:xfrm>
        </p:spPr>
        <p:txBody>
          <a:bodyPr/>
          <a:lstStyle/>
          <a:p>
            <a:r>
              <a:rPr lang="en-US" u="sng" dirty="0"/>
              <a:t>A New Class of Cost Function: Forward Separable Functions</a:t>
            </a:r>
          </a:p>
        </p:txBody>
      </p:sp>
      <p:sp>
        <p:nvSpPr>
          <p:cNvPr id="19" name="Rectangle: Rounded Corners 18">
            <a:extLst>
              <a:ext uri="{FF2B5EF4-FFF2-40B4-BE49-F238E27FC236}">
                <a16:creationId xmlns:a16="http://schemas.microsoft.com/office/drawing/2014/main" id="{900B2E6E-CCD2-4437-AAF6-730BC251CC49}"/>
              </a:ext>
            </a:extLst>
          </p:cNvPr>
          <p:cNvSpPr/>
          <p:nvPr/>
        </p:nvSpPr>
        <p:spPr>
          <a:xfrm>
            <a:off x="1277669" y="4419338"/>
            <a:ext cx="9956711" cy="2291734"/>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B3AC00E-325F-4D00-982D-4733C8ABC214}"/>
              </a:ext>
            </a:extLst>
          </p:cNvPr>
          <p:cNvSpPr/>
          <p:nvPr/>
        </p:nvSpPr>
        <p:spPr>
          <a:xfrm>
            <a:off x="1366092" y="4892976"/>
            <a:ext cx="9719724" cy="1663962"/>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goodbox}{} The function $J: \R^{m \times T} \times \R^{n \times (T+1)} \to \R$ is said to be \textbf{forward separable} if it can be written as&#10;\vspace{-0.3cm}&#10; \begin{align*}&#10;&amp;J(\mbf u, \mbf x)=\psi_T( x(T),\psi_{T-1}(x(T-1),u(T-1),\psi_{T-2}(....,\\ \nonumber&#10;&amp; \hspace{4cm}  \psi_{1}(x(1),u(1), \psi_{0}(x(0),u(0)))),....,))). \nonumber&#10;%&amp;J(\mbf u, \mbf x)=\psi_T \bigg( x(T),\psi_{T-1} \bigg(x(T-1),u(T-1),\psi_{T-2} \bigg(....,\\ \nonumber&#10;%&amp; \hspace{4cm}  \psi_{1} \bigg(x(1),u(1), \psi_{0}\bigg(x(0),u(0)\bigg)\bigg)\bigg),....,\bigg)\bigg)\bigg). \nonumber&#10;\end{align*}&#10;\end{goodbox}&#10;&#10;&#10;&#10;\end{textblock*}&#10;&#10;&#10;&#10;&#10;\end{document}&#10;" title="IguanaTex Bitmap Display">
            <a:extLst>
              <a:ext uri="{FF2B5EF4-FFF2-40B4-BE49-F238E27FC236}">
                <a16:creationId xmlns:a16="http://schemas.microsoft.com/office/drawing/2014/main" id="{CC7E2C59-1413-4B64-B9C5-E7EA4E40A5EC}"/>
              </a:ext>
            </a:extLst>
          </p:cNvPr>
          <p:cNvPicPr>
            <a:picLocks noChangeAspect="1"/>
          </p:cNvPicPr>
          <p:nvPr>
            <p:custDataLst>
              <p:tags r:id="rId1"/>
            </p:custDataLst>
          </p:nvPr>
        </p:nvPicPr>
        <p:blipFill>
          <a:blip r:embed="rId8"/>
          <a:stretch>
            <a:fillRect/>
          </a:stretch>
        </p:blipFill>
        <p:spPr>
          <a:xfrm>
            <a:off x="1467524" y="4950763"/>
            <a:ext cx="9529266" cy="1515739"/>
          </a:xfrm>
          <a:prstGeom prst="rect">
            <a:avLst/>
          </a:prstGeom>
        </p:spPr>
      </p:pic>
      <p:sp>
        <p:nvSpPr>
          <p:cNvPr id="16" name="TextBox 15">
            <a:extLst>
              <a:ext uri="{FF2B5EF4-FFF2-40B4-BE49-F238E27FC236}">
                <a16:creationId xmlns:a16="http://schemas.microsoft.com/office/drawing/2014/main" id="{3BC13679-7BC9-4A89-B688-93621EE5C8F3}"/>
              </a:ext>
            </a:extLst>
          </p:cNvPr>
          <p:cNvSpPr txBox="1"/>
          <p:nvPr/>
        </p:nvSpPr>
        <p:spPr>
          <a:xfrm>
            <a:off x="1467523" y="4419338"/>
            <a:ext cx="5210154" cy="698433"/>
          </a:xfrm>
          <a:prstGeom prst="rect">
            <a:avLst/>
          </a:prstGeom>
          <a:noFill/>
        </p:spPr>
        <p:txBody>
          <a:bodyPr wrap="square" rtlCol="0">
            <a:spAutoFit/>
          </a:bodyPr>
          <a:lstStyle/>
          <a:p>
            <a:r>
              <a:rPr lang="en-US" sz="2400" b="1" dirty="0">
                <a:solidFill>
                  <a:schemeClr val="bg1"/>
                </a:solidFill>
                <a:latin typeface="Knuth's Computer Modern"/>
              </a:rPr>
              <a:t>Definition: forward separable function</a:t>
            </a:r>
          </a:p>
          <a:p>
            <a:endParaRPr lang="en-US" dirty="0"/>
          </a:p>
        </p:txBody>
      </p:sp>
      <p:grpSp>
        <p:nvGrpSpPr>
          <p:cNvPr id="18" name="Group 17">
            <a:extLst>
              <a:ext uri="{FF2B5EF4-FFF2-40B4-BE49-F238E27FC236}">
                <a16:creationId xmlns:a16="http://schemas.microsoft.com/office/drawing/2014/main" id="{8679EFEE-9A5A-43E6-8DA4-17E7246733D2}"/>
              </a:ext>
            </a:extLst>
          </p:cNvPr>
          <p:cNvGrpSpPr/>
          <p:nvPr/>
        </p:nvGrpSpPr>
        <p:grpSpPr>
          <a:xfrm>
            <a:off x="8946051" y="1235340"/>
            <a:ext cx="2962219" cy="2220447"/>
            <a:chOff x="8946051" y="1235340"/>
            <a:chExt cx="2962219" cy="2220447"/>
          </a:xfrm>
        </p:grpSpPr>
        <p:pic>
          <p:nvPicPr>
            <p:cNvPr id="11" name="Picture 10"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_t&#10;\end{align*}&#10;&#10;&#10;&#10;\end{textblock*}&#10;&#10;&#10;&#10;&#10;\end{document}&#10;" title="IguanaTex Bitmap Display">
              <a:extLst>
                <a:ext uri="{FF2B5EF4-FFF2-40B4-BE49-F238E27FC236}">
                  <a16:creationId xmlns:a16="http://schemas.microsoft.com/office/drawing/2014/main" id="{12F4B035-38D5-4782-91BD-36D47B99DB93}"/>
                </a:ext>
              </a:extLst>
            </p:cNvPr>
            <p:cNvPicPr>
              <a:picLocks noChangeAspect="1"/>
            </p:cNvPicPr>
            <p:nvPr>
              <p:custDataLst>
                <p:tags r:id="rId3"/>
              </p:custDataLst>
            </p:nvPr>
          </p:nvPicPr>
          <p:blipFill>
            <a:blip r:embed="rId9"/>
            <a:stretch>
              <a:fillRect/>
            </a:stretch>
          </p:blipFill>
          <p:spPr>
            <a:xfrm>
              <a:off x="10293461" y="1235340"/>
              <a:ext cx="183395" cy="156235"/>
            </a:xfrm>
            <a:prstGeom prst="rect">
              <a:avLst/>
            </a:prstGeom>
          </p:spPr>
        </p:pic>
        <p:pic>
          <p:nvPicPr>
            <p:cNvPr id="13" name="Picture 12"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_{t+1}&#10;\end{align*}&#10;&#10;&#10;&#10;\end{textblock*}&#10;&#10;&#10;&#10;&#10;\end{document}&#10;" title="IguanaTex Bitmap Display">
              <a:extLst>
                <a:ext uri="{FF2B5EF4-FFF2-40B4-BE49-F238E27FC236}">
                  <a16:creationId xmlns:a16="http://schemas.microsoft.com/office/drawing/2014/main" id="{BE2EAFCE-26AF-41DC-8831-17307FD5A2A6}"/>
                </a:ext>
              </a:extLst>
            </p:cNvPr>
            <p:cNvPicPr>
              <a:picLocks noChangeAspect="1"/>
            </p:cNvPicPr>
            <p:nvPr>
              <p:custDataLst>
                <p:tags r:id="rId4"/>
              </p:custDataLst>
            </p:nvPr>
          </p:nvPicPr>
          <p:blipFill>
            <a:blip r:embed="rId10"/>
            <a:stretch>
              <a:fillRect/>
            </a:stretch>
          </p:blipFill>
          <p:spPr>
            <a:xfrm>
              <a:off x="10286552" y="2973069"/>
              <a:ext cx="432723" cy="190330"/>
            </a:xfrm>
            <a:prstGeom prst="rect">
              <a:avLst/>
            </a:prstGeom>
          </p:spPr>
        </p:pic>
        <p:pic>
          <p:nvPicPr>
            <p:cNvPr id="15" name="Picture 14"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_{t}&#10;\end{align*}&#10;&#10;&#10;&#10;\end{textblock*}&#10;&#10;&#10;&#10;&#10;\end{document}&#10;" title="IguanaTex Bitmap Display">
              <a:extLst>
                <a:ext uri="{FF2B5EF4-FFF2-40B4-BE49-F238E27FC236}">
                  <a16:creationId xmlns:a16="http://schemas.microsoft.com/office/drawing/2014/main" id="{320114D2-A320-4A52-B778-7D92E27818F5}"/>
                </a:ext>
              </a:extLst>
            </p:cNvPr>
            <p:cNvPicPr>
              <a:picLocks noChangeAspect="1"/>
            </p:cNvPicPr>
            <p:nvPr>
              <p:custDataLst>
                <p:tags r:id="rId5"/>
              </p:custDataLst>
            </p:nvPr>
          </p:nvPicPr>
          <p:blipFill>
            <a:blip r:embed="rId11"/>
            <a:stretch>
              <a:fillRect/>
            </a:stretch>
          </p:blipFill>
          <p:spPr>
            <a:xfrm>
              <a:off x="10261007" y="3184070"/>
              <a:ext cx="161183" cy="168238"/>
            </a:xfrm>
            <a:prstGeom prst="rect">
              <a:avLst/>
            </a:prstGeom>
          </p:spPr>
        </p:pic>
        <p:grpSp>
          <p:nvGrpSpPr>
            <p:cNvPr id="17" name="Group 16">
              <a:extLst>
                <a:ext uri="{FF2B5EF4-FFF2-40B4-BE49-F238E27FC236}">
                  <a16:creationId xmlns:a16="http://schemas.microsoft.com/office/drawing/2014/main" id="{ADD0F538-B030-44A8-A870-C8027DF888F9}"/>
                </a:ext>
              </a:extLst>
            </p:cNvPr>
            <p:cNvGrpSpPr/>
            <p:nvPr/>
          </p:nvGrpSpPr>
          <p:grpSpPr>
            <a:xfrm>
              <a:off x="8998963" y="1422867"/>
              <a:ext cx="2799663" cy="2032920"/>
              <a:chOff x="8998963" y="1422867"/>
              <a:chExt cx="2799663" cy="2032920"/>
            </a:xfrm>
          </p:grpSpPr>
          <p:sp>
            <p:nvSpPr>
              <p:cNvPr id="41" name="Rectangle 40">
                <a:extLst>
                  <a:ext uri="{FF2B5EF4-FFF2-40B4-BE49-F238E27FC236}">
                    <a16:creationId xmlns:a16="http://schemas.microsoft.com/office/drawing/2014/main" id="{FCF0B92E-F201-4434-8DA0-A1DA58BBC617}"/>
                  </a:ext>
                </a:extLst>
              </p:cNvPr>
              <p:cNvSpPr/>
              <p:nvPr/>
            </p:nvSpPr>
            <p:spPr>
              <a:xfrm>
                <a:off x="8998963" y="1794971"/>
                <a:ext cx="934887" cy="7639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Knuth's Computer Modern"/>
                </a:endParaRPr>
              </a:p>
            </p:txBody>
          </p:sp>
          <p:pic>
            <p:nvPicPr>
              <p:cNvPr id="42" name="Graphic 41" descr="Puppy 2 with solid fill">
                <a:extLst>
                  <a:ext uri="{FF2B5EF4-FFF2-40B4-BE49-F238E27FC236}">
                    <a16:creationId xmlns:a16="http://schemas.microsoft.com/office/drawing/2014/main" id="{23909BA2-0784-402E-B70B-0F8E107A38A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252233" y="1923160"/>
                <a:ext cx="428346" cy="501292"/>
              </a:xfrm>
              <a:prstGeom prst="rect">
                <a:avLst/>
              </a:prstGeom>
            </p:spPr>
          </p:pic>
          <p:sp>
            <p:nvSpPr>
              <p:cNvPr id="43" name="TextBox 42">
                <a:extLst>
                  <a:ext uri="{FF2B5EF4-FFF2-40B4-BE49-F238E27FC236}">
                    <a16:creationId xmlns:a16="http://schemas.microsoft.com/office/drawing/2014/main" id="{E6256A9F-06DC-4F2B-B8F8-4DB7C4B611DD}"/>
                  </a:ext>
                </a:extLst>
              </p:cNvPr>
              <p:cNvSpPr txBox="1"/>
              <p:nvPr/>
            </p:nvSpPr>
            <p:spPr>
              <a:xfrm>
                <a:off x="9213136" y="2258026"/>
                <a:ext cx="934887" cy="800219"/>
              </a:xfrm>
              <a:prstGeom prst="rect">
                <a:avLst/>
              </a:prstGeom>
              <a:noFill/>
            </p:spPr>
            <p:txBody>
              <a:bodyPr wrap="square" rtlCol="0">
                <a:spAutoFit/>
              </a:bodyPr>
              <a:lstStyle/>
              <a:p>
                <a:endParaRPr lang="en-US" sz="2800" dirty="0">
                  <a:solidFill>
                    <a:schemeClr val="bg1"/>
                  </a:solidFill>
                  <a:latin typeface="Knuth's Computer Modern"/>
                </a:endParaRPr>
              </a:p>
              <a:p>
                <a:endParaRPr lang="en-US" dirty="0">
                  <a:latin typeface="Knuth's Computer Modern"/>
                </a:endParaRPr>
              </a:p>
            </p:txBody>
          </p:sp>
          <p:cxnSp>
            <p:nvCxnSpPr>
              <p:cNvPr id="44" name="Straight Connector 43">
                <a:extLst>
                  <a:ext uri="{FF2B5EF4-FFF2-40B4-BE49-F238E27FC236}">
                    <a16:creationId xmlns:a16="http://schemas.microsoft.com/office/drawing/2014/main" id="{1F6D951C-FFD3-4C9E-BB75-1F36E2EBE34A}"/>
                  </a:ext>
                </a:extLst>
              </p:cNvPr>
              <p:cNvCxnSpPr>
                <a:cxnSpLocks/>
              </p:cNvCxnSpPr>
              <p:nvPr/>
            </p:nvCxnSpPr>
            <p:spPr>
              <a:xfrm flipH="1" flipV="1">
                <a:off x="9466406" y="1576152"/>
                <a:ext cx="0" cy="218819"/>
              </a:xfrm>
              <a:prstGeom prst="line">
                <a:avLst/>
              </a:prstGeom>
              <a:ln w="50800">
                <a:solidFill>
                  <a:schemeClr val="tx2"/>
                </a:solidFill>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328FE101-E1E5-4592-B833-BCA0D4E73AE9}"/>
                  </a:ext>
                </a:extLst>
              </p:cNvPr>
              <p:cNvCxnSpPr>
                <a:cxnSpLocks/>
              </p:cNvCxnSpPr>
              <p:nvPr/>
            </p:nvCxnSpPr>
            <p:spPr>
              <a:xfrm>
                <a:off x="9466406" y="1576152"/>
                <a:ext cx="172324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5FC9AEF-B6C5-426E-A320-119A7251191D}"/>
                  </a:ext>
                </a:extLst>
              </p:cNvPr>
              <p:cNvCxnSpPr/>
              <p:nvPr/>
            </p:nvCxnSpPr>
            <p:spPr>
              <a:xfrm>
                <a:off x="11189650" y="1576152"/>
                <a:ext cx="0" cy="218818"/>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818353B-8AD2-4987-9827-2496377F2BA6}"/>
                  </a:ext>
                </a:extLst>
              </p:cNvPr>
              <p:cNvCxnSpPr>
                <a:cxnSpLocks/>
              </p:cNvCxnSpPr>
              <p:nvPr/>
            </p:nvCxnSpPr>
            <p:spPr>
              <a:xfrm>
                <a:off x="9460173" y="2777729"/>
                <a:ext cx="172324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A929096-F101-44AD-AD24-0AFB8C79FB0C}"/>
                  </a:ext>
                </a:extLst>
              </p:cNvPr>
              <p:cNvCxnSpPr/>
              <p:nvPr/>
            </p:nvCxnSpPr>
            <p:spPr>
              <a:xfrm>
                <a:off x="11189650" y="2558911"/>
                <a:ext cx="0" cy="218818"/>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4B89A7A-BF56-42F0-B3E7-C5E63252AE16}"/>
                  </a:ext>
                </a:extLst>
              </p:cNvPr>
              <p:cNvCxnSpPr/>
              <p:nvPr/>
            </p:nvCxnSpPr>
            <p:spPr>
              <a:xfrm>
                <a:off x="9460173" y="2558911"/>
                <a:ext cx="0" cy="218818"/>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50" name="Arrow: Right 49">
                <a:extLst>
                  <a:ext uri="{FF2B5EF4-FFF2-40B4-BE49-F238E27FC236}">
                    <a16:creationId xmlns:a16="http://schemas.microsoft.com/office/drawing/2014/main" id="{38408156-4BF1-4E5A-AB93-255AF628746B}"/>
                  </a:ext>
                </a:extLst>
              </p:cNvPr>
              <p:cNvSpPr/>
              <p:nvPr/>
            </p:nvSpPr>
            <p:spPr>
              <a:xfrm>
                <a:off x="10212301" y="1422867"/>
                <a:ext cx="314745" cy="3099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nuth's Computer Modern"/>
                </a:endParaRPr>
              </a:p>
            </p:txBody>
          </p:sp>
          <p:sp>
            <p:nvSpPr>
              <p:cNvPr id="51" name="Arrow: Right 50">
                <a:extLst>
                  <a:ext uri="{FF2B5EF4-FFF2-40B4-BE49-F238E27FC236}">
                    <a16:creationId xmlns:a16="http://schemas.microsoft.com/office/drawing/2014/main" id="{EA31ABC4-A66A-4299-AA72-AAF2EC08E88C}"/>
                  </a:ext>
                </a:extLst>
              </p:cNvPr>
              <p:cNvSpPr/>
              <p:nvPr/>
            </p:nvSpPr>
            <p:spPr>
              <a:xfrm rot="10800000">
                <a:off x="10170655" y="2622732"/>
                <a:ext cx="314745" cy="3099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nuth's Computer Modern"/>
                </a:endParaRPr>
              </a:p>
            </p:txBody>
          </p:sp>
          <p:sp>
            <p:nvSpPr>
              <p:cNvPr id="52" name="TextBox 51">
                <a:extLst>
                  <a:ext uri="{FF2B5EF4-FFF2-40B4-BE49-F238E27FC236}">
                    <a16:creationId xmlns:a16="http://schemas.microsoft.com/office/drawing/2014/main" id="{C157BB1F-1010-42D2-80DA-3171CB26B783}"/>
                  </a:ext>
                </a:extLst>
              </p:cNvPr>
              <p:cNvSpPr txBox="1"/>
              <p:nvPr/>
            </p:nvSpPr>
            <p:spPr>
              <a:xfrm>
                <a:off x="9730127" y="2871012"/>
                <a:ext cx="992080" cy="584775"/>
              </a:xfrm>
              <a:prstGeom prst="rect">
                <a:avLst/>
              </a:prstGeom>
              <a:noFill/>
            </p:spPr>
            <p:txBody>
              <a:bodyPr wrap="square" rtlCol="0">
                <a:spAutoFit/>
              </a:bodyPr>
              <a:lstStyle/>
              <a:p>
                <a:endParaRPr lang="en-US" sz="3200" dirty="0">
                  <a:latin typeface="Knuth's Computer Modern"/>
                </a:endParaRPr>
              </a:p>
            </p:txBody>
          </p:sp>
          <p:grpSp>
            <p:nvGrpSpPr>
              <p:cNvPr id="56" name="Group 55">
                <a:extLst>
                  <a:ext uri="{FF2B5EF4-FFF2-40B4-BE49-F238E27FC236}">
                    <a16:creationId xmlns:a16="http://schemas.microsoft.com/office/drawing/2014/main" id="{88C61CA5-9304-4BF9-98EC-5AADCCECBCDD}"/>
                  </a:ext>
                </a:extLst>
              </p:cNvPr>
              <p:cNvGrpSpPr/>
              <p:nvPr/>
            </p:nvGrpSpPr>
            <p:grpSpPr>
              <a:xfrm>
                <a:off x="10758637" y="1778347"/>
                <a:ext cx="1039989" cy="1263275"/>
                <a:chOff x="985057" y="2061382"/>
                <a:chExt cx="2542999" cy="2639484"/>
              </a:xfrm>
            </p:grpSpPr>
            <p:sp>
              <p:nvSpPr>
                <p:cNvPr id="58" name="Rectangle 57">
                  <a:extLst>
                    <a:ext uri="{FF2B5EF4-FFF2-40B4-BE49-F238E27FC236}">
                      <a16:creationId xmlns:a16="http://schemas.microsoft.com/office/drawing/2014/main" id="{9668E3D7-BAF8-4B1B-9A4E-C482EAF17608}"/>
                    </a:ext>
                  </a:extLst>
                </p:cNvPr>
                <p:cNvSpPr/>
                <p:nvPr/>
              </p:nvSpPr>
              <p:spPr>
                <a:xfrm>
                  <a:off x="985057" y="2061382"/>
                  <a:ext cx="2286000" cy="15961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Knuth's Computer Modern"/>
                  </a:endParaRPr>
                </a:p>
              </p:txBody>
            </p:sp>
            <p:sp>
              <p:nvSpPr>
                <p:cNvPr id="59" name="TextBox 58">
                  <a:extLst>
                    <a:ext uri="{FF2B5EF4-FFF2-40B4-BE49-F238E27FC236}">
                      <a16:creationId xmlns:a16="http://schemas.microsoft.com/office/drawing/2014/main" id="{7A9388BB-18D3-42C4-9824-921C24001CF0}"/>
                    </a:ext>
                  </a:extLst>
                </p:cNvPr>
                <p:cNvSpPr txBox="1"/>
                <p:nvPr/>
              </p:nvSpPr>
              <p:spPr>
                <a:xfrm>
                  <a:off x="1242057" y="3028890"/>
                  <a:ext cx="2285999" cy="1671976"/>
                </a:xfrm>
                <a:prstGeom prst="rect">
                  <a:avLst/>
                </a:prstGeom>
                <a:noFill/>
              </p:spPr>
              <p:txBody>
                <a:bodyPr wrap="square" rtlCol="0">
                  <a:spAutoFit/>
                </a:bodyPr>
                <a:lstStyle/>
                <a:p>
                  <a:endParaRPr lang="en-US" sz="2800" dirty="0">
                    <a:solidFill>
                      <a:schemeClr val="bg1"/>
                    </a:solidFill>
                    <a:latin typeface="Knuth's Computer Modern"/>
                  </a:endParaRPr>
                </a:p>
                <a:p>
                  <a:endParaRPr lang="en-US" dirty="0">
                    <a:latin typeface="Knuth's Computer Modern"/>
                  </a:endParaRPr>
                </a:p>
              </p:txBody>
            </p:sp>
          </p:grpSp>
          <p:pic>
            <p:nvPicPr>
              <p:cNvPr id="57" name="Graphic 56" descr="Earth globe: Africa and Europe with solid fill">
                <a:extLst>
                  <a:ext uri="{FF2B5EF4-FFF2-40B4-BE49-F238E27FC236}">
                    <a16:creationId xmlns:a16="http://schemas.microsoft.com/office/drawing/2014/main" id="{B1788485-A467-4130-A19A-205AEE8648F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1039102" y="1966032"/>
                <a:ext cx="373955" cy="437638"/>
              </a:xfrm>
              <a:prstGeom prst="rect">
                <a:avLst/>
              </a:prstGeom>
            </p:spPr>
          </p:pic>
        </p:grpSp>
        <p:grpSp>
          <p:nvGrpSpPr>
            <p:cNvPr id="38" name="Group 37">
              <a:extLst>
                <a:ext uri="{FF2B5EF4-FFF2-40B4-BE49-F238E27FC236}">
                  <a16:creationId xmlns:a16="http://schemas.microsoft.com/office/drawing/2014/main" id="{687DF248-5A6C-4ECD-99AD-2B11D220F06E}"/>
                </a:ext>
              </a:extLst>
            </p:cNvPr>
            <p:cNvGrpSpPr/>
            <p:nvPr/>
          </p:nvGrpSpPr>
          <p:grpSpPr>
            <a:xfrm>
              <a:off x="8946051" y="1235340"/>
              <a:ext cx="2962219" cy="2154659"/>
              <a:chOff x="9060153" y="1208553"/>
              <a:chExt cx="2962219" cy="2154659"/>
            </a:xfrm>
          </p:grpSpPr>
          <p:cxnSp>
            <p:nvCxnSpPr>
              <p:cNvPr id="39" name="Straight Connector 38">
                <a:extLst>
                  <a:ext uri="{FF2B5EF4-FFF2-40B4-BE49-F238E27FC236}">
                    <a16:creationId xmlns:a16="http://schemas.microsoft.com/office/drawing/2014/main" id="{4F88FDC6-C27E-4BAE-AB64-EEA307FD19D1}"/>
                  </a:ext>
                </a:extLst>
              </p:cNvPr>
              <p:cNvCxnSpPr>
                <a:cxnSpLocks/>
              </p:cNvCxnSpPr>
              <p:nvPr/>
            </p:nvCxnSpPr>
            <p:spPr>
              <a:xfrm>
                <a:off x="9060153" y="1208553"/>
                <a:ext cx="2962219" cy="2154659"/>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FAE1C54-3A28-4ADD-BC86-9AF3DE34C83E}"/>
                  </a:ext>
                </a:extLst>
              </p:cNvPr>
              <p:cNvCxnSpPr>
                <a:cxnSpLocks/>
              </p:cNvCxnSpPr>
              <p:nvPr/>
            </p:nvCxnSpPr>
            <p:spPr>
              <a:xfrm flipH="1">
                <a:off x="9106832" y="1208553"/>
                <a:ext cx="2915540" cy="2116968"/>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5" name="Slide Number Placeholder 4">
            <a:extLst>
              <a:ext uri="{FF2B5EF4-FFF2-40B4-BE49-F238E27FC236}">
                <a16:creationId xmlns:a16="http://schemas.microsoft.com/office/drawing/2014/main" id="{4E3D1C00-E518-4FDD-AE98-FED7D630E0F8}"/>
              </a:ext>
            </a:extLst>
          </p:cNvPr>
          <p:cNvSpPr>
            <a:spLocks noGrp="1"/>
          </p:cNvSpPr>
          <p:nvPr>
            <p:ph type="sldNum" sz="quarter" idx="12"/>
          </p:nvPr>
        </p:nvSpPr>
        <p:spPr/>
        <p:txBody>
          <a:bodyPr/>
          <a:lstStyle/>
          <a:p>
            <a:fld id="{34B7E4EF-A1BD-40F4-AB7B-04F084DD991D}" type="slidenum">
              <a:rPr lang="en-US" smtClean="0"/>
              <a:pPr/>
              <a:t>15</a:t>
            </a:fld>
            <a:endParaRPr lang="en-US" dirty="0"/>
          </a:p>
        </p:txBody>
      </p:sp>
      <p:grpSp>
        <p:nvGrpSpPr>
          <p:cNvPr id="60" name="Group 59">
            <a:extLst>
              <a:ext uri="{FF2B5EF4-FFF2-40B4-BE49-F238E27FC236}">
                <a16:creationId xmlns:a16="http://schemas.microsoft.com/office/drawing/2014/main" id="{5405EE12-9B7A-42F5-A662-0D4EBBA5636B}"/>
              </a:ext>
            </a:extLst>
          </p:cNvPr>
          <p:cNvGrpSpPr/>
          <p:nvPr/>
        </p:nvGrpSpPr>
        <p:grpSpPr>
          <a:xfrm>
            <a:off x="294081" y="1494114"/>
            <a:ext cx="8398699" cy="1669285"/>
            <a:chOff x="189053" y="4280237"/>
            <a:chExt cx="8105781" cy="1560390"/>
          </a:xfrm>
        </p:grpSpPr>
        <p:sp>
          <p:nvSpPr>
            <p:cNvPr id="61" name="Rectangle: Rounded Corners 60">
              <a:extLst>
                <a:ext uri="{FF2B5EF4-FFF2-40B4-BE49-F238E27FC236}">
                  <a16:creationId xmlns:a16="http://schemas.microsoft.com/office/drawing/2014/main" id="{25421671-1E2F-4A15-B240-DE3CD8BC0941}"/>
                </a:ext>
              </a:extLst>
            </p:cNvPr>
            <p:cNvSpPr/>
            <p:nvPr/>
          </p:nvSpPr>
          <p:spPr>
            <a:xfrm>
              <a:off x="189053" y="4588101"/>
              <a:ext cx="8105781" cy="125252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61" descr="\documentclass{article}&#10;\usepackage{amsmath}&#10;\usepackage{amssymb}&#10;%\usepackage{xcolor}&#10;\usepackage[dvipsnames]{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9cm}(1in,2in)&#10;Recall, consumer electricity costs can be written as:&#10;\begin{align*}&#10;\text{{ \textbf{ Cost}}} =&#10;\textcolor{ForestGreen}{\underbrace{{\,p_{\text{off}} \sum_{k \in  \text{off-peak}} q_{\text{grid}}(k)} +  { \, p_{\text{on}} \sum_{k \in  \text{on-peak}} q_{\text{grid}}(k)  }}_{\text{Time of Use (ToU) Charge}}} + \textcolor{violet}{\underbrace{p_d \max_{k \in \text{on-peak}} q_{\text{grid}}(k)   }_{\text{Demand Charge}}}&#10;\end{align*}&#10;&#10;&#10;&#10;\end{textblock*}&#10;&#10;&#10;&#10;&#10;\end{document}&#10;" title="IguanaTex Bitmap Display">
              <a:extLst>
                <a:ext uri="{FF2B5EF4-FFF2-40B4-BE49-F238E27FC236}">
                  <a16:creationId xmlns:a16="http://schemas.microsoft.com/office/drawing/2014/main" id="{9CAA2B39-9394-4544-866C-317CEE8123E9}"/>
                </a:ext>
              </a:extLst>
            </p:cNvPr>
            <p:cNvPicPr>
              <a:picLocks noChangeAspect="1"/>
            </p:cNvPicPr>
            <p:nvPr>
              <p:custDataLst>
                <p:tags r:id="rId2"/>
              </p:custDataLst>
            </p:nvPr>
          </p:nvPicPr>
          <p:blipFill>
            <a:blip r:embed="rId16"/>
            <a:stretch>
              <a:fillRect/>
            </a:stretch>
          </p:blipFill>
          <p:spPr>
            <a:xfrm>
              <a:off x="287065" y="4280237"/>
              <a:ext cx="7800840" cy="1451842"/>
            </a:xfrm>
            <a:prstGeom prst="rect">
              <a:avLst/>
            </a:prstGeom>
          </p:spPr>
        </p:pic>
      </p:grpSp>
      <p:sp>
        <p:nvSpPr>
          <p:cNvPr id="21" name="Rectangle: Rounded Corners 20">
            <a:extLst>
              <a:ext uri="{FF2B5EF4-FFF2-40B4-BE49-F238E27FC236}">
                <a16:creationId xmlns:a16="http://schemas.microsoft.com/office/drawing/2014/main" id="{D1527CE7-679C-481E-836E-02D64BFA52FC}"/>
              </a:ext>
            </a:extLst>
          </p:cNvPr>
          <p:cNvSpPr/>
          <p:nvPr/>
        </p:nvSpPr>
        <p:spPr>
          <a:xfrm>
            <a:off x="3168031" y="3472719"/>
            <a:ext cx="8398698" cy="7387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 next introduce a new class of functions that includes the class of additively separable functions and includes functions representing </a:t>
            </a:r>
            <a:r>
              <a:rPr lang="en-US" dirty="0" err="1"/>
              <a:t>ToU</a:t>
            </a:r>
            <a:r>
              <a:rPr lang="en-US" dirty="0"/>
              <a:t> and Demand charge costs</a:t>
            </a:r>
          </a:p>
        </p:txBody>
      </p:sp>
      <p:cxnSp>
        <p:nvCxnSpPr>
          <p:cNvPr id="23" name="Straight Arrow Connector 22">
            <a:extLst>
              <a:ext uri="{FF2B5EF4-FFF2-40B4-BE49-F238E27FC236}">
                <a16:creationId xmlns:a16="http://schemas.microsoft.com/office/drawing/2014/main" id="{F7701F8A-2A54-4EDD-9EA1-765F5D19DC57}"/>
              </a:ext>
            </a:extLst>
          </p:cNvPr>
          <p:cNvCxnSpPr>
            <a:stCxn id="21" idx="1"/>
          </p:cNvCxnSpPr>
          <p:nvPr/>
        </p:nvCxnSpPr>
        <p:spPr>
          <a:xfrm flipH="1" flipV="1">
            <a:off x="1467523" y="2934270"/>
            <a:ext cx="1700508" cy="90783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2637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fill="hold"/>
                                        <p:tgtEl>
                                          <p:spTgt spid="18"/>
                                        </p:tgtEl>
                                        <p:attrNameLst>
                                          <p:attrName>ppt_x</p:attrName>
                                        </p:attrNameLst>
                                      </p:cBhvr>
                                      <p:tavLst>
                                        <p:tav tm="0">
                                          <p:val>
                                            <p:strVal val="#ppt_x"/>
                                          </p:val>
                                        </p:tav>
                                        <p:tav tm="100000">
                                          <p:val>
                                            <p:strVal val="#ppt_x"/>
                                          </p:val>
                                        </p:tav>
                                      </p:tavLst>
                                    </p:anim>
                                    <p:anim calcmode="lin" valueType="num">
                                      <p:cBhvr additive="base">
                                        <p:cTn id="13"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cBhvr additive="base">
                                        <p:cTn id="18" dur="500" fill="hold"/>
                                        <p:tgtEl>
                                          <p:spTgt spid="23"/>
                                        </p:tgtEl>
                                        <p:attrNameLst>
                                          <p:attrName>ppt_x</p:attrName>
                                        </p:attrNameLst>
                                      </p:cBhvr>
                                      <p:tavLst>
                                        <p:tav tm="0">
                                          <p:val>
                                            <p:strVal val="#ppt_x"/>
                                          </p:val>
                                        </p:tav>
                                        <p:tav tm="100000">
                                          <p:val>
                                            <p:strVal val="#ppt_x"/>
                                          </p:val>
                                        </p:tav>
                                      </p:tavLst>
                                    </p:anim>
                                    <p:anim calcmode="lin" valueType="num">
                                      <p:cBhvr additive="base">
                                        <p:cTn id="19" dur="500" fill="hold"/>
                                        <p:tgtEl>
                                          <p:spTgt spid="23"/>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fill="hold"/>
                                        <p:tgtEl>
                                          <p:spTgt spid="21"/>
                                        </p:tgtEl>
                                        <p:attrNameLst>
                                          <p:attrName>ppt_x</p:attrName>
                                        </p:attrNameLst>
                                      </p:cBhvr>
                                      <p:tavLst>
                                        <p:tav tm="0">
                                          <p:val>
                                            <p:strVal val="#ppt_x"/>
                                          </p:val>
                                        </p:tav>
                                        <p:tav tm="100000">
                                          <p:val>
                                            <p:strVal val="#ppt_x"/>
                                          </p:val>
                                        </p:tav>
                                      </p:tavLst>
                                    </p:anim>
                                    <p:anim calcmode="lin" valueType="num">
                                      <p:cBhvr additive="base">
                                        <p:cTn id="23"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6" grpId="0"/>
      <p:bldP spid="2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CE031B02-8A64-40A4-AF99-64BEB76FE71C}"/>
              </a:ext>
            </a:extLst>
          </p:cNvPr>
          <p:cNvSpPr/>
          <p:nvPr/>
        </p:nvSpPr>
        <p:spPr>
          <a:xfrm>
            <a:off x="578643" y="5822574"/>
            <a:ext cx="10608469" cy="9067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1BB85A-8EC6-4D6A-B3AF-BD2BE9D1FF27}"/>
              </a:ext>
            </a:extLst>
          </p:cNvPr>
          <p:cNvSpPr>
            <a:spLocks noGrp="1"/>
          </p:cNvSpPr>
          <p:nvPr>
            <p:ph type="title"/>
          </p:nvPr>
        </p:nvSpPr>
        <p:spPr>
          <a:xfrm>
            <a:off x="913774" y="0"/>
            <a:ext cx="10364451" cy="1596177"/>
          </a:xfrm>
        </p:spPr>
        <p:txBody>
          <a:bodyPr/>
          <a:lstStyle/>
          <a:p>
            <a:r>
              <a:rPr lang="en-US" u="sng" dirty="0"/>
              <a:t>State Augmentation Can Solve Forward Separable Problems</a:t>
            </a:r>
          </a:p>
        </p:txBody>
      </p:sp>
      <p:sp>
        <p:nvSpPr>
          <p:cNvPr id="6" name="Rectangle: Rounded Corners 5">
            <a:extLst>
              <a:ext uri="{FF2B5EF4-FFF2-40B4-BE49-F238E27FC236}">
                <a16:creationId xmlns:a16="http://schemas.microsoft.com/office/drawing/2014/main" id="{275C5080-0F45-402E-AB85-6458E4EC40FD}"/>
              </a:ext>
            </a:extLst>
          </p:cNvPr>
          <p:cNvSpPr/>
          <p:nvPr/>
        </p:nvSpPr>
        <p:spPr>
          <a:xfrm>
            <a:off x="455612" y="1476331"/>
            <a:ext cx="7459663" cy="1596178"/>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defbox}{}&#10;  \vspace{-0.8cm}&#10;  \begin{align*}&#10;  &amp;  \min_{  \mbf u }  \psi_T( x(T),\psi_{T-1}(x(T-1),u(T-1),\psi_{T-2}(....,\\ \nonumber&#10;  &amp;\hspace{5cm}  \psi_{1}(x(1),u(1), \psi_{0}(x(0),u(0)))),....,))) \\ &#10;  &amp;\text{subject to:  }  x(t+1)=f(x(t),u(t), t)  \\&#10;  &amp; x(0)=x_0 , \text{ } x(t) \in X, \text{ } u(t) \in U \quad \text{ for  } t={0},..,T  &#10;  \end{align*}&#10; \end{defbox}&#10;&#10;&#10;&#10;\end{textblock*}&#10;&#10;&#10;&#10;&#10;\end{document}&#10;" title="IguanaTex Bitmap Display">
            <a:extLst>
              <a:ext uri="{FF2B5EF4-FFF2-40B4-BE49-F238E27FC236}">
                <a16:creationId xmlns:a16="http://schemas.microsoft.com/office/drawing/2014/main" id="{CF186CB2-7448-435E-9374-0DA1391FAD5A}"/>
              </a:ext>
            </a:extLst>
          </p:cNvPr>
          <p:cNvPicPr>
            <a:picLocks noChangeAspect="1"/>
          </p:cNvPicPr>
          <p:nvPr>
            <p:custDataLst>
              <p:tags r:id="rId1"/>
            </p:custDataLst>
          </p:nvPr>
        </p:nvPicPr>
        <p:blipFill>
          <a:blip r:embed="rId6"/>
          <a:stretch>
            <a:fillRect/>
          </a:stretch>
        </p:blipFill>
        <p:spPr>
          <a:xfrm>
            <a:off x="640198" y="1575941"/>
            <a:ext cx="7119231" cy="1396960"/>
          </a:xfrm>
          <a:prstGeom prst="rect">
            <a:avLst/>
          </a:prstGeom>
        </p:spPr>
      </p:pic>
      <p:sp>
        <p:nvSpPr>
          <p:cNvPr id="10" name="Rectangle: Rounded Corners 9">
            <a:extLst>
              <a:ext uri="{FF2B5EF4-FFF2-40B4-BE49-F238E27FC236}">
                <a16:creationId xmlns:a16="http://schemas.microsoft.com/office/drawing/2014/main" id="{3FA98675-FA91-4C7F-869F-B1525E061531}"/>
              </a:ext>
            </a:extLst>
          </p:cNvPr>
          <p:cNvSpPr/>
          <p:nvPr/>
        </p:nvSpPr>
        <p:spPr>
          <a:xfrm>
            <a:off x="5457825" y="3243263"/>
            <a:ext cx="6256169" cy="1778794"/>
          </a:xfrm>
          <a:prstGeom prst="round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goodbox}{}&#10;  \vspace{-0.8cm}&#10;  \begin{align*}&#10;  &amp;  \min_{  u } \textcolor{blue}{ \psi_T(z_1(T),z_2(T))} \\&#10;  &amp;\text{subject to:  }  \begin{bmatrix} z_1(t+1)\\ \textcolor{blue}{z_2(t+1)} \end{bmatrix} =   \begin{bmatrix} f(z_1(t),u(t), t) \\ \textcolor{blue}{\psi_{t}(z_1(t),u(t),z_2(t))} \end{bmatrix} \\&#10;  &amp; z_1(0)=x_0 , \text{ } z_1(t) \in X, \text{ } u(t) \in U \text{ for } t={0},..,T-1  &#10;  \end{align*}&#10; \end{goodbox}&#10;&#10;&#10;&#10;\end{textblock*}&#10;&#10;&#10;&#10;&#10;\end{document}&#10;" title="IguanaTex Bitmap Display">
            <a:extLst>
              <a:ext uri="{FF2B5EF4-FFF2-40B4-BE49-F238E27FC236}">
                <a16:creationId xmlns:a16="http://schemas.microsoft.com/office/drawing/2014/main" id="{A288B6EC-18E9-4D01-A517-93BA454BBADA}"/>
              </a:ext>
            </a:extLst>
          </p:cNvPr>
          <p:cNvPicPr>
            <a:picLocks noChangeAspect="1"/>
          </p:cNvPicPr>
          <p:nvPr>
            <p:custDataLst>
              <p:tags r:id="rId2"/>
            </p:custDataLst>
          </p:nvPr>
        </p:nvPicPr>
        <p:blipFill>
          <a:blip r:embed="rId7"/>
          <a:stretch>
            <a:fillRect/>
          </a:stretch>
        </p:blipFill>
        <p:spPr>
          <a:xfrm>
            <a:off x="5569074" y="3333491"/>
            <a:ext cx="5924209" cy="1542460"/>
          </a:xfrm>
          <a:prstGeom prst="rect">
            <a:avLst/>
          </a:prstGeom>
        </p:spPr>
      </p:pic>
      <p:sp>
        <p:nvSpPr>
          <p:cNvPr id="12" name="Arrow: Bent-Up 11">
            <a:extLst>
              <a:ext uri="{FF2B5EF4-FFF2-40B4-BE49-F238E27FC236}">
                <a16:creationId xmlns:a16="http://schemas.microsoft.com/office/drawing/2014/main" id="{9992FC45-D91B-44F3-9188-4B1DDAE2B074}"/>
              </a:ext>
            </a:extLst>
          </p:cNvPr>
          <p:cNvSpPr/>
          <p:nvPr/>
        </p:nvSpPr>
        <p:spPr>
          <a:xfrm rot="5400000">
            <a:off x="4150079" y="3212723"/>
            <a:ext cx="1396960" cy="1107281"/>
          </a:xfrm>
          <a:prstGeom prst="bentUp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5182DF0-035B-45ED-AB3C-08929F51B525}"/>
              </a:ext>
            </a:extLst>
          </p:cNvPr>
          <p:cNvSpPr txBox="1"/>
          <p:nvPr/>
        </p:nvSpPr>
        <p:spPr>
          <a:xfrm>
            <a:off x="2802619" y="3379398"/>
            <a:ext cx="2543175" cy="369332"/>
          </a:xfrm>
          <a:prstGeom prst="rect">
            <a:avLst/>
          </a:prstGeom>
          <a:noFill/>
        </p:spPr>
        <p:txBody>
          <a:bodyPr wrap="square" rtlCol="0">
            <a:spAutoFit/>
          </a:bodyPr>
          <a:lstStyle/>
          <a:p>
            <a:r>
              <a:rPr lang="en-US" b="1" u="sng" dirty="0"/>
              <a:t>Augmentation</a:t>
            </a:r>
          </a:p>
        </p:txBody>
      </p:sp>
      <p:sp>
        <p:nvSpPr>
          <p:cNvPr id="14" name="TextBox 13">
            <a:extLst>
              <a:ext uri="{FF2B5EF4-FFF2-40B4-BE49-F238E27FC236}">
                <a16:creationId xmlns:a16="http://schemas.microsoft.com/office/drawing/2014/main" id="{4F9CFFA1-3A87-4C47-BA66-9682250820DD}"/>
              </a:ext>
            </a:extLst>
          </p:cNvPr>
          <p:cNvSpPr txBox="1"/>
          <p:nvPr/>
        </p:nvSpPr>
        <p:spPr>
          <a:xfrm>
            <a:off x="146038" y="3873026"/>
            <a:ext cx="4990432" cy="1938992"/>
          </a:xfrm>
          <a:prstGeom prst="rect">
            <a:avLst/>
          </a:prstGeom>
          <a:noFill/>
        </p:spPr>
        <p:txBody>
          <a:bodyPr wrap="square" rtlCol="0">
            <a:spAutoFit/>
          </a:bodyPr>
          <a:lstStyle/>
          <a:p>
            <a:r>
              <a:rPr lang="en-US" sz="2000" dirty="0"/>
              <a:t>The augmented optimization problem,</a:t>
            </a:r>
          </a:p>
          <a:p>
            <a:pPr marL="285750" indent="-285750">
              <a:buFont typeface="Arial" panose="020B0604020202020204" pitchFamily="34" charset="0"/>
              <a:buChar char="•"/>
            </a:pPr>
            <a:r>
              <a:rPr lang="en-US" sz="2000" dirty="0"/>
              <a:t>Is equivalent to the original problem.</a:t>
            </a:r>
          </a:p>
          <a:p>
            <a:pPr marL="285750" indent="-285750">
              <a:buFont typeface="Arial" panose="020B0604020202020204" pitchFamily="34" charset="0"/>
              <a:buChar char="•"/>
            </a:pPr>
            <a:r>
              <a:rPr lang="en-US" sz="2000" dirty="0"/>
              <a:t>Can be solved using Bellman’s Equation.</a:t>
            </a:r>
          </a:p>
          <a:p>
            <a:pPr marL="285750" indent="-285750">
              <a:buFont typeface="Arial" panose="020B0604020202020204" pitchFamily="34" charset="0"/>
              <a:buChar char="•"/>
            </a:pPr>
            <a:r>
              <a:rPr lang="en-US" sz="2000" dirty="0"/>
              <a:t>Has a </a:t>
            </a:r>
            <a:r>
              <a:rPr lang="en-US" sz="2000" dirty="0">
                <a:solidFill>
                  <a:srgbClr val="FF0000"/>
                </a:solidFill>
              </a:rPr>
              <a:t>higher dimensional state space </a:t>
            </a:r>
            <a:r>
              <a:rPr lang="en-US" sz="2000" dirty="0"/>
              <a:t>(more complex).</a:t>
            </a:r>
          </a:p>
          <a:p>
            <a:pPr marL="285750" indent="-285750">
              <a:buFont typeface="Arial" panose="020B0604020202020204" pitchFamily="34" charset="0"/>
              <a:buChar char="•"/>
            </a:pPr>
            <a:r>
              <a:rPr lang="en-US" sz="2000" dirty="0"/>
              <a:t>Can solve any MSOP with any obj function.</a:t>
            </a:r>
          </a:p>
        </p:txBody>
      </p:sp>
      <p:pic>
        <p:nvPicPr>
          <p:cNvPr id="20" name="Picture 19"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tcolorbox}&#10; Intuitively maps, $\{\psi_t\}_{0 \le t \le T}$, carry the necessary \textcolor{ForestGreen}{information} for a decision maker to act optimally.&#10; \end{tcolorbox}&#10;&#10;&#10;&#10;\end{textblock*}&#10;&#10;&#10;&#10;&#10;\end{document}&#10;" title="IguanaTex Bitmap Display">
            <a:extLst>
              <a:ext uri="{FF2B5EF4-FFF2-40B4-BE49-F238E27FC236}">
                <a16:creationId xmlns:a16="http://schemas.microsoft.com/office/drawing/2014/main" id="{AB1A9C0D-19FA-4D30-819C-5F612DA9687B}"/>
              </a:ext>
            </a:extLst>
          </p:cNvPr>
          <p:cNvPicPr>
            <a:picLocks noChangeAspect="1"/>
          </p:cNvPicPr>
          <p:nvPr>
            <p:custDataLst>
              <p:tags r:id="rId3"/>
            </p:custDataLst>
          </p:nvPr>
        </p:nvPicPr>
        <p:blipFill>
          <a:blip r:embed="rId8"/>
          <a:stretch>
            <a:fillRect/>
          </a:stretch>
        </p:blipFill>
        <p:spPr>
          <a:xfrm>
            <a:off x="725488" y="5947569"/>
            <a:ext cx="9988570" cy="656762"/>
          </a:xfrm>
          <a:prstGeom prst="rect">
            <a:avLst/>
          </a:prstGeom>
        </p:spPr>
      </p:pic>
      <p:sp>
        <p:nvSpPr>
          <p:cNvPr id="7" name="Slide Number Placeholder 6">
            <a:extLst>
              <a:ext uri="{FF2B5EF4-FFF2-40B4-BE49-F238E27FC236}">
                <a16:creationId xmlns:a16="http://schemas.microsoft.com/office/drawing/2014/main" id="{C6DFE7AA-042D-4216-8FE3-8949CA4889B8}"/>
              </a:ext>
            </a:extLst>
          </p:cNvPr>
          <p:cNvSpPr>
            <a:spLocks noGrp="1"/>
          </p:cNvSpPr>
          <p:nvPr>
            <p:ph type="sldNum" sz="quarter" idx="12"/>
          </p:nvPr>
        </p:nvSpPr>
        <p:spPr/>
        <p:txBody>
          <a:bodyPr/>
          <a:lstStyle/>
          <a:p>
            <a:fld id="{34B7E4EF-A1BD-40F4-AB7B-04F084DD991D}" type="slidenum">
              <a:rPr lang="en-US" smtClean="0"/>
              <a:pPr/>
              <a:t>16</a:t>
            </a:fld>
            <a:endParaRPr lang="en-US" dirty="0"/>
          </a:p>
        </p:txBody>
      </p:sp>
      <p:sp>
        <p:nvSpPr>
          <p:cNvPr id="21" name="Rectangle: Rounded Corners 20">
            <a:extLst>
              <a:ext uri="{FF2B5EF4-FFF2-40B4-BE49-F238E27FC236}">
                <a16:creationId xmlns:a16="http://schemas.microsoft.com/office/drawing/2014/main" id="{C653FD3E-24C6-43AF-8023-493A601E589A}"/>
              </a:ext>
            </a:extLst>
          </p:cNvPr>
          <p:cNvSpPr/>
          <p:nvPr/>
        </p:nvSpPr>
        <p:spPr>
          <a:xfrm>
            <a:off x="9686166" y="1416106"/>
            <a:ext cx="2027828" cy="7525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separable cost function.</a:t>
            </a:r>
          </a:p>
        </p:txBody>
      </p:sp>
      <p:cxnSp>
        <p:nvCxnSpPr>
          <p:cNvPr id="23" name="Straight Arrow Connector 22">
            <a:extLst>
              <a:ext uri="{FF2B5EF4-FFF2-40B4-BE49-F238E27FC236}">
                <a16:creationId xmlns:a16="http://schemas.microsoft.com/office/drawing/2014/main" id="{2F67E9F9-9290-40AA-9E40-46314ACCE335}"/>
              </a:ext>
            </a:extLst>
          </p:cNvPr>
          <p:cNvCxnSpPr>
            <a:stCxn id="21" idx="1"/>
          </p:cNvCxnSpPr>
          <p:nvPr/>
        </p:nvCxnSpPr>
        <p:spPr>
          <a:xfrm flipH="1">
            <a:off x="7444673" y="1792386"/>
            <a:ext cx="2241493" cy="84966"/>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838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par>
                                <p:cTn id="30" presetID="10" presetClass="entr" presetSubtype="0"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par>
                                <p:cTn id="43" presetID="10" presetClass="entr" presetSubtype="0"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6" grpId="0" animBg="1"/>
      <p:bldP spid="10" grpId="0" animBg="1"/>
      <p:bldP spid="12" grpId="0" animBg="1"/>
      <p:bldP spid="13" grpId="0"/>
      <p:bldP spid="14" grpId="0"/>
      <p:bldP spid="21"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9C7C22DE-B630-4A8D-AAA7-44284CEC9487}"/>
              </a:ext>
            </a:extLst>
          </p:cNvPr>
          <p:cNvSpPr/>
          <p:nvPr/>
        </p:nvSpPr>
        <p:spPr>
          <a:xfrm>
            <a:off x="407194" y="1950244"/>
            <a:ext cx="10872787" cy="3643312"/>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9E5ECAA-7762-4BE2-AF58-6BAB1B2F8351}"/>
              </a:ext>
            </a:extLst>
          </p:cNvPr>
          <p:cNvSpPr/>
          <p:nvPr/>
        </p:nvSpPr>
        <p:spPr>
          <a:xfrm>
            <a:off x="575012" y="2464237"/>
            <a:ext cx="10453688" cy="2929294"/>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The function $J: \R^{m \times T} \times \R^{n \times (T+1)} \to \R$ is said to be \textbf{Naturally Forward Separable (NFS)} if it can be written as&#10; \begin{align*}&#10; &amp;J(\mbf u, \mbf x)=\psi_T( x(T),\psi_{T-1}(x(T-1),u(T-1),\psi_{T-2}(....,\\ \nonumber&#10; &amp;\hspace{5cm}  \psi_{1}(x(1),u(1), \psi_{0}(x(0),u(0)))),....,))) \nonumber&#10; \end{align*}&#10; where $\psi_0: \R^n \times \R^m \to \textcolor{blue}{\R^k}$, $\psi_t: \R^n \times \R^m  \times \textcolor{blue}{\R^k} \to \textcolor{blue}{\R^k}$, $\psi_T: \R^n  \times \textcolor{blue}{\R^k} \to \R$, and \textcolor{blue}{$k \in \N$} is \textcolor{red}{independent of $T$, $n$ and $m$.}&#10;&#10;&#10;&#10;\end{textblock*}&#10;&#10;&#10;&#10;&#10;\end{document}&#10;" title="IguanaTex Bitmap Display">
            <a:extLst>
              <a:ext uri="{FF2B5EF4-FFF2-40B4-BE49-F238E27FC236}">
                <a16:creationId xmlns:a16="http://schemas.microsoft.com/office/drawing/2014/main" id="{721D0C77-26EA-487D-B70A-EBB1EB3B8D0C}"/>
              </a:ext>
            </a:extLst>
          </p:cNvPr>
          <p:cNvPicPr>
            <a:picLocks noChangeAspect="1"/>
          </p:cNvPicPr>
          <p:nvPr>
            <p:custDataLst>
              <p:tags r:id="rId1"/>
            </p:custDataLst>
          </p:nvPr>
        </p:nvPicPr>
        <p:blipFill>
          <a:blip r:embed="rId5"/>
          <a:stretch>
            <a:fillRect/>
          </a:stretch>
        </p:blipFill>
        <p:spPr>
          <a:xfrm>
            <a:off x="755988" y="2516565"/>
            <a:ext cx="10081902" cy="2703881"/>
          </a:xfrm>
          <a:prstGeom prst="rect">
            <a:avLst/>
          </a:prstGeom>
        </p:spPr>
      </p:pic>
      <p:sp>
        <p:nvSpPr>
          <p:cNvPr id="2" name="Title 1">
            <a:extLst>
              <a:ext uri="{FF2B5EF4-FFF2-40B4-BE49-F238E27FC236}">
                <a16:creationId xmlns:a16="http://schemas.microsoft.com/office/drawing/2014/main" id="{FDD0FB4E-9A46-4930-913E-2DA4BDF3BA28}"/>
              </a:ext>
            </a:extLst>
          </p:cNvPr>
          <p:cNvSpPr>
            <a:spLocks noGrp="1"/>
          </p:cNvSpPr>
          <p:nvPr>
            <p:ph type="title"/>
          </p:nvPr>
        </p:nvSpPr>
        <p:spPr>
          <a:xfrm>
            <a:off x="1028075" y="-138720"/>
            <a:ext cx="10364451" cy="1596177"/>
          </a:xfrm>
        </p:spPr>
        <p:txBody>
          <a:bodyPr/>
          <a:lstStyle/>
          <a:p>
            <a:r>
              <a:rPr lang="en-US" u="sng" dirty="0"/>
              <a:t>Naturally Forward Separable Functions</a:t>
            </a:r>
          </a:p>
        </p:txBody>
      </p:sp>
      <p:sp>
        <p:nvSpPr>
          <p:cNvPr id="6" name="TextBox 5">
            <a:extLst>
              <a:ext uri="{FF2B5EF4-FFF2-40B4-BE49-F238E27FC236}">
                <a16:creationId xmlns:a16="http://schemas.microsoft.com/office/drawing/2014/main" id="{4C3D2C32-6DB2-4C9B-90F6-39851D1C9C02}"/>
              </a:ext>
            </a:extLst>
          </p:cNvPr>
          <p:cNvSpPr txBox="1"/>
          <p:nvPr/>
        </p:nvSpPr>
        <p:spPr>
          <a:xfrm>
            <a:off x="407194" y="1093083"/>
            <a:ext cx="10987088" cy="830997"/>
          </a:xfrm>
          <a:prstGeom prst="rect">
            <a:avLst/>
          </a:prstGeom>
          <a:noFill/>
        </p:spPr>
        <p:txBody>
          <a:bodyPr wrap="square" rtlCol="0">
            <a:spAutoFit/>
          </a:bodyPr>
          <a:lstStyle/>
          <a:p>
            <a:r>
              <a:rPr lang="en-US" sz="2400" dirty="0"/>
              <a:t>In [1] we proposed a new class of cost functions that yield optimization problems that are </a:t>
            </a:r>
            <a:r>
              <a:rPr lang="en-US" sz="2400" dirty="0">
                <a:solidFill>
                  <a:srgbClr val="00B050"/>
                </a:solidFill>
              </a:rPr>
              <a:t>tractable to solve via state augmentation.</a:t>
            </a:r>
          </a:p>
        </p:txBody>
      </p:sp>
      <p:sp>
        <p:nvSpPr>
          <p:cNvPr id="9" name="TextBox 8">
            <a:extLst>
              <a:ext uri="{FF2B5EF4-FFF2-40B4-BE49-F238E27FC236}">
                <a16:creationId xmlns:a16="http://schemas.microsoft.com/office/drawing/2014/main" id="{2087F4B9-0F05-405A-867B-AD22898A21B3}"/>
              </a:ext>
            </a:extLst>
          </p:cNvPr>
          <p:cNvSpPr txBox="1"/>
          <p:nvPr/>
        </p:nvSpPr>
        <p:spPr>
          <a:xfrm>
            <a:off x="575012" y="2002572"/>
            <a:ext cx="10364451" cy="461665"/>
          </a:xfrm>
          <a:prstGeom prst="rect">
            <a:avLst/>
          </a:prstGeom>
          <a:noFill/>
        </p:spPr>
        <p:txBody>
          <a:bodyPr wrap="square" rtlCol="0">
            <a:spAutoFit/>
          </a:bodyPr>
          <a:lstStyle/>
          <a:p>
            <a:r>
              <a:rPr lang="en-US" sz="2400" dirty="0">
                <a:solidFill>
                  <a:schemeClr val="bg1"/>
                </a:solidFill>
              </a:rPr>
              <a:t>Definition: Naturally Forward Separable Functions (NFSFs)</a:t>
            </a:r>
          </a:p>
        </p:txBody>
      </p:sp>
      <p:sp>
        <p:nvSpPr>
          <p:cNvPr id="13" name="TextBox 12">
            <a:extLst>
              <a:ext uri="{FF2B5EF4-FFF2-40B4-BE49-F238E27FC236}">
                <a16:creationId xmlns:a16="http://schemas.microsoft.com/office/drawing/2014/main" id="{1F749506-CE89-423E-AE27-FA631D94A4DB}"/>
              </a:ext>
            </a:extLst>
          </p:cNvPr>
          <p:cNvSpPr txBox="1"/>
          <p:nvPr/>
        </p:nvSpPr>
        <p:spPr>
          <a:xfrm>
            <a:off x="355401" y="5764917"/>
            <a:ext cx="6097190" cy="461665"/>
          </a:xfrm>
          <a:prstGeom prst="rect">
            <a:avLst/>
          </a:prstGeom>
          <a:noFill/>
        </p:spPr>
        <p:txBody>
          <a:bodyPr wrap="square">
            <a:spAutoFit/>
          </a:bodyPr>
          <a:lstStyle/>
          <a:p>
            <a:r>
              <a:rPr lang="en-US" sz="2400" b="1" u="sng" dirty="0"/>
              <a:t>Examples:</a:t>
            </a:r>
          </a:p>
        </p:txBody>
      </p:sp>
      <p:pic>
        <p:nvPicPr>
          <p:cNvPr id="14" name="Content Placeholder 3"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itemize}&#10; \item $    J(\mbf u, \mbf x)= \sum_{t=0}^{T} \left[ a_t(x(t)) - \frac{1}{T} \sum_{s=0}^{T} a_s(x(s))   \right]^2$.&#10; \vspace{-0.25cm} &#10; \item $J(\mbf u, \mbf x)= \sum_{t=0}^{T-1} c_t(x(t),u(t)) + \max_{0 \le k \le T-1}{d_{{k}}(x({k}),u(k))}$.&#10;\end{itemize}&#10;&#10;&#10;&#10;\end{textblock*}&#10;&#10;&#10;&#10;&#10;\end{document}&#10;" title="IguanaTex Bitmap Display">
            <a:extLst>
              <a:ext uri="{FF2B5EF4-FFF2-40B4-BE49-F238E27FC236}">
                <a16:creationId xmlns:a16="http://schemas.microsoft.com/office/drawing/2014/main" id="{C0568B7C-301C-4FE6-843E-9D70C27B8BD5}"/>
              </a:ext>
            </a:extLst>
          </p:cNvPr>
          <p:cNvPicPr>
            <a:picLocks noGrp="1" noChangeAspect="1"/>
          </p:cNvPicPr>
          <p:nvPr>
            <p:ph idx="1"/>
            <p:custDataLst>
              <p:tags r:id="rId2"/>
            </p:custDataLst>
          </p:nvPr>
        </p:nvPicPr>
        <p:blipFill>
          <a:blip r:embed="rId6"/>
          <a:stretch>
            <a:fillRect/>
          </a:stretch>
        </p:blipFill>
        <p:spPr>
          <a:xfrm>
            <a:off x="2293144" y="5728841"/>
            <a:ext cx="6336507" cy="871917"/>
          </a:xfrm>
          <a:prstGeom prst="rect">
            <a:avLst/>
          </a:prstGeom>
        </p:spPr>
      </p:pic>
      <p:sp>
        <p:nvSpPr>
          <p:cNvPr id="5" name="Slide Number Placeholder 4">
            <a:extLst>
              <a:ext uri="{FF2B5EF4-FFF2-40B4-BE49-F238E27FC236}">
                <a16:creationId xmlns:a16="http://schemas.microsoft.com/office/drawing/2014/main" id="{261F4127-4C30-4362-98FD-D9927FEE66F6}"/>
              </a:ext>
            </a:extLst>
          </p:cNvPr>
          <p:cNvSpPr>
            <a:spLocks noGrp="1"/>
          </p:cNvSpPr>
          <p:nvPr>
            <p:ph type="sldNum" sz="quarter" idx="12"/>
          </p:nvPr>
        </p:nvSpPr>
        <p:spPr/>
        <p:txBody>
          <a:bodyPr/>
          <a:lstStyle/>
          <a:p>
            <a:fld id="{34B7E4EF-A1BD-40F4-AB7B-04F084DD991D}" type="slidenum">
              <a:rPr lang="en-US" smtClean="0"/>
              <a:pPr/>
              <a:t>17</a:t>
            </a:fld>
            <a:endParaRPr lang="en-US" dirty="0"/>
          </a:p>
        </p:txBody>
      </p:sp>
    </p:spTree>
    <p:extLst>
      <p:ext uri="{BB962C8B-B14F-4D97-AF65-F5344CB8AC3E}">
        <p14:creationId xmlns:p14="http://schemas.microsoft.com/office/powerpoint/2010/main" val="3507434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28572D3-EAEA-480B-B272-7B270478615E}"/>
              </a:ext>
            </a:extLst>
          </p:cNvPr>
          <p:cNvSpPr/>
          <p:nvPr/>
        </p:nvSpPr>
        <p:spPr>
          <a:xfrm>
            <a:off x="1821116" y="5816813"/>
            <a:ext cx="8990319" cy="850873"/>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B99147-2A4F-4AA4-BAB7-9C82644E6DB6}"/>
              </a:ext>
            </a:extLst>
          </p:cNvPr>
          <p:cNvSpPr>
            <a:spLocks noGrp="1"/>
          </p:cNvSpPr>
          <p:nvPr>
            <p:ph type="title"/>
          </p:nvPr>
        </p:nvSpPr>
        <p:spPr>
          <a:xfrm>
            <a:off x="913773" y="-12124"/>
            <a:ext cx="10364451" cy="1596177"/>
          </a:xfrm>
        </p:spPr>
        <p:txBody>
          <a:bodyPr/>
          <a:lstStyle/>
          <a:p>
            <a:r>
              <a:rPr lang="en-US" u="sng" dirty="0"/>
              <a:t>Using State Augmentation to Solve The Battery Scheduling Problem</a:t>
            </a:r>
          </a:p>
        </p:txBody>
      </p:sp>
      <p:pic>
        <p:nvPicPr>
          <p:cNvPr id="14" name="Picture 13" descr="Chart&#10;&#10;Description automatically generated">
            <a:extLst>
              <a:ext uri="{FF2B5EF4-FFF2-40B4-BE49-F238E27FC236}">
                <a16:creationId xmlns:a16="http://schemas.microsoft.com/office/drawing/2014/main" id="{15A283BC-D36E-476B-B28E-6B0DAF1DB8C5}"/>
              </a:ext>
            </a:extLst>
          </p:cNvPr>
          <p:cNvPicPr>
            <a:picLocks noChangeAspect="1"/>
          </p:cNvPicPr>
          <p:nvPr/>
        </p:nvPicPr>
        <p:blipFill>
          <a:blip r:embed="rId3"/>
          <a:stretch>
            <a:fillRect/>
          </a:stretch>
        </p:blipFill>
        <p:spPr>
          <a:xfrm>
            <a:off x="2419189" y="1414524"/>
            <a:ext cx="7353621" cy="3826514"/>
          </a:xfrm>
          <a:prstGeom prst="rect">
            <a:avLst/>
          </a:prstGeom>
          <a:ln w="44450">
            <a:solidFill>
              <a:schemeClr val="accent1"/>
            </a:solidFill>
          </a:ln>
        </p:spPr>
      </p:pic>
      <p:sp>
        <p:nvSpPr>
          <p:cNvPr id="15" name="TextBox 14">
            <a:extLst>
              <a:ext uri="{FF2B5EF4-FFF2-40B4-BE49-F238E27FC236}">
                <a16:creationId xmlns:a16="http://schemas.microsoft.com/office/drawing/2014/main" id="{DA336203-5A42-462A-AD44-9E9409F44842}"/>
              </a:ext>
            </a:extLst>
          </p:cNvPr>
          <p:cNvSpPr txBox="1"/>
          <p:nvPr/>
        </p:nvSpPr>
        <p:spPr>
          <a:xfrm>
            <a:off x="391885" y="5241038"/>
            <a:ext cx="11702783" cy="830997"/>
          </a:xfrm>
          <a:prstGeom prst="rect">
            <a:avLst/>
          </a:prstGeom>
          <a:noFill/>
        </p:spPr>
        <p:txBody>
          <a:bodyPr wrap="square" rtlCol="0">
            <a:spAutoFit/>
          </a:bodyPr>
          <a:lstStyle/>
          <a:p>
            <a:r>
              <a:rPr lang="en-US" sz="2400" dirty="0"/>
              <a:t>Derived controller/policy successfully charges battery during off peak and discharges during on peak.</a:t>
            </a:r>
          </a:p>
        </p:txBody>
      </p:sp>
      <p:sp>
        <p:nvSpPr>
          <p:cNvPr id="16" name="TextBox 15">
            <a:extLst>
              <a:ext uri="{FF2B5EF4-FFF2-40B4-BE49-F238E27FC236}">
                <a16:creationId xmlns:a16="http://schemas.microsoft.com/office/drawing/2014/main" id="{6D39909A-048D-4BBD-95E8-1392211D8F57}"/>
              </a:ext>
            </a:extLst>
          </p:cNvPr>
          <p:cNvSpPr txBox="1"/>
          <p:nvPr/>
        </p:nvSpPr>
        <p:spPr>
          <a:xfrm>
            <a:off x="2056762" y="5822855"/>
            <a:ext cx="9077404" cy="1107996"/>
          </a:xfrm>
          <a:prstGeom prst="rect">
            <a:avLst/>
          </a:prstGeom>
          <a:noFill/>
        </p:spPr>
        <p:txBody>
          <a:bodyPr wrap="square" rtlCol="0">
            <a:spAutoFit/>
          </a:bodyPr>
          <a:lstStyle/>
          <a:p>
            <a:r>
              <a:rPr lang="en-US" sz="2400" dirty="0"/>
              <a:t>Has potential to </a:t>
            </a:r>
            <a:r>
              <a:rPr lang="en-US" sz="2400" dirty="0">
                <a:solidFill>
                  <a:srgbClr val="228C22"/>
                </a:solidFill>
              </a:rPr>
              <a:t>save customers money</a:t>
            </a:r>
            <a:r>
              <a:rPr lang="en-US" sz="2400" dirty="0"/>
              <a:t>, </a:t>
            </a:r>
            <a:r>
              <a:rPr lang="en-US" sz="2400" dirty="0">
                <a:solidFill>
                  <a:srgbClr val="228C22"/>
                </a:solidFill>
              </a:rPr>
              <a:t>reduce need for grid reserves</a:t>
            </a:r>
            <a:r>
              <a:rPr lang="en-US" sz="2400" dirty="0"/>
              <a:t>,</a:t>
            </a:r>
            <a:r>
              <a:rPr lang="en-US" sz="2400" dirty="0">
                <a:solidFill>
                  <a:srgbClr val="00B050"/>
                </a:solidFill>
              </a:rPr>
              <a:t> </a:t>
            </a:r>
            <a:r>
              <a:rPr lang="en-US" sz="2400" dirty="0"/>
              <a:t>and help keep </a:t>
            </a:r>
            <a:r>
              <a:rPr lang="en-US" sz="2400" dirty="0">
                <a:solidFill>
                  <a:srgbClr val="228C22"/>
                </a:solidFill>
              </a:rPr>
              <a:t>lake Mead reserves high.</a:t>
            </a:r>
          </a:p>
          <a:p>
            <a:endParaRPr lang="en-US" dirty="0"/>
          </a:p>
        </p:txBody>
      </p:sp>
      <p:sp>
        <p:nvSpPr>
          <p:cNvPr id="5" name="Slide Number Placeholder 4">
            <a:extLst>
              <a:ext uri="{FF2B5EF4-FFF2-40B4-BE49-F238E27FC236}">
                <a16:creationId xmlns:a16="http://schemas.microsoft.com/office/drawing/2014/main" id="{2736D979-8A17-4C59-8AED-7BD9856B85CB}"/>
              </a:ext>
            </a:extLst>
          </p:cNvPr>
          <p:cNvSpPr>
            <a:spLocks noGrp="1"/>
          </p:cNvSpPr>
          <p:nvPr>
            <p:ph type="sldNum" sz="quarter" idx="12"/>
          </p:nvPr>
        </p:nvSpPr>
        <p:spPr/>
        <p:txBody>
          <a:bodyPr/>
          <a:lstStyle/>
          <a:p>
            <a:fld id="{34B7E4EF-A1BD-40F4-AB7B-04F084DD991D}" type="slidenum">
              <a:rPr lang="en-US" smtClean="0"/>
              <a:pPr/>
              <a:t>18</a:t>
            </a:fld>
            <a:endParaRPr lang="en-US" dirty="0"/>
          </a:p>
        </p:txBody>
      </p:sp>
      <p:sp>
        <p:nvSpPr>
          <p:cNvPr id="4" name="Oval 3">
            <a:extLst>
              <a:ext uri="{FF2B5EF4-FFF2-40B4-BE49-F238E27FC236}">
                <a16:creationId xmlns:a16="http://schemas.microsoft.com/office/drawing/2014/main" id="{F9BA9332-DC23-4ACD-A435-0014F49C10B0}"/>
              </a:ext>
            </a:extLst>
          </p:cNvPr>
          <p:cNvSpPr/>
          <p:nvPr/>
        </p:nvSpPr>
        <p:spPr>
          <a:xfrm>
            <a:off x="10173661" y="2161134"/>
            <a:ext cx="1921007" cy="1267866"/>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Red represents on peak time</a:t>
            </a:r>
          </a:p>
        </p:txBody>
      </p:sp>
      <p:cxnSp>
        <p:nvCxnSpPr>
          <p:cNvPr id="7" name="Straight Arrow Connector 6">
            <a:extLst>
              <a:ext uri="{FF2B5EF4-FFF2-40B4-BE49-F238E27FC236}">
                <a16:creationId xmlns:a16="http://schemas.microsoft.com/office/drawing/2014/main" id="{AFE6BBDB-0B4A-4AE4-8815-3BEABE4A4CDB}"/>
              </a:ext>
            </a:extLst>
          </p:cNvPr>
          <p:cNvCxnSpPr>
            <a:stCxn id="4" idx="2"/>
          </p:cNvCxnSpPr>
          <p:nvPr/>
        </p:nvCxnSpPr>
        <p:spPr>
          <a:xfrm flipH="1" flipV="1">
            <a:off x="9459045" y="2551099"/>
            <a:ext cx="714616" cy="243968"/>
          </a:xfrm>
          <a:prstGeom prst="straightConnector1">
            <a:avLst/>
          </a:prstGeom>
          <a:ln w="4762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84071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10">
            <a:extLst>
              <a:ext uri="{FF2B5EF4-FFF2-40B4-BE49-F238E27FC236}">
                <a16:creationId xmlns:a16="http://schemas.microsoft.com/office/drawing/2014/main" id="{145D4EE8-5532-4349-969F-120CAFD5EF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935" cy="6858000"/>
          </a:xfrm>
          <a:prstGeom prst="rect">
            <a:avLst/>
          </a:prstGeom>
          <a:ln>
            <a:noFill/>
          </a:ln>
          <a:effectLst>
            <a:outerShdw blurRad="50800" dist="127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9" name="Rectangle 8">
            <a:extLst>
              <a:ext uri="{FF2B5EF4-FFF2-40B4-BE49-F238E27FC236}">
                <a16:creationId xmlns:a16="http://schemas.microsoft.com/office/drawing/2014/main" id="{16012A5E-5ADD-46E3-B93C-168882A83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0"/>
            <a:ext cx="813206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92C226DF-845C-4A6E-8707-F11EA22A56E6}"/>
              </a:ext>
            </a:extLst>
          </p:cNvPr>
          <p:cNvSpPr>
            <a:spLocks noGrp="1"/>
          </p:cNvSpPr>
          <p:nvPr>
            <p:ph type="title"/>
          </p:nvPr>
        </p:nvSpPr>
        <p:spPr>
          <a:xfrm>
            <a:off x="641073" y="1314450"/>
            <a:ext cx="3395145" cy="3680244"/>
          </a:xfrm>
        </p:spPr>
        <p:txBody>
          <a:bodyPr>
            <a:normAutofit/>
          </a:bodyPr>
          <a:lstStyle/>
          <a:p>
            <a:pPr algn="l"/>
            <a:r>
              <a:rPr lang="en-US" sz="2800" dirty="0"/>
              <a:t>b) A Generalization of Bellman’s Equation</a:t>
            </a:r>
          </a:p>
        </p:txBody>
      </p:sp>
      <p:graphicFrame>
        <p:nvGraphicFramePr>
          <p:cNvPr id="21" name="Content Placeholder 2">
            <a:extLst>
              <a:ext uri="{FF2B5EF4-FFF2-40B4-BE49-F238E27FC236}">
                <a16:creationId xmlns:a16="http://schemas.microsoft.com/office/drawing/2014/main" id="{8A4A6819-12CB-4914-A7B3-2602ECC3D016}"/>
              </a:ext>
            </a:extLst>
          </p:cNvPr>
          <p:cNvGraphicFramePr>
            <a:graphicFrameLocks noGrp="1"/>
          </p:cNvGraphicFramePr>
          <p:nvPr>
            <p:ph idx="1"/>
          </p:nvPr>
        </p:nvGraphicFramePr>
        <p:xfrm>
          <a:off x="4998085" y="911860"/>
          <a:ext cx="6683375" cy="46069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a:extLst>
              <a:ext uri="{FF2B5EF4-FFF2-40B4-BE49-F238E27FC236}">
                <a16:creationId xmlns:a16="http://schemas.microsoft.com/office/drawing/2014/main" id="{9B0073B9-25B1-487E-939A-24B19D651DB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Tree>
    <p:extLst>
      <p:ext uri="{BB962C8B-B14F-4D97-AF65-F5344CB8AC3E}">
        <p14:creationId xmlns:p14="http://schemas.microsoft.com/office/powerpoint/2010/main" val="28155833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D52F5-8DDC-4BBE-9BB7-AB4D344559F3}"/>
              </a:ext>
            </a:extLst>
          </p:cNvPr>
          <p:cNvSpPr>
            <a:spLocks noGrp="1"/>
          </p:cNvSpPr>
          <p:nvPr>
            <p:ph type="title"/>
          </p:nvPr>
        </p:nvSpPr>
        <p:spPr>
          <a:xfrm>
            <a:off x="1001354" y="0"/>
            <a:ext cx="10364451" cy="1596177"/>
          </a:xfrm>
        </p:spPr>
        <p:txBody>
          <a:bodyPr/>
          <a:lstStyle/>
          <a:p>
            <a:r>
              <a:rPr lang="en-US" u="sng" dirty="0"/>
              <a:t>Draught is Reducing Electricity Generation of the Hoover Dam</a:t>
            </a:r>
          </a:p>
        </p:txBody>
      </p:sp>
      <p:pic>
        <p:nvPicPr>
          <p:cNvPr id="5" name="Content Placeholder 4">
            <a:extLst>
              <a:ext uri="{FF2B5EF4-FFF2-40B4-BE49-F238E27FC236}">
                <a16:creationId xmlns:a16="http://schemas.microsoft.com/office/drawing/2014/main" id="{99B861B7-0487-4245-AB47-BB777BC84864}"/>
              </a:ext>
            </a:extLst>
          </p:cNvPr>
          <p:cNvPicPr>
            <a:picLocks noGrp="1" noChangeAspect="1"/>
          </p:cNvPicPr>
          <p:nvPr>
            <p:ph idx="1"/>
          </p:nvPr>
        </p:nvPicPr>
        <p:blipFill>
          <a:blip r:embed="rId3"/>
          <a:stretch>
            <a:fillRect/>
          </a:stretch>
        </p:blipFill>
        <p:spPr>
          <a:xfrm>
            <a:off x="405516" y="1445003"/>
            <a:ext cx="5621572" cy="5134700"/>
          </a:xfrm>
          <a:effectLst>
            <a:outerShdw blurRad="63500" sx="102000" sy="102000" algn="ctr" rotWithShape="0">
              <a:prstClr val="black">
                <a:alpha val="40000"/>
              </a:prstClr>
            </a:outerShdw>
          </a:effectLst>
          <a:scene3d>
            <a:camera prst="perspectiveRight"/>
            <a:lightRig rig="threePt" dir="t"/>
          </a:scene3d>
        </p:spPr>
      </p:pic>
      <p:pic>
        <p:nvPicPr>
          <p:cNvPr id="7" name="Picture 6">
            <a:extLst>
              <a:ext uri="{FF2B5EF4-FFF2-40B4-BE49-F238E27FC236}">
                <a16:creationId xmlns:a16="http://schemas.microsoft.com/office/drawing/2014/main" id="{FFD5AEF7-285B-41C7-AFAE-DD155FAD8B06}"/>
              </a:ext>
            </a:extLst>
          </p:cNvPr>
          <p:cNvPicPr>
            <a:picLocks noChangeAspect="1"/>
          </p:cNvPicPr>
          <p:nvPr/>
        </p:nvPicPr>
        <p:blipFill>
          <a:blip r:embed="rId4"/>
          <a:stretch>
            <a:fillRect/>
          </a:stretch>
        </p:blipFill>
        <p:spPr>
          <a:xfrm>
            <a:off x="6355780" y="2560917"/>
            <a:ext cx="5546326" cy="3054046"/>
          </a:xfrm>
          <a:prstGeom prst="rect">
            <a:avLst/>
          </a:prstGeom>
          <a:effectLst>
            <a:outerShdw blurRad="63500" sx="102000" sy="102000" algn="ctr" rotWithShape="0">
              <a:prstClr val="black">
                <a:alpha val="40000"/>
              </a:prstClr>
            </a:outerShdw>
          </a:effectLst>
          <a:scene3d>
            <a:camera prst="perspectiveLeft"/>
            <a:lightRig rig="threePt" dir="t"/>
          </a:scene3d>
        </p:spPr>
      </p:pic>
      <p:sp>
        <p:nvSpPr>
          <p:cNvPr id="6" name="Slide Number Placeholder 5">
            <a:extLst>
              <a:ext uri="{FF2B5EF4-FFF2-40B4-BE49-F238E27FC236}">
                <a16:creationId xmlns:a16="http://schemas.microsoft.com/office/drawing/2014/main" id="{020ABEB3-222E-4947-B3CD-B6DDDE4D981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Tree>
    <p:extLst>
      <p:ext uri="{BB962C8B-B14F-4D97-AF65-F5344CB8AC3E}">
        <p14:creationId xmlns:p14="http://schemas.microsoft.com/office/powerpoint/2010/main" val="2669522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F57A2-1CED-42EF-B1B3-5DA68ECDAE11}"/>
              </a:ext>
            </a:extLst>
          </p:cNvPr>
          <p:cNvSpPr>
            <a:spLocks noGrp="1"/>
          </p:cNvSpPr>
          <p:nvPr>
            <p:ph type="title"/>
          </p:nvPr>
        </p:nvSpPr>
        <p:spPr>
          <a:xfrm>
            <a:off x="913775" y="-322810"/>
            <a:ext cx="10364451" cy="1596177"/>
          </a:xfrm>
        </p:spPr>
        <p:txBody>
          <a:bodyPr/>
          <a:lstStyle/>
          <a:p>
            <a:r>
              <a:rPr lang="en-US" u="sng" dirty="0"/>
              <a:t>Recall: Not all Costs/Rewards are Additive</a:t>
            </a:r>
          </a:p>
        </p:txBody>
      </p:sp>
      <p:grpSp>
        <p:nvGrpSpPr>
          <p:cNvPr id="15" name="Group 14">
            <a:extLst>
              <a:ext uri="{FF2B5EF4-FFF2-40B4-BE49-F238E27FC236}">
                <a16:creationId xmlns:a16="http://schemas.microsoft.com/office/drawing/2014/main" id="{25E8DB55-F0D5-4239-86F7-464EF04E8C9B}"/>
              </a:ext>
            </a:extLst>
          </p:cNvPr>
          <p:cNvGrpSpPr/>
          <p:nvPr/>
        </p:nvGrpSpPr>
        <p:grpSpPr>
          <a:xfrm>
            <a:off x="7434659" y="784600"/>
            <a:ext cx="4157062" cy="2829947"/>
            <a:chOff x="8030817" y="1288111"/>
            <a:chExt cx="4047214" cy="2934032"/>
          </a:xfrm>
        </p:grpSpPr>
        <p:sp>
          <p:nvSpPr>
            <p:cNvPr id="13" name="Rectangle: Rounded Corners 12">
              <a:extLst>
                <a:ext uri="{FF2B5EF4-FFF2-40B4-BE49-F238E27FC236}">
                  <a16:creationId xmlns:a16="http://schemas.microsoft.com/office/drawing/2014/main" id="{4DDA211C-6F5C-4C65-8EF6-B4A023E09BD6}"/>
                </a:ext>
              </a:extLst>
            </p:cNvPr>
            <p:cNvSpPr/>
            <p:nvPr/>
          </p:nvSpPr>
          <p:spPr>
            <a:xfrm>
              <a:off x="8030817" y="1288111"/>
              <a:ext cx="3935870" cy="2934032"/>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4" name="TextBox 3">
              <a:extLst>
                <a:ext uri="{FF2B5EF4-FFF2-40B4-BE49-F238E27FC236}">
                  <a16:creationId xmlns:a16="http://schemas.microsoft.com/office/drawing/2014/main" id="{810E0C6B-4505-47E3-8470-19D018047962}"/>
                </a:ext>
              </a:extLst>
            </p:cNvPr>
            <p:cNvSpPr txBox="1"/>
            <p:nvPr/>
          </p:nvSpPr>
          <p:spPr>
            <a:xfrm>
              <a:off x="8030817" y="1463041"/>
              <a:ext cx="4047214"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Consider </a:t>
              </a:r>
              <a:r>
                <a:rPr kumimoji="0" lang="en-US" sz="2400" b="0" i="0" u="none" strike="noStrike" kern="1200" cap="none" spc="0" normalizeH="0" baseline="0" noProof="0" dirty="0" err="1">
                  <a:ln>
                    <a:noFill/>
                  </a:ln>
                  <a:solidFill>
                    <a:prstClr val="black"/>
                  </a:solidFill>
                  <a:effectLst/>
                  <a:uLnTx/>
                  <a:uFillTx/>
                  <a:latin typeface="Tw Cen MT" panose="020B0602020104020603"/>
                  <a:ea typeface="+mn-ea"/>
                  <a:cs typeface="+mn-cs"/>
                </a:rPr>
                <a:t>Dubin’s</a:t>
              </a: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car dynamics:</a:t>
              </a:r>
            </a:p>
          </p:txBody>
        </p:sp>
        <p:pic>
          <p:nvPicPr>
            <p:cNvPr id="6" name="Picture 5"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x}_1(t+1) &amp; = x_1(t) + v \cos(x_3) \\ \nonumber&#10;  {x}_2(t+1) &amp; = x_2(t) + v \sin(x_3) \\ \nonumber&#10;  x_3(t+1) &amp; =x_3(t) +\frac{v}{L} \tan( u(t)),&#10;\end{align*}&#10;&#10;&#10;&#10;\end{textblock*}&#10;&#10;&#10;&#10;&#10;\end{document}&#10;" title="IguanaTex Bitmap Display">
              <a:extLst>
                <a:ext uri="{FF2B5EF4-FFF2-40B4-BE49-F238E27FC236}">
                  <a16:creationId xmlns:a16="http://schemas.microsoft.com/office/drawing/2014/main" id="{A7E6F334-67BF-499C-8ABA-04F59A19DD99}"/>
                </a:ext>
              </a:extLst>
            </p:cNvPr>
            <p:cNvPicPr>
              <a:picLocks noChangeAspect="1"/>
            </p:cNvPicPr>
            <p:nvPr>
              <p:custDataLst>
                <p:tags r:id="rId3"/>
              </p:custDataLst>
            </p:nvPr>
          </p:nvPicPr>
          <p:blipFill>
            <a:blip r:embed="rId8"/>
            <a:stretch>
              <a:fillRect/>
            </a:stretch>
          </p:blipFill>
          <p:spPr>
            <a:xfrm>
              <a:off x="8308900" y="2015741"/>
              <a:ext cx="3491047" cy="1214476"/>
            </a:xfrm>
            <a:prstGeom prst="rect">
              <a:avLst/>
            </a:prstGeom>
          </p:spPr>
        </p:pic>
        <p:sp>
          <p:nvSpPr>
            <p:cNvPr id="7" name="TextBox 6">
              <a:extLst>
                <a:ext uri="{FF2B5EF4-FFF2-40B4-BE49-F238E27FC236}">
                  <a16:creationId xmlns:a16="http://schemas.microsoft.com/office/drawing/2014/main" id="{1F7825B0-C22A-43FA-97A6-EA94F42FF1E6}"/>
                </a:ext>
              </a:extLst>
            </p:cNvPr>
            <p:cNvSpPr txBox="1"/>
            <p:nvPr/>
          </p:nvSpPr>
          <p:spPr>
            <a:xfrm>
              <a:off x="8173941" y="3230217"/>
              <a:ext cx="3753015"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where</a:t>
              </a:r>
              <a:r>
                <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rPr>
                <a:t>  </a:t>
              </a:r>
            </a:p>
          </p:txBody>
        </p:sp>
        <p:pic>
          <p:nvPicPr>
            <p:cNvPr id="9" name="Picture 8"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v=&#10;\end{align*}&#10;&#10;&#10;&#10;\end{textblock*}&#10;&#10;&#10;&#10;&#10;\end{document}&#10;" title="IguanaTex Bitmap Display">
              <a:extLst>
                <a:ext uri="{FF2B5EF4-FFF2-40B4-BE49-F238E27FC236}">
                  <a16:creationId xmlns:a16="http://schemas.microsoft.com/office/drawing/2014/main" id="{597376B5-59A1-4EF5-B688-E9B5C8364502}"/>
                </a:ext>
              </a:extLst>
            </p:cNvPr>
            <p:cNvPicPr>
              <a:picLocks noChangeAspect="1"/>
            </p:cNvPicPr>
            <p:nvPr>
              <p:custDataLst>
                <p:tags r:id="rId4"/>
              </p:custDataLst>
            </p:nvPr>
          </p:nvPicPr>
          <p:blipFill>
            <a:blip r:embed="rId9"/>
            <a:stretch>
              <a:fillRect/>
            </a:stretch>
          </p:blipFill>
          <p:spPr>
            <a:xfrm>
              <a:off x="9362220" y="3429000"/>
              <a:ext cx="576078" cy="174217"/>
            </a:xfrm>
            <a:prstGeom prst="rect">
              <a:avLst/>
            </a:prstGeom>
          </p:spPr>
        </p:pic>
        <p:pic>
          <p:nvPicPr>
            <p:cNvPr id="11" name="Picture 10"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L=&#10;\end{align*}&#10;&#10;&#10;&#10;\end{textblock*}&#10;&#10;&#10;&#10;&#10;\end{document}&#10;" title="IguanaTex Bitmap Display">
              <a:extLst>
                <a:ext uri="{FF2B5EF4-FFF2-40B4-BE49-F238E27FC236}">
                  <a16:creationId xmlns:a16="http://schemas.microsoft.com/office/drawing/2014/main" id="{D164FBEA-1A9A-4D9B-831A-D38150B39735}"/>
                </a:ext>
              </a:extLst>
            </p:cNvPr>
            <p:cNvPicPr>
              <a:picLocks noChangeAspect="1"/>
            </p:cNvPicPr>
            <p:nvPr>
              <p:custDataLst>
                <p:tags r:id="rId5"/>
              </p:custDataLst>
            </p:nvPr>
          </p:nvPicPr>
          <p:blipFill>
            <a:blip r:embed="rId10"/>
            <a:stretch>
              <a:fillRect/>
            </a:stretch>
          </p:blipFill>
          <p:spPr>
            <a:xfrm>
              <a:off x="9362219" y="3771440"/>
              <a:ext cx="576079" cy="238450"/>
            </a:xfrm>
            <a:prstGeom prst="rect">
              <a:avLst/>
            </a:prstGeom>
          </p:spPr>
        </p:pic>
        <p:sp>
          <p:nvSpPr>
            <p:cNvPr id="12" name="TextBox 11">
              <a:extLst>
                <a:ext uri="{FF2B5EF4-FFF2-40B4-BE49-F238E27FC236}">
                  <a16:creationId xmlns:a16="http://schemas.microsoft.com/office/drawing/2014/main" id="{78304444-97CF-4E2A-999F-3AC6418D2AD7}"/>
                </a:ext>
              </a:extLst>
            </p:cNvPr>
            <p:cNvSpPr txBox="1"/>
            <p:nvPr/>
          </p:nvSpPr>
          <p:spPr>
            <a:xfrm>
              <a:off x="9939104" y="3276383"/>
              <a:ext cx="2027583"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car velocity</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turning radius</a:t>
              </a:r>
            </a:p>
          </p:txBody>
        </p:sp>
      </p:grpSp>
      <p:pic>
        <p:nvPicPr>
          <p:cNvPr id="3" name="dubin">
            <a:hlinkClick r:id="" action="ppaction://media"/>
            <a:extLst>
              <a:ext uri="{FF2B5EF4-FFF2-40B4-BE49-F238E27FC236}">
                <a16:creationId xmlns:a16="http://schemas.microsoft.com/office/drawing/2014/main" id="{AEADBCDB-5AAF-475B-96E7-2B640E147639}"/>
              </a:ext>
            </a:extLst>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546491" y="970149"/>
            <a:ext cx="4371291" cy="2458851"/>
          </a:xfrm>
          <a:prstGeom prst="rect">
            <a:avLst/>
          </a:prstGeom>
        </p:spPr>
      </p:pic>
      <p:sp>
        <p:nvSpPr>
          <p:cNvPr id="18" name="TextBox 17">
            <a:extLst>
              <a:ext uri="{FF2B5EF4-FFF2-40B4-BE49-F238E27FC236}">
                <a16:creationId xmlns:a16="http://schemas.microsoft.com/office/drawing/2014/main" id="{4B615252-EF15-4205-B4A1-6E3784B62E4C}"/>
              </a:ext>
            </a:extLst>
          </p:cNvPr>
          <p:cNvSpPr txBox="1"/>
          <p:nvPr/>
        </p:nvSpPr>
        <p:spPr>
          <a:xfrm>
            <a:off x="508041" y="3351294"/>
            <a:ext cx="3058245"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rPr>
              <a:t>Courtesy of </a:t>
            </a:r>
            <a:r>
              <a:rPr kumimoji="0" lang="en-US" sz="1800" b="0" i="0" u="none" strike="noStrike" kern="1200" cap="none" spc="0" normalizeH="0" baseline="0" noProof="0" dirty="0" err="1">
                <a:ln>
                  <a:noFill/>
                </a:ln>
                <a:solidFill>
                  <a:prstClr val="black"/>
                </a:solidFill>
                <a:effectLst/>
                <a:uLnTx/>
                <a:uFillTx/>
                <a:latin typeface="Tw Cen MT" panose="020B0602020104020603"/>
                <a:ea typeface="+mn-ea"/>
                <a:cs typeface="+mn-cs"/>
              </a:rPr>
              <a:t>Mathworks</a:t>
            </a:r>
            <a:endPar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p:pic>
        <p:nvPicPr>
          <p:cNvPr id="20" name="Picture 19">
            <a:extLst>
              <a:ext uri="{FF2B5EF4-FFF2-40B4-BE49-F238E27FC236}">
                <a16:creationId xmlns:a16="http://schemas.microsoft.com/office/drawing/2014/main" id="{D13CA45D-3395-4963-9B3C-F02A9AC1A3FD}"/>
              </a:ext>
            </a:extLst>
          </p:cNvPr>
          <p:cNvPicPr>
            <a:picLocks noChangeAspect="1"/>
          </p:cNvPicPr>
          <p:nvPr/>
        </p:nvPicPr>
        <p:blipFill>
          <a:blip r:embed="rId12"/>
          <a:stretch>
            <a:fillRect/>
          </a:stretch>
        </p:blipFill>
        <p:spPr>
          <a:xfrm>
            <a:off x="913775" y="3849779"/>
            <a:ext cx="7115021" cy="1380367"/>
          </a:xfrm>
          <a:prstGeom prst="roundRect">
            <a:avLst>
              <a:gd name="adj" fmla="val 8594"/>
            </a:avLst>
          </a:prstGeom>
          <a:solidFill>
            <a:srgbClr val="FFFFFF">
              <a:shade val="85000"/>
            </a:srgbClr>
          </a:solidFill>
          <a:ln w="34925">
            <a:solidFill>
              <a:srgbClr val="00B050"/>
            </a:solidFill>
          </a:ln>
          <a:effectLst>
            <a:reflection endPos="0" dist="5000" dir="5400000" sy="-100000" algn="bl" rotWithShape="0"/>
          </a:effectLst>
        </p:spPr>
      </p:pic>
      <p:pic>
        <p:nvPicPr>
          <p:cNvPr id="22" name="Picture 21">
            <a:extLst>
              <a:ext uri="{FF2B5EF4-FFF2-40B4-BE49-F238E27FC236}">
                <a16:creationId xmlns:a16="http://schemas.microsoft.com/office/drawing/2014/main" id="{CCE1EAE1-4857-42C1-87FE-CE8A61AB39FA}"/>
              </a:ext>
            </a:extLst>
          </p:cNvPr>
          <p:cNvPicPr>
            <a:picLocks noChangeAspect="1"/>
          </p:cNvPicPr>
          <p:nvPr/>
        </p:nvPicPr>
        <p:blipFill>
          <a:blip r:embed="rId13"/>
          <a:stretch>
            <a:fillRect/>
          </a:stretch>
        </p:blipFill>
        <p:spPr>
          <a:xfrm>
            <a:off x="317607" y="5650925"/>
            <a:ext cx="10296605" cy="1060628"/>
          </a:xfrm>
          <a:prstGeom prst="rect">
            <a:avLst/>
          </a:prstGeom>
          <a:ln>
            <a:solidFill>
              <a:schemeClr val="dk1">
                <a:shade val="60000"/>
              </a:schemeClr>
            </a:solidFill>
          </a:ln>
        </p:spPr>
      </p:pic>
      <p:sp>
        <p:nvSpPr>
          <p:cNvPr id="10" name="Slide Number Placeholder 9">
            <a:extLst>
              <a:ext uri="{FF2B5EF4-FFF2-40B4-BE49-F238E27FC236}">
                <a16:creationId xmlns:a16="http://schemas.microsoft.com/office/drawing/2014/main" id="{F2CB7631-470E-4750-9CD5-F09A8C050885}"/>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
        <p:nvSpPr>
          <p:cNvPr id="5" name="Rectangle: Rounded Corners 4">
            <a:extLst>
              <a:ext uri="{FF2B5EF4-FFF2-40B4-BE49-F238E27FC236}">
                <a16:creationId xmlns:a16="http://schemas.microsoft.com/office/drawing/2014/main" id="{8D5FED3F-1B73-4FB2-938B-94154CCFE1D4}"/>
              </a:ext>
            </a:extLst>
          </p:cNvPr>
          <p:cNvSpPr/>
          <p:nvPr/>
        </p:nvSpPr>
        <p:spPr>
          <a:xfrm>
            <a:off x="9318172" y="3889562"/>
            <a:ext cx="2873828" cy="14587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 could solve this using our state augmentation method however this increases the state space of the problem.</a:t>
            </a:r>
          </a:p>
        </p:txBody>
      </p:sp>
      <p:cxnSp>
        <p:nvCxnSpPr>
          <p:cNvPr id="14" name="Straight Arrow Connector 13">
            <a:extLst>
              <a:ext uri="{FF2B5EF4-FFF2-40B4-BE49-F238E27FC236}">
                <a16:creationId xmlns:a16="http://schemas.microsoft.com/office/drawing/2014/main" id="{72CA898E-CA80-41F0-AA65-3C9754AB8750}"/>
              </a:ext>
            </a:extLst>
          </p:cNvPr>
          <p:cNvCxnSpPr>
            <a:stCxn id="5" idx="1"/>
          </p:cNvCxnSpPr>
          <p:nvPr/>
        </p:nvCxnSpPr>
        <p:spPr>
          <a:xfrm flipH="1">
            <a:off x="7929923" y="4618924"/>
            <a:ext cx="1388249" cy="254822"/>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9368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6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25" fill="hold" display="0">
                  <p:stCondLst>
                    <p:cond delay="indefinite"/>
                  </p:stCondLst>
                </p:cTn>
                <p:tgtEl>
                  <p:spTgt spid="3"/>
                </p:tgtEl>
              </p:cMediaNode>
            </p:video>
            <p:seq concurrent="1" nextAc="seek">
              <p:cTn id="26" restart="whenNotActive" fill="hold" evtFilter="cancelBubble" nodeType="interactiveSeq">
                <p:stCondLst>
                  <p:cond evt="onClick" delay="0">
                    <p:tgtEl>
                      <p:spTgt spid="3"/>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3"/>
                                        </p:tgtEl>
                                      </p:cBhvr>
                                    </p:cmd>
                                  </p:childTnLst>
                                </p:cTn>
                              </p:par>
                            </p:childTnLst>
                          </p:cTn>
                        </p:par>
                      </p:childTnLst>
                    </p:cTn>
                  </p:par>
                </p:childTnLst>
              </p:cTn>
              <p:nextCondLst>
                <p:cond evt="onClick" delay="0">
                  <p:tgtEl>
                    <p:spTgt spid="3"/>
                  </p:tgtEl>
                </p:cond>
              </p:nextCondLst>
            </p:seq>
          </p:childTnLst>
        </p:cTn>
      </p:par>
    </p:tnLst>
    <p:bldLst>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7940F-165A-46E2-9B39-AC5D7648F245}"/>
              </a:ext>
            </a:extLst>
          </p:cNvPr>
          <p:cNvSpPr>
            <a:spLocks noGrp="1"/>
          </p:cNvSpPr>
          <p:nvPr>
            <p:ph type="title"/>
          </p:nvPr>
        </p:nvSpPr>
        <p:spPr>
          <a:xfrm>
            <a:off x="190820" y="-150682"/>
            <a:ext cx="11810359" cy="1596177"/>
          </a:xfrm>
        </p:spPr>
        <p:txBody>
          <a:bodyPr>
            <a:normAutofit/>
          </a:bodyPr>
          <a:lstStyle/>
          <a:p>
            <a:r>
              <a:rPr lang="en-US" sz="3200" u="sng" dirty="0"/>
              <a:t>A New Class of Non-Additively Separable Cost Functions</a:t>
            </a:r>
          </a:p>
        </p:txBody>
      </p:sp>
      <p:pic>
        <p:nvPicPr>
          <p:cNvPr id="5" name="Content Placeholder 4">
            <a:extLst>
              <a:ext uri="{FF2B5EF4-FFF2-40B4-BE49-F238E27FC236}">
                <a16:creationId xmlns:a16="http://schemas.microsoft.com/office/drawing/2014/main" id="{88F24224-91DE-4DB3-9278-23A4F2F83F33}"/>
              </a:ext>
            </a:extLst>
          </p:cNvPr>
          <p:cNvPicPr>
            <a:picLocks noGrp="1" noChangeAspect="1"/>
          </p:cNvPicPr>
          <p:nvPr>
            <p:ph idx="1"/>
          </p:nvPr>
        </p:nvPicPr>
        <p:blipFill>
          <a:blip r:embed="rId4"/>
          <a:stretch>
            <a:fillRect/>
          </a:stretch>
        </p:blipFill>
        <p:spPr>
          <a:xfrm>
            <a:off x="754275" y="1042277"/>
            <a:ext cx="7983110" cy="3169250"/>
          </a:xfrm>
          <a:prstGeom prst="roundRect">
            <a:avLst>
              <a:gd name="adj" fmla="val 8594"/>
            </a:avLst>
          </a:prstGeom>
          <a:solidFill>
            <a:srgbClr val="FFFFFF">
              <a:shade val="85000"/>
            </a:srgbClr>
          </a:solidFill>
          <a:ln w="28575">
            <a:solidFill>
              <a:srgbClr val="00B050"/>
            </a:solidFill>
          </a:ln>
          <a:effectLst>
            <a:reflection blurRad="12700" stA="38000" endPos="0" dist="5000" dir="5400000" sy="-100000" algn="bl" rotWithShape="0"/>
          </a:effectLst>
        </p:spPr>
      </p:pic>
      <p:pic>
        <p:nvPicPr>
          <p:cNvPr id="10" name="Picture 9"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itemize}&#10; \item $J(\mbf u, \mbf x) \hspace{-0.2cm} = \hspace{-0.2cm} \sum_{t=0}^{T-1} \hspace{-0.2cm} c_t(x(t),u(t))\hspace{-0.1cm} + \hspace{-0.1cm} c_T(x(T)) \hspace{-0.1cm} \textcolor{red}{\implies}$ \hspace{-0.25cm} \textcolor{blue}{Generalization of classic DP.}&#10; &#10; \item $ J(\mbf u, \mbf x)=\max \left\{\max_{0 \le k \le T-1}\{c_k(u(k),x(k))\}, c_T(x(T)) \right\}$.&#10; &#10; \item $ J(\mbf u, \mbf x)= \min \bigg\{ \inf \bigg\{t \in [0,T] : x(t) \in S \bigg\}, T \bigg\}$.&#10;\end{itemize}&#10;&#10;&#10;&#10;\end{textblock*}&#10;&#10;&#10;&#10;&#10;\end{document}&#10;" title="IguanaTex Bitmap Display">
            <a:extLst>
              <a:ext uri="{FF2B5EF4-FFF2-40B4-BE49-F238E27FC236}">
                <a16:creationId xmlns:a16="http://schemas.microsoft.com/office/drawing/2014/main" id="{AFE9B978-32AD-4992-8DB4-2E71AE6263D9}"/>
              </a:ext>
            </a:extLst>
          </p:cNvPr>
          <p:cNvPicPr>
            <a:picLocks noChangeAspect="1"/>
          </p:cNvPicPr>
          <p:nvPr>
            <p:custDataLst>
              <p:tags r:id="rId1"/>
            </p:custDataLst>
          </p:nvPr>
        </p:nvPicPr>
        <p:blipFill>
          <a:blip r:embed="rId5"/>
          <a:stretch>
            <a:fillRect/>
          </a:stretch>
        </p:blipFill>
        <p:spPr>
          <a:xfrm>
            <a:off x="669111" y="4802521"/>
            <a:ext cx="9054672" cy="1951155"/>
          </a:xfrm>
          <a:prstGeom prst="rect">
            <a:avLst/>
          </a:prstGeom>
        </p:spPr>
      </p:pic>
      <p:sp>
        <p:nvSpPr>
          <p:cNvPr id="8" name="TextBox 7">
            <a:extLst>
              <a:ext uri="{FF2B5EF4-FFF2-40B4-BE49-F238E27FC236}">
                <a16:creationId xmlns:a16="http://schemas.microsoft.com/office/drawing/2014/main" id="{29F4DCB1-8CB9-4014-BD90-2F35A74A5323}"/>
              </a:ext>
            </a:extLst>
          </p:cNvPr>
          <p:cNvSpPr txBox="1"/>
          <p:nvPr/>
        </p:nvSpPr>
        <p:spPr>
          <a:xfrm>
            <a:off x="376517" y="4270331"/>
            <a:ext cx="2881513"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sng" strike="noStrike" kern="1200" cap="none" spc="0" normalizeH="0" baseline="0" noProof="0" dirty="0">
                <a:ln>
                  <a:noFill/>
                </a:ln>
                <a:solidFill>
                  <a:prstClr val="black"/>
                </a:solidFill>
                <a:effectLst/>
                <a:uLnTx/>
                <a:uFillTx/>
                <a:latin typeface="Tw Cen MT" panose="020B0602020104020603"/>
                <a:ea typeface="+mn-ea"/>
                <a:cs typeface="+mn-cs"/>
              </a:rPr>
              <a:t>Examples of MBSFs:</a:t>
            </a:r>
          </a:p>
        </p:txBody>
      </p:sp>
      <p:sp>
        <p:nvSpPr>
          <p:cNvPr id="6" name="Slide Number Placeholder 5">
            <a:extLst>
              <a:ext uri="{FF2B5EF4-FFF2-40B4-BE49-F238E27FC236}">
                <a16:creationId xmlns:a16="http://schemas.microsoft.com/office/drawing/2014/main" id="{783762D2-FC6A-4DE4-8A00-6810AA99BE32}"/>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
        <p:nvSpPr>
          <p:cNvPr id="7" name="Rectangle: Rounded Corners 6">
            <a:extLst>
              <a:ext uri="{FF2B5EF4-FFF2-40B4-BE49-F238E27FC236}">
                <a16:creationId xmlns:a16="http://schemas.microsoft.com/office/drawing/2014/main" id="{999E72E8-6AE6-4466-802F-8C1B3419B73C}"/>
              </a:ext>
            </a:extLst>
          </p:cNvPr>
          <p:cNvSpPr/>
          <p:nvPr/>
        </p:nvSpPr>
        <p:spPr>
          <a:xfrm>
            <a:off x="8869223" y="1305342"/>
            <a:ext cx="3185050" cy="1159252"/>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 we solve problems with backward separable costs without state augmentation?</a:t>
            </a:r>
          </a:p>
        </p:txBody>
      </p:sp>
      <p:cxnSp>
        <p:nvCxnSpPr>
          <p:cNvPr id="9" name="Straight Arrow Connector 8">
            <a:extLst>
              <a:ext uri="{FF2B5EF4-FFF2-40B4-BE49-F238E27FC236}">
                <a16:creationId xmlns:a16="http://schemas.microsoft.com/office/drawing/2014/main" id="{752E5171-37A9-4599-BE5A-2F6541497CE0}"/>
              </a:ext>
            </a:extLst>
          </p:cNvPr>
          <p:cNvCxnSpPr>
            <a:cxnSpLocks/>
            <a:stCxn id="7" idx="1"/>
          </p:cNvCxnSpPr>
          <p:nvPr/>
        </p:nvCxnSpPr>
        <p:spPr>
          <a:xfrm flipH="1">
            <a:off x="7800975" y="1884968"/>
            <a:ext cx="1068248" cy="53676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1696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Rounded Corners 62">
            <a:extLst>
              <a:ext uri="{FF2B5EF4-FFF2-40B4-BE49-F238E27FC236}">
                <a16:creationId xmlns:a16="http://schemas.microsoft.com/office/drawing/2014/main" id="{79E531A7-C8B2-4923-A5D9-57A3CC2B0775}"/>
              </a:ext>
            </a:extLst>
          </p:cNvPr>
          <p:cNvSpPr/>
          <p:nvPr/>
        </p:nvSpPr>
        <p:spPr>
          <a:xfrm>
            <a:off x="9060153" y="3442533"/>
            <a:ext cx="2620313" cy="659864"/>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532F6641-EDE4-4D7C-96EE-E042477FAA6B}"/>
              </a:ext>
            </a:extLst>
          </p:cNvPr>
          <p:cNvSpPr>
            <a:spLocks noGrp="1"/>
          </p:cNvSpPr>
          <p:nvPr>
            <p:ph type="title"/>
          </p:nvPr>
        </p:nvSpPr>
        <p:spPr>
          <a:xfrm>
            <a:off x="913774" y="-189985"/>
            <a:ext cx="10364451" cy="1596177"/>
          </a:xfrm>
        </p:spPr>
        <p:txBody>
          <a:bodyPr>
            <a:normAutofit/>
          </a:bodyPr>
          <a:lstStyle/>
          <a:p>
            <a:r>
              <a:rPr lang="en-US" sz="3200" u="sng" dirty="0"/>
              <a:t>A generalization Of Bellman's Equation</a:t>
            </a:r>
          </a:p>
        </p:txBody>
      </p:sp>
      <p:grpSp>
        <p:nvGrpSpPr>
          <p:cNvPr id="42" name="Group 41">
            <a:extLst>
              <a:ext uri="{FF2B5EF4-FFF2-40B4-BE49-F238E27FC236}">
                <a16:creationId xmlns:a16="http://schemas.microsoft.com/office/drawing/2014/main" id="{B56D2B3C-B8FA-410D-B324-A28DD6099AEE}"/>
              </a:ext>
            </a:extLst>
          </p:cNvPr>
          <p:cNvGrpSpPr/>
          <p:nvPr/>
        </p:nvGrpSpPr>
        <p:grpSpPr>
          <a:xfrm>
            <a:off x="696810" y="1274491"/>
            <a:ext cx="7017824" cy="2352540"/>
            <a:chOff x="696810" y="1274491"/>
            <a:chExt cx="7017824" cy="2352540"/>
          </a:xfrm>
        </p:grpSpPr>
        <p:sp>
          <p:nvSpPr>
            <p:cNvPr id="5" name="Rectangle: Rounded Corners 4">
              <a:extLst>
                <a:ext uri="{FF2B5EF4-FFF2-40B4-BE49-F238E27FC236}">
                  <a16:creationId xmlns:a16="http://schemas.microsoft.com/office/drawing/2014/main" id="{3E88F742-16C2-4957-8A0B-71AAF879E610}"/>
                </a:ext>
              </a:extLst>
            </p:cNvPr>
            <p:cNvSpPr/>
            <p:nvPr/>
          </p:nvSpPr>
          <p:spPr>
            <a:xfrm>
              <a:off x="696810" y="1274491"/>
              <a:ext cx="7017824" cy="2352540"/>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Knuth's Computer Modern"/>
                <a:ea typeface="+mn-ea"/>
                <a:cs typeface="+mn-cs"/>
              </a:endParaRPr>
            </a:p>
          </p:txBody>
        </p:sp>
        <p:pic>
          <p:nvPicPr>
            <p:cNvPr id="41" name="Picture 40"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begin{align} \nonumber&#10;&amp;(\mathbf{u}^*,\mathbf{x}^*) {\in} \arg \min_{\mathbf u, \mathbf x} \phi_0 \bigg(x(0),u(0), \phi_1 \bigg(x(1),u(1), \dots \phi_T \bigg(x(T) \bigg) \dots \bigg) \bigg)\\ \label{eq}&#10;&amp;\text{subject to:  }  x(t+1)=f(x(t),u(t)) \text{ for  } t={0},..,T \\ \nonumber&#10;&amp; x(0)=x_0 , \text{ } x(t) \in X_t \subset \mathbb{R}^n \text{ for  } t={0},..,T \\ \nonumber&#10;&amp;u(t) \in U \subset \mathbb{R}^m \text{ for  } t={0},..,T-1\\ \nonumber&#10;&amp;\mbf u=(u(0),...,u(T-1)) \text{ and } \mbf x =(x(0),...,x(T))&#10;\end{align}&#10;&#10;&#10;&#10;\end{textblock*}&#10;&#10;&#10;&#10;&#10;\end{document}&#10;" title="IguanaTex Bitmap Display">
              <a:extLst>
                <a:ext uri="{FF2B5EF4-FFF2-40B4-BE49-F238E27FC236}">
                  <a16:creationId xmlns:a16="http://schemas.microsoft.com/office/drawing/2014/main" id="{9072767B-AF9D-45AE-BA25-116B05F49ED4}"/>
                </a:ext>
              </a:extLst>
            </p:cNvPr>
            <p:cNvPicPr>
              <a:picLocks noChangeAspect="1"/>
            </p:cNvPicPr>
            <p:nvPr>
              <p:custDataLst>
                <p:tags r:id="rId5"/>
              </p:custDataLst>
            </p:nvPr>
          </p:nvPicPr>
          <p:blipFill>
            <a:blip r:embed="rId8"/>
            <a:stretch>
              <a:fillRect/>
            </a:stretch>
          </p:blipFill>
          <p:spPr>
            <a:xfrm>
              <a:off x="1037660" y="1389785"/>
              <a:ext cx="6396810" cy="1996525"/>
            </a:xfrm>
            <a:prstGeom prst="rect">
              <a:avLst/>
            </a:prstGeom>
          </p:spPr>
        </p:pic>
      </p:grpSp>
      <p:grpSp>
        <p:nvGrpSpPr>
          <p:cNvPr id="58" name="Group 57">
            <a:extLst>
              <a:ext uri="{FF2B5EF4-FFF2-40B4-BE49-F238E27FC236}">
                <a16:creationId xmlns:a16="http://schemas.microsoft.com/office/drawing/2014/main" id="{307E1D26-9781-4F16-9BFB-38247FFD9F24}"/>
              </a:ext>
            </a:extLst>
          </p:cNvPr>
          <p:cNvGrpSpPr/>
          <p:nvPr/>
        </p:nvGrpSpPr>
        <p:grpSpPr>
          <a:xfrm>
            <a:off x="9060153" y="1208553"/>
            <a:ext cx="2962219" cy="2220447"/>
            <a:chOff x="9060153" y="1208553"/>
            <a:chExt cx="2962219" cy="2220447"/>
          </a:xfrm>
        </p:grpSpPr>
        <p:pic>
          <p:nvPicPr>
            <p:cNvPr id="46" name="Picture 45"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_t&#10;\end{align*}&#10;&#10;&#10;&#10;\end{textblock*}&#10;&#10;&#10;&#10;&#10;\end{document}&#10;" title="IguanaTex Bitmap Display">
              <a:extLst>
                <a:ext uri="{FF2B5EF4-FFF2-40B4-BE49-F238E27FC236}">
                  <a16:creationId xmlns:a16="http://schemas.microsoft.com/office/drawing/2014/main" id="{3E2610E5-0775-4232-9A73-D3BFCEF2BBA7}"/>
                </a:ext>
              </a:extLst>
            </p:cNvPr>
            <p:cNvPicPr>
              <a:picLocks noChangeAspect="1"/>
            </p:cNvPicPr>
            <p:nvPr>
              <p:custDataLst>
                <p:tags r:id="rId2"/>
              </p:custDataLst>
            </p:nvPr>
          </p:nvPicPr>
          <p:blipFill>
            <a:blip r:embed="rId9"/>
            <a:stretch>
              <a:fillRect/>
            </a:stretch>
          </p:blipFill>
          <p:spPr>
            <a:xfrm>
              <a:off x="10407563" y="1208553"/>
              <a:ext cx="183395" cy="156235"/>
            </a:xfrm>
            <a:prstGeom prst="rect">
              <a:avLst/>
            </a:prstGeom>
          </p:spPr>
        </p:pic>
        <p:pic>
          <p:nvPicPr>
            <p:cNvPr id="48" name="Picture 47"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_{t+1}&#10;\end{align*}&#10;&#10;&#10;&#10;\end{textblock*}&#10;&#10;&#10;&#10;&#10;\end{document}&#10;" title="IguanaTex Bitmap Display">
              <a:extLst>
                <a:ext uri="{FF2B5EF4-FFF2-40B4-BE49-F238E27FC236}">
                  <a16:creationId xmlns:a16="http://schemas.microsoft.com/office/drawing/2014/main" id="{90ADF321-D363-4C3E-8F40-0D6C8AA0862A}"/>
                </a:ext>
              </a:extLst>
            </p:cNvPr>
            <p:cNvPicPr>
              <a:picLocks noChangeAspect="1"/>
            </p:cNvPicPr>
            <p:nvPr>
              <p:custDataLst>
                <p:tags r:id="rId3"/>
              </p:custDataLst>
            </p:nvPr>
          </p:nvPicPr>
          <p:blipFill>
            <a:blip r:embed="rId10"/>
            <a:stretch>
              <a:fillRect/>
            </a:stretch>
          </p:blipFill>
          <p:spPr>
            <a:xfrm>
              <a:off x="10400654" y="2946282"/>
              <a:ext cx="432723" cy="190330"/>
            </a:xfrm>
            <a:prstGeom prst="rect">
              <a:avLst/>
            </a:prstGeom>
          </p:spPr>
        </p:pic>
        <p:pic>
          <p:nvPicPr>
            <p:cNvPr id="50" name="Picture 49"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_{t}&#10;\end{align*}&#10;&#10;&#10;&#10;\end{textblock*}&#10;&#10;&#10;&#10;&#10;\end{document}&#10;" title="IguanaTex Bitmap Display">
              <a:extLst>
                <a:ext uri="{FF2B5EF4-FFF2-40B4-BE49-F238E27FC236}">
                  <a16:creationId xmlns:a16="http://schemas.microsoft.com/office/drawing/2014/main" id="{B5BFFEC9-E839-4140-99A2-EB3A6C4532A9}"/>
                </a:ext>
              </a:extLst>
            </p:cNvPr>
            <p:cNvPicPr>
              <a:picLocks noChangeAspect="1"/>
            </p:cNvPicPr>
            <p:nvPr>
              <p:custDataLst>
                <p:tags r:id="rId4"/>
              </p:custDataLst>
            </p:nvPr>
          </p:nvPicPr>
          <p:blipFill>
            <a:blip r:embed="rId11"/>
            <a:stretch>
              <a:fillRect/>
            </a:stretch>
          </p:blipFill>
          <p:spPr>
            <a:xfrm>
              <a:off x="10375109" y="3157283"/>
              <a:ext cx="161183" cy="168238"/>
            </a:xfrm>
            <a:prstGeom prst="rect">
              <a:avLst/>
            </a:prstGeom>
          </p:spPr>
        </p:pic>
        <p:grpSp>
          <p:nvGrpSpPr>
            <p:cNvPr id="57" name="Group 56">
              <a:extLst>
                <a:ext uri="{FF2B5EF4-FFF2-40B4-BE49-F238E27FC236}">
                  <a16:creationId xmlns:a16="http://schemas.microsoft.com/office/drawing/2014/main" id="{3740B0CE-E4D0-48CD-AA4C-270B30D663DA}"/>
                </a:ext>
              </a:extLst>
            </p:cNvPr>
            <p:cNvGrpSpPr/>
            <p:nvPr/>
          </p:nvGrpSpPr>
          <p:grpSpPr>
            <a:xfrm>
              <a:off x="9060153" y="1208553"/>
              <a:ext cx="2962219" cy="2220447"/>
              <a:chOff x="9060153" y="1208553"/>
              <a:chExt cx="2962219" cy="2220447"/>
            </a:xfrm>
          </p:grpSpPr>
          <p:grpSp>
            <p:nvGrpSpPr>
              <p:cNvPr id="56" name="Group 55">
                <a:extLst>
                  <a:ext uri="{FF2B5EF4-FFF2-40B4-BE49-F238E27FC236}">
                    <a16:creationId xmlns:a16="http://schemas.microsoft.com/office/drawing/2014/main" id="{9A52BE00-94A4-4EB1-87F0-AAC7620E10A0}"/>
                  </a:ext>
                </a:extLst>
              </p:cNvPr>
              <p:cNvGrpSpPr/>
              <p:nvPr/>
            </p:nvGrpSpPr>
            <p:grpSpPr>
              <a:xfrm>
                <a:off x="9113065" y="1396080"/>
                <a:ext cx="2799663" cy="2032920"/>
                <a:chOff x="9113065" y="1396080"/>
                <a:chExt cx="2799663" cy="2032920"/>
              </a:xfrm>
            </p:grpSpPr>
            <p:sp>
              <p:nvSpPr>
                <p:cNvPr id="12" name="Rectangle 11">
                  <a:extLst>
                    <a:ext uri="{FF2B5EF4-FFF2-40B4-BE49-F238E27FC236}">
                      <a16:creationId xmlns:a16="http://schemas.microsoft.com/office/drawing/2014/main" id="{97CC94DD-2941-4679-8187-6669B59B8F87}"/>
                    </a:ext>
                  </a:extLst>
                </p:cNvPr>
                <p:cNvSpPr/>
                <p:nvPr/>
              </p:nvSpPr>
              <p:spPr>
                <a:xfrm>
                  <a:off x="9113065" y="1768184"/>
                  <a:ext cx="934887" cy="7639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solidFill>
                    <a:effectLst/>
                    <a:uLnTx/>
                    <a:uFillTx/>
                    <a:latin typeface="Knuth's Computer Modern"/>
                    <a:ea typeface="+mn-ea"/>
                    <a:cs typeface="+mn-cs"/>
                  </a:endParaRPr>
                </a:p>
              </p:txBody>
            </p:sp>
            <p:pic>
              <p:nvPicPr>
                <p:cNvPr id="13" name="Graphic 12" descr="Puppy 2 with solid fill">
                  <a:extLst>
                    <a:ext uri="{FF2B5EF4-FFF2-40B4-BE49-F238E27FC236}">
                      <a16:creationId xmlns:a16="http://schemas.microsoft.com/office/drawing/2014/main" id="{6E04F7C3-0547-4B49-B44D-817177F46B1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366335" y="1896373"/>
                  <a:ext cx="428346" cy="501292"/>
                </a:xfrm>
                <a:prstGeom prst="rect">
                  <a:avLst/>
                </a:prstGeom>
              </p:spPr>
            </p:pic>
            <p:sp>
              <p:nvSpPr>
                <p:cNvPr id="14" name="TextBox 13">
                  <a:extLst>
                    <a:ext uri="{FF2B5EF4-FFF2-40B4-BE49-F238E27FC236}">
                      <a16:creationId xmlns:a16="http://schemas.microsoft.com/office/drawing/2014/main" id="{5E4BA7CD-B8CF-4C2C-B9CC-15FE88CE3BC1}"/>
                    </a:ext>
                  </a:extLst>
                </p:cNvPr>
                <p:cNvSpPr txBox="1"/>
                <p:nvPr/>
              </p:nvSpPr>
              <p:spPr>
                <a:xfrm>
                  <a:off x="9327238" y="2231239"/>
                  <a:ext cx="934887" cy="80021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solidFill>
                    <a:effectLst/>
                    <a:uLnTx/>
                    <a:uFillTx/>
                    <a:latin typeface="Knuth's Computer Modern"/>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cxnSp>
              <p:nvCxnSpPr>
                <p:cNvPr id="15" name="Straight Connector 14">
                  <a:extLst>
                    <a:ext uri="{FF2B5EF4-FFF2-40B4-BE49-F238E27FC236}">
                      <a16:creationId xmlns:a16="http://schemas.microsoft.com/office/drawing/2014/main" id="{6F20730C-F160-45C1-89F4-CE7BB69318C2}"/>
                    </a:ext>
                  </a:extLst>
                </p:cNvPr>
                <p:cNvCxnSpPr>
                  <a:cxnSpLocks/>
                </p:cNvCxnSpPr>
                <p:nvPr/>
              </p:nvCxnSpPr>
              <p:spPr>
                <a:xfrm flipH="1" flipV="1">
                  <a:off x="9580508" y="1549365"/>
                  <a:ext cx="0" cy="218819"/>
                </a:xfrm>
                <a:prstGeom prst="line">
                  <a:avLst/>
                </a:prstGeom>
                <a:ln w="50800">
                  <a:solidFill>
                    <a:schemeClr val="tx2"/>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C3073FFE-E080-480E-A18A-CFE185124F50}"/>
                    </a:ext>
                  </a:extLst>
                </p:cNvPr>
                <p:cNvCxnSpPr>
                  <a:cxnSpLocks/>
                </p:cNvCxnSpPr>
                <p:nvPr/>
              </p:nvCxnSpPr>
              <p:spPr>
                <a:xfrm>
                  <a:off x="9580508" y="1549365"/>
                  <a:ext cx="172324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DDC349F-BA14-4124-A52D-921CFEF90EBD}"/>
                    </a:ext>
                  </a:extLst>
                </p:cNvPr>
                <p:cNvCxnSpPr/>
                <p:nvPr/>
              </p:nvCxnSpPr>
              <p:spPr>
                <a:xfrm>
                  <a:off x="11303752" y="1549365"/>
                  <a:ext cx="0" cy="218818"/>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258AF02-381C-4DB5-B3D0-283CA5AD8F91}"/>
                    </a:ext>
                  </a:extLst>
                </p:cNvPr>
                <p:cNvCxnSpPr>
                  <a:cxnSpLocks/>
                </p:cNvCxnSpPr>
                <p:nvPr/>
              </p:nvCxnSpPr>
              <p:spPr>
                <a:xfrm>
                  <a:off x="9574275" y="2750942"/>
                  <a:ext cx="172324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6F710B8-ECE1-44AB-85D3-AD99876D7433}"/>
                    </a:ext>
                  </a:extLst>
                </p:cNvPr>
                <p:cNvCxnSpPr/>
                <p:nvPr/>
              </p:nvCxnSpPr>
              <p:spPr>
                <a:xfrm>
                  <a:off x="11303752" y="2532124"/>
                  <a:ext cx="0" cy="218818"/>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ECB1E35-7C22-47EF-BE70-EA13040B5531}"/>
                    </a:ext>
                  </a:extLst>
                </p:cNvPr>
                <p:cNvCxnSpPr/>
                <p:nvPr/>
              </p:nvCxnSpPr>
              <p:spPr>
                <a:xfrm>
                  <a:off x="9574275" y="2532124"/>
                  <a:ext cx="0" cy="218818"/>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21" name="Arrow: Right 20">
                  <a:extLst>
                    <a:ext uri="{FF2B5EF4-FFF2-40B4-BE49-F238E27FC236}">
                      <a16:creationId xmlns:a16="http://schemas.microsoft.com/office/drawing/2014/main" id="{2CD2457E-27DC-45B0-B7EB-6C6AD388D0CB}"/>
                    </a:ext>
                  </a:extLst>
                </p:cNvPr>
                <p:cNvSpPr/>
                <p:nvPr/>
              </p:nvSpPr>
              <p:spPr>
                <a:xfrm>
                  <a:off x="10326403" y="1396080"/>
                  <a:ext cx="314745" cy="3099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Knuth's Computer Modern"/>
                    <a:ea typeface="+mn-ea"/>
                    <a:cs typeface="+mn-cs"/>
                  </a:endParaRPr>
                </a:p>
              </p:txBody>
            </p:sp>
            <p:sp>
              <p:nvSpPr>
                <p:cNvPr id="22" name="Arrow: Right 21">
                  <a:extLst>
                    <a:ext uri="{FF2B5EF4-FFF2-40B4-BE49-F238E27FC236}">
                      <a16:creationId xmlns:a16="http://schemas.microsoft.com/office/drawing/2014/main" id="{5335CFD1-39E5-4FA1-94BE-E5C435C93B7A}"/>
                    </a:ext>
                  </a:extLst>
                </p:cNvPr>
                <p:cNvSpPr/>
                <p:nvPr/>
              </p:nvSpPr>
              <p:spPr>
                <a:xfrm rot="10800000">
                  <a:off x="10284757" y="2595945"/>
                  <a:ext cx="314745" cy="3099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Knuth's Computer Modern"/>
                    <a:ea typeface="+mn-ea"/>
                    <a:cs typeface="+mn-cs"/>
                  </a:endParaRPr>
                </a:p>
              </p:txBody>
            </p:sp>
            <p:sp>
              <p:nvSpPr>
                <p:cNvPr id="23" name="TextBox 22">
                  <a:extLst>
                    <a:ext uri="{FF2B5EF4-FFF2-40B4-BE49-F238E27FC236}">
                      <a16:creationId xmlns:a16="http://schemas.microsoft.com/office/drawing/2014/main" id="{0DE77DEE-CD70-4133-9B42-A2EB8048A501}"/>
                    </a:ext>
                  </a:extLst>
                </p:cNvPr>
                <p:cNvSpPr txBox="1"/>
                <p:nvPr/>
              </p:nvSpPr>
              <p:spPr>
                <a:xfrm>
                  <a:off x="9844229" y="2844225"/>
                  <a:ext cx="992080" cy="58477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Knuth's Computer Modern"/>
                    <a:ea typeface="+mn-ea"/>
                    <a:cs typeface="+mn-cs"/>
                  </a:endParaRPr>
                </a:p>
              </p:txBody>
            </p:sp>
            <p:grpSp>
              <p:nvGrpSpPr>
                <p:cNvPr id="27" name="Group 26">
                  <a:extLst>
                    <a:ext uri="{FF2B5EF4-FFF2-40B4-BE49-F238E27FC236}">
                      <a16:creationId xmlns:a16="http://schemas.microsoft.com/office/drawing/2014/main" id="{FC56C13F-7CE8-4001-852A-9DAE324521E2}"/>
                    </a:ext>
                  </a:extLst>
                </p:cNvPr>
                <p:cNvGrpSpPr/>
                <p:nvPr/>
              </p:nvGrpSpPr>
              <p:grpSpPr>
                <a:xfrm>
                  <a:off x="10872739" y="1751560"/>
                  <a:ext cx="1039989" cy="1263275"/>
                  <a:chOff x="985057" y="2061382"/>
                  <a:chExt cx="2542999" cy="2639484"/>
                </a:xfrm>
              </p:grpSpPr>
              <p:sp>
                <p:nvSpPr>
                  <p:cNvPr id="29" name="Rectangle 28">
                    <a:extLst>
                      <a:ext uri="{FF2B5EF4-FFF2-40B4-BE49-F238E27FC236}">
                        <a16:creationId xmlns:a16="http://schemas.microsoft.com/office/drawing/2014/main" id="{BB1BBF2B-F80F-4777-9BE1-EAB13B4C1336}"/>
                      </a:ext>
                    </a:extLst>
                  </p:cNvPr>
                  <p:cNvSpPr/>
                  <p:nvPr/>
                </p:nvSpPr>
                <p:spPr>
                  <a:xfrm>
                    <a:off x="985057" y="2061382"/>
                    <a:ext cx="2286000" cy="15961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solidFill>
                      <a:effectLst/>
                      <a:uLnTx/>
                      <a:uFillTx/>
                      <a:latin typeface="Knuth's Computer Modern"/>
                      <a:ea typeface="+mn-ea"/>
                      <a:cs typeface="+mn-cs"/>
                    </a:endParaRPr>
                  </a:p>
                </p:txBody>
              </p:sp>
              <p:sp>
                <p:nvSpPr>
                  <p:cNvPr id="30" name="TextBox 29">
                    <a:extLst>
                      <a:ext uri="{FF2B5EF4-FFF2-40B4-BE49-F238E27FC236}">
                        <a16:creationId xmlns:a16="http://schemas.microsoft.com/office/drawing/2014/main" id="{B0250E69-0FB4-4054-8DA8-5B6F29BB62E6}"/>
                      </a:ext>
                    </a:extLst>
                  </p:cNvPr>
                  <p:cNvSpPr txBox="1"/>
                  <p:nvPr/>
                </p:nvSpPr>
                <p:spPr>
                  <a:xfrm>
                    <a:off x="1242057" y="3028890"/>
                    <a:ext cx="2285999" cy="167197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solidFill>
                      <a:effectLst/>
                      <a:uLnTx/>
                      <a:uFillTx/>
                      <a:latin typeface="Knuth's Computer Modern"/>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grpSp>
            <p:pic>
              <p:nvPicPr>
                <p:cNvPr id="28" name="Graphic 27" descr="Earth globe: Africa and Europe with solid fill">
                  <a:extLst>
                    <a:ext uri="{FF2B5EF4-FFF2-40B4-BE49-F238E27FC236}">
                      <a16:creationId xmlns:a16="http://schemas.microsoft.com/office/drawing/2014/main" id="{4CC8D447-0D09-48B5-81EE-C9B706249A7B}"/>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1153204" y="1939245"/>
                  <a:ext cx="373955" cy="437638"/>
                </a:xfrm>
                <a:prstGeom prst="rect">
                  <a:avLst/>
                </a:prstGeom>
              </p:spPr>
            </p:pic>
          </p:grpSp>
          <p:grpSp>
            <p:nvGrpSpPr>
              <p:cNvPr id="61" name="Group 60">
                <a:extLst>
                  <a:ext uri="{FF2B5EF4-FFF2-40B4-BE49-F238E27FC236}">
                    <a16:creationId xmlns:a16="http://schemas.microsoft.com/office/drawing/2014/main" id="{B5341351-7B10-4266-9A32-6F05EB5A4F72}"/>
                  </a:ext>
                </a:extLst>
              </p:cNvPr>
              <p:cNvGrpSpPr/>
              <p:nvPr/>
            </p:nvGrpSpPr>
            <p:grpSpPr>
              <a:xfrm>
                <a:off x="9060153" y="1208553"/>
                <a:ext cx="2962219" cy="2154659"/>
                <a:chOff x="9060153" y="1208553"/>
                <a:chExt cx="2962219" cy="2154659"/>
              </a:xfrm>
            </p:grpSpPr>
            <p:cxnSp>
              <p:nvCxnSpPr>
                <p:cNvPr id="33" name="Straight Connector 32">
                  <a:extLst>
                    <a:ext uri="{FF2B5EF4-FFF2-40B4-BE49-F238E27FC236}">
                      <a16:creationId xmlns:a16="http://schemas.microsoft.com/office/drawing/2014/main" id="{A0612BA2-BFC3-4ADB-A7AC-83BC3F56EA16}"/>
                    </a:ext>
                  </a:extLst>
                </p:cNvPr>
                <p:cNvCxnSpPr>
                  <a:cxnSpLocks/>
                </p:cNvCxnSpPr>
                <p:nvPr/>
              </p:nvCxnSpPr>
              <p:spPr>
                <a:xfrm>
                  <a:off x="9060153" y="1208553"/>
                  <a:ext cx="2962219" cy="2154659"/>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10AA880-7139-493C-9E6B-39CE1D093667}"/>
                    </a:ext>
                  </a:extLst>
                </p:cNvPr>
                <p:cNvCxnSpPr>
                  <a:cxnSpLocks/>
                </p:cNvCxnSpPr>
                <p:nvPr/>
              </p:nvCxnSpPr>
              <p:spPr>
                <a:xfrm flipH="1">
                  <a:off x="9106832" y="1208553"/>
                  <a:ext cx="2915540" cy="2116968"/>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grpSp>
      <p:sp>
        <p:nvSpPr>
          <p:cNvPr id="62" name="TextBox 61">
            <a:extLst>
              <a:ext uri="{FF2B5EF4-FFF2-40B4-BE49-F238E27FC236}">
                <a16:creationId xmlns:a16="http://schemas.microsoft.com/office/drawing/2014/main" id="{E01D425C-BA88-40E8-AA0F-9BC318EC7345}"/>
              </a:ext>
            </a:extLst>
          </p:cNvPr>
          <p:cNvSpPr txBox="1"/>
          <p:nvPr/>
        </p:nvSpPr>
        <p:spPr>
          <a:xfrm>
            <a:off x="9017624" y="3442533"/>
            <a:ext cx="3037336"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rPr>
              <a:t>Monotonically Backward Separable Cost functions</a:t>
            </a:r>
          </a:p>
        </p:txBody>
      </p:sp>
      <p:cxnSp>
        <p:nvCxnSpPr>
          <p:cNvPr id="65" name="Straight Arrow Connector 64">
            <a:extLst>
              <a:ext uri="{FF2B5EF4-FFF2-40B4-BE49-F238E27FC236}">
                <a16:creationId xmlns:a16="http://schemas.microsoft.com/office/drawing/2014/main" id="{462D1BF0-940B-46DB-9B2A-D1D716D42EF7}"/>
              </a:ext>
            </a:extLst>
          </p:cNvPr>
          <p:cNvCxnSpPr>
            <a:cxnSpLocks/>
          </p:cNvCxnSpPr>
          <p:nvPr/>
        </p:nvCxnSpPr>
        <p:spPr>
          <a:xfrm flipH="1" flipV="1">
            <a:off x="7361194" y="1938852"/>
            <a:ext cx="1703109" cy="1539654"/>
          </a:xfrm>
          <a:prstGeom prst="straightConnector1">
            <a:avLst/>
          </a:prstGeom>
          <a:ln w="762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54" name="Group 53">
            <a:extLst>
              <a:ext uri="{FF2B5EF4-FFF2-40B4-BE49-F238E27FC236}">
                <a16:creationId xmlns:a16="http://schemas.microsoft.com/office/drawing/2014/main" id="{335A6F6D-F64A-4F45-B66C-3A084F19B7A1}"/>
              </a:ext>
            </a:extLst>
          </p:cNvPr>
          <p:cNvGrpSpPr/>
          <p:nvPr/>
        </p:nvGrpSpPr>
        <p:grpSpPr>
          <a:xfrm>
            <a:off x="201433" y="3697461"/>
            <a:ext cx="8735833" cy="3122533"/>
            <a:chOff x="201433" y="3697461"/>
            <a:chExt cx="8735833" cy="3122533"/>
          </a:xfrm>
        </p:grpSpPr>
        <p:sp>
          <p:nvSpPr>
            <p:cNvPr id="74" name="Rectangle 73">
              <a:extLst>
                <a:ext uri="{FF2B5EF4-FFF2-40B4-BE49-F238E27FC236}">
                  <a16:creationId xmlns:a16="http://schemas.microsoft.com/office/drawing/2014/main" id="{EB719E02-18BE-4EC8-A556-63632AFCD611}"/>
                </a:ext>
              </a:extLst>
            </p:cNvPr>
            <p:cNvSpPr/>
            <p:nvPr/>
          </p:nvSpPr>
          <p:spPr>
            <a:xfrm>
              <a:off x="201433" y="4085838"/>
              <a:ext cx="8735833" cy="2734156"/>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75" name="Rectangle 74">
              <a:extLst>
                <a:ext uri="{FF2B5EF4-FFF2-40B4-BE49-F238E27FC236}">
                  <a16:creationId xmlns:a16="http://schemas.microsoft.com/office/drawing/2014/main" id="{7060F868-834E-430F-A27F-FD47F94E76A5}"/>
                </a:ext>
              </a:extLst>
            </p:cNvPr>
            <p:cNvSpPr/>
            <p:nvPr/>
          </p:nvSpPr>
          <p:spPr>
            <a:xfrm>
              <a:off x="201433" y="3749713"/>
              <a:ext cx="8735833" cy="336125"/>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76" name="TextBox 75">
              <a:extLst>
                <a:ext uri="{FF2B5EF4-FFF2-40B4-BE49-F238E27FC236}">
                  <a16:creationId xmlns:a16="http://schemas.microsoft.com/office/drawing/2014/main" id="{21ECFB4C-2443-402E-B16E-C3EE9EC8BDDE}"/>
                </a:ext>
              </a:extLst>
            </p:cNvPr>
            <p:cNvSpPr txBox="1"/>
            <p:nvPr/>
          </p:nvSpPr>
          <p:spPr>
            <a:xfrm>
              <a:off x="460486" y="3697461"/>
              <a:ext cx="8476779"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sng" strike="noStrike" kern="1200" cap="none" spc="0" normalizeH="0" baseline="0" noProof="0" dirty="0">
                  <a:ln>
                    <a:noFill/>
                  </a:ln>
                  <a:solidFill>
                    <a:prstClr val="black"/>
                  </a:solidFill>
                  <a:effectLst/>
                  <a:uLnTx/>
                  <a:uFillTx/>
                  <a:latin typeface="Tw Cen MT" panose="020B0602020104020603"/>
                  <a:ea typeface="+mn-ea"/>
                  <a:cs typeface="+mn-cs"/>
                </a:rPr>
                <a:t>Theorem: Generalized Bellman’s Equation </a:t>
              </a: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[3]</a:t>
              </a:r>
              <a:endParaRPr kumimoji="0" lang="en-US" sz="2400" b="0" i="0" u="sng" strike="noStrike" kern="1200" cap="none" spc="0" normalizeH="0" baseline="0" noProof="0" dirty="0">
                <a:ln>
                  <a:noFill/>
                </a:ln>
                <a:solidFill>
                  <a:prstClr val="black"/>
                </a:solidFill>
                <a:effectLst/>
                <a:uLnTx/>
                <a:uFillTx/>
                <a:latin typeface="Tw Cen MT" panose="020B0602020104020603"/>
                <a:ea typeface="+mn-ea"/>
                <a:cs typeface="+mn-cs"/>
              </a:endParaRPr>
            </a:p>
          </p:txBody>
        </p:sp>
        <p:sp>
          <p:nvSpPr>
            <p:cNvPr id="77" name="Rectangle 76">
              <a:extLst>
                <a:ext uri="{FF2B5EF4-FFF2-40B4-BE49-F238E27FC236}">
                  <a16:creationId xmlns:a16="http://schemas.microsoft.com/office/drawing/2014/main" id="{0FFD2CB7-4030-4709-8DE4-99D561C1BF98}"/>
                </a:ext>
              </a:extLst>
            </p:cNvPr>
            <p:cNvSpPr/>
            <p:nvPr/>
          </p:nvSpPr>
          <p:spPr>
            <a:xfrm>
              <a:off x="1399310" y="4398551"/>
              <a:ext cx="7444409" cy="783568"/>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78" name="Rectangle 77">
              <a:extLst>
                <a:ext uri="{FF2B5EF4-FFF2-40B4-BE49-F238E27FC236}">
                  <a16:creationId xmlns:a16="http://schemas.microsoft.com/office/drawing/2014/main" id="{11346B9D-75A4-4F4D-A2DC-244C84475CF5}"/>
                </a:ext>
              </a:extLst>
            </p:cNvPr>
            <p:cNvSpPr/>
            <p:nvPr/>
          </p:nvSpPr>
          <p:spPr>
            <a:xfrm>
              <a:off x="1921255" y="5539036"/>
              <a:ext cx="6505102" cy="8261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53" name="Picture 52" descr="\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Suppose $\textcolor{blue}{V}: X \times \mathbb{N} \to \mathbb{R}$ is such that,&#10;\vspace{-0.2cm}&#10;  \begin{align*}&#10;  &amp; \textcolor{blue}{V}(x,T) =\phi_T(x) \qquad \forall x \in X\\&#10;  &amp; \textcolor{blue}{V(x,t)}= \min_{u }\{\phi_t(x,u,  \textcolor{blue}{V(f(x,u),t+1)})\} \quad \forall t \in \{0,...,T-1\}, \quad \forall x \in X.&#10;  \end{align*}&#10;  Then if $\mathbf u^* =(u^*(0),..,u^*(T-1))$ and $\mathbf x^* =(x^*(0),..,x^*(T))$  satisfies,&#10;\vspace{-0.25cm}&#10;  \begin{align*}&#10; &amp;u^*(t)=\arg \min_{u }\{\phi_t(x,u, \textcolor{blue}{V(f(x,u),t+1)})\} \quad \forall t \in \{0,...,T-1\},\\&#10; &amp; x^*(t+1)=f(x^*(t),u^*(t)) \quad \forall t \in \{0,...,T-1\} \text{ and } x(0)=x_0,&#10;  \end{align*}&#10; we have that $(\mathbf u^*,\mbf x^*)$ solves Opt~(1).&#10;&#10;&#10;&#10;\end{textblock*}&#10;&#10;&#10;&#10;&#10;\end{document}&#10;" title="IguanaTex Bitmap Display">
              <a:extLst>
                <a:ext uri="{FF2B5EF4-FFF2-40B4-BE49-F238E27FC236}">
                  <a16:creationId xmlns:a16="http://schemas.microsoft.com/office/drawing/2014/main" id="{55B0CA38-D88B-4835-A639-5C6F5CC547B5}"/>
                </a:ext>
              </a:extLst>
            </p:cNvPr>
            <p:cNvPicPr>
              <a:picLocks noChangeAspect="1"/>
            </p:cNvPicPr>
            <p:nvPr>
              <p:custDataLst>
                <p:tags r:id="rId1"/>
              </p:custDataLst>
            </p:nvPr>
          </p:nvPicPr>
          <p:blipFill>
            <a:blip r:embed="rId16"/>
            <a:stretch>
              <a:fillRect/>
            </a:stretch>
          </p:blipFill>
          <p:spPr>
            <a:xfrm>
              <a:off x="499599" y="4138091"/>
              <a:ext cx="8131558" cy="2502791"/>
            </a:xfrm>
            <a:prstGeom prst="rect">
              <a:avLst/>
            </a:prstGeom>
          </p:spPr>
        </p:pic>
      </p:grpSp>
      <p:sp>
        <p:nvSpPr>
          <p:cNvPr id="9" name="Slide Number Placeholder 8">
            <a:extLst>
              <a:ext uri="{FF2B5EF4-FFF2-40B4-BE49-F238E27FC236}">
                <a16:creationId xmlns:a16="http://schemas.microsoft.com/office/drawing/2014/main" id="{31B35B2A-09BD-434C-BB55-B372CC422A2E}"/>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
        <p:nvSpPr>
          <p:cNvPr id="43" name="Rectangle: Rounded Corners 42">
            <a:extLst>
              <a:ext uri="{FF2B5EF4-FFF2-40B4-BE49-F238E27FC236}">
                <a16:creationId xmlns:a16="http://schemas.microsoft.com/office/drawing/2014/main" id="{2620BFA1-36EA-4C38-8D7C-1C8378DA4CFE}"/>
              </a:ext>
            </a:extLst>
          </p:cNvPr>
          <p:cNvSpPr/>
          <p:nvPr/>
        </p:nvSpPr>
        <p:spPr>
          <a:xfrm>
            <a:off x="8976379" y="5446509"/>
            <a:ext cx="3185050" cy="470806"/>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Requires no state augmentation!</a:t>
            </a:r>
          </a:p>
        </p:txBody>
      </p:sp>
      <p:cxnSp>
        <p:nvCxnSpPr>
          <p:cNvPr id="44" name="Straight Arrow Connector 43">
            <a:extLst>
              <a:ext uri="{FF2B5EF4-FFF2-40B4-BE49-F238E27FC236}">
                <a16:creationId xmlns:a16="http://schemas.microsoft.com/office/drawing/2014/main" id="{6177C6BC-8AF7-4768-AEC6-D71005124769}"/>
              </a:ext>
            </a:extLst>
          </p:cNvPr>
          <p:cNvCxnSpPr>
            <a:cxnSpLocks/>
            <a:stCxn id="43" idx="1"/>
          </p:cNvCxnSpPr>
          <p:nvPr/>
        </p:nvCxnSpPr>
        <p:spPr>
          <a:xfrm flipH="1" flipV="1">
            <a:off x="5600700" y="5046014"/>
            <a:ext cx="3375679" cy="6358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6651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fade">
                                      <p:cBhvr>
                                        <p:cTn id="12" dur="500"/>
                                        <p:tgtEl>
                                          <p:spTgt spid="6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2"/>
                                        </p:tgtEl>
                                        <p:attrNameLst>
                                          <p:attrName>style.visibility</p:attrName>
                                        </p:attrNameLst>
                                      </p:cBhvr>
                                      <p:to>
                                        <p:strVal val="visible"/>
                                      </p:to>
                                    </p:set>
                                    <p:animEffect transition="in" filter="fade">
                                      <p:cBhvr>
                                        <p:cTn id="15" dur="500"/>
                                        <p:tgtEl>
                                          <p:spTgt spid="6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3"/>
                                        </p:tgtEl>
                                        <p:attrNameLst>
                                          <p:attrName>style.visibility</p:attrName>
                                        </p:attrNameLst>
                                      </p:cBhvr>
                                      <p:to>
                                        <p:strVal val="visible"/>
                                      </p:to>
                                    </p:set>
                                    <p:animEffect transition="in" filter="fade">
                                      <p:cBhvr>
                                        <p:cTn id="18" dur="500"/>
                                        <p:tgtEl>
                                          <p:spTgt spid="63"/>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58"/>
                                        </p:tgtEl>
                                        <p:attrNameLst>
                                          <p:attrName>style.visibility</p:attrName>
                                        </p:attrNameLst>
                                      </p:cBhvr>
                                      <p:to>
                                        <p:strVal val="visible"/>
                                      </p:to>
                                    </p:set>
                                    <p:anim calcmode="lin" valueType="num">
                                      <p:cBhvr additive="base">
                                        <p:cTn id="23" dur="500" fill="hold"/>
                                        <p:tgtEl>
                                          <p:spTgt spid="58"/>
                                        </p:tgtEl>
                                        <p:attrNameLst>
                                          <p:attrName>ppt_x</p:attrName>
                                        </p:attrNameLst>
                                      </p:cBhvr>
                                      <p:tavLst>
                                        <p:tav tm="0">
                                          <p:val>
                                            <p:strVal val="#ppt_x"/>
                                          </p:val>
                                        </p:tav>
                                        <p:tav tm="100000">
                                          <p:val>
                                            <p:strVal val="#ppt_x"/>
                                          </p:val>
                                        </p:tav>
                                      </p:tavLst>
                                    </p:anim>
                                    <p:anim calcmode="lin" valueType="num">
                                      <p:cBhvr additive="base">
                                        <p:cTn id="24" dur="500" fill="hold"/>
                                        <p:tgtEl>
                                          <p:spTgt spid="5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4"/>
                                        </p:tgtEl>
                                        <p:attrNameLst>
                                          <p:attrName>style.visibility</p:attrName>
                                        </p:attrNameLst>
                                      </p:cBhvr>
                                      <p:to>
                                        <p:strVal val="visible"/>
                                      </p:to>
                                    </p:set>
                                    <p:animEffect transition="in" filter="fade">
                                      <p:cBhvr>
                                        <p:cTn id="29" dur="500"/>
                                        <p:tgtEl>
                                          <p:spTgt spid="5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4"/>
                                        </p:tgtEl>
                                        <p:attrNameLst>
                                          <p:attrName>style.visibility</p:attrName>
                                        </p:attrNameLst>
                                      </p:cBhvr>
                                      <p:to>
                                        <p:strVal val="visible"/>
                                      </p:to>
                                    </p:set>
                                    <p:animEffect transition="in" filter="fade">
                                      <p:cBhvr>
                                        <p:cTn id="34" dur="500"/>
                                        <p:tgtEl>
                                          <p:spTgt spid="4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fade">
                                      <p:cBhvr>
                                        <p:cTn id="3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2" grpId="0"/>
      <p:bldP spid="4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97BB6083-A46C-4108-A357-EDECF8015FB9}"/>
              </a:ext>
            </a:extLst>
          </p:cNvPr>
          <p:cNvSpPr/>
          <p:nvPr/>
        </p:nvSpPr>
        <p:spPr>
          <a:xfrm>
            <a:off x="7286625" y="307181"/>
            <a:ext cx="4713900" cy="1171575"/>
          </a:xfrm>
          <a:prstGeom prst="roundRect">
            <a:avLst/>
          </a:prstGeom>
          <a:solidFill>
            <a:schemeClr val="accent3">
              <a:lumMod val="20000"/>
              <a:lumOff val="80000"/>
            </a:schemeClr>
          </a:solidFill>
          <a:ln w="349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291DE349-1D78-4690-8A7E-C5574C75730C}"/>
              </a:ext>
            </a:extLst>
          </p:cNvPr>
          <p:cNvSpPr>
            <a:spLocks noGrp="1"/>
          </p:cNvSpPr>
          <p:nvPr>
            <p:ph type="title"/>
          </p:nvPr>
        </p:nvSpPr>
        <p:spPr>
          <a:xfrm>
            <a:off x="191475" y="-195991"/>
            <a:ext cx="6363005" cy="1596177"/>
          </a:xfrm>
        </p:spPr>
        <p:txBody>
          <a:bodyPr>
            <a:normAutofit/>
          </a:bodyPr>
          <a:lstStyle/>
          <a:p>
            <a:r>
              <a:rPr lang="en-US" sz="3200" u="sng" dirty="0"/>
              <a:t>Using the GBE for Path Planning</a:t>
            </a:r>
          </a:p>
        </p:txBody>
      </p:sp>
      <p:pic>
        <p:nvPicPr>
          <p:cNvPr id="5" name="Picture 4"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goodbox}{}&#10;   $ J(\mbf u, \mbf x)\\= \min \bigg\{ \inf \bigg\{t \in [0,T] : x(t) \in S \bigg\}, T \bigg\}$ &#10;  \end{goodbox} &#10;&#10;&#10;&#10;\end{textblock*}&#10;&#10;&#10;&#10;&#10;\end{document}&#10;" title="IguanaTex Bitmap Display">
            <a:extLst>
              <a:ext uri="{FF2B5EF4-FFF2-40B4-BE49-F238E27FC236}">
                <a16:creationId xmlns:a16="http://schemas.microsoft.com/office/drawing/2014/main" id="{A34FBE34-49C7-49FB-B512-94DB0C4D193F}"/>
              </a:ext>
            </a:extLst>
          </p:cNvPr>
          <p:cNvPicPr>
            <a:picLocks noChangeAspect="1"/>
          </p:cNvPicPr>
          <p:nvPr>
            <p:custDataLst>
              <p:tags r:id="rId1"/>
            </p:custDataLst>
          </p:nvPr>
        </p:nvPicPr>
        <p:blipFill>
          <a:blip r:embed="rId6"/>
          <a:stretch>
            <a:fillRect/>
          </a:stretch>
        </p:blipFill>
        <p:spPr>
          <a:xfrm>
            <a:off x="7404893" y="397792"/>
            <a:ext cx="4468019" cy="945368"/>
          </a:xfrm>
          <a:prstGeom prst="rect">
            <a:avLst/>
          </a:prstGeom>
        </p:spPr>
      </p:pic>
      <p:pic>
        <p:nvPicPr>
          <p:cNvPr id="12" name="Picture 11"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underline{Dubin's Car Dynamics}&#10;\vspace{-0.4cm}&#10; \begin{align*} &#10; f\left( x,u,t \right)= \begin{bmatrix}&#10; x_1 + v \cos(x_3)\\&#10; x_2 + v \sin(x_3)\\&#10; x_3 + \frac{v}{L} \tan(u)&#10; \end{bmatrix}.&#10; \end{align*}&#10;&#10;&#10;&#10;\end{textblock*}&#10;&#10;&#10;&#10;&#10;\end{document}&#10;" title="IguanaTex Bitmap Display">
            <a:extLst>
              <a:ext uri="{FF2B5EF4-FFF2-40B4-BE49-F238E27FC236}">
                <a16:creationId xmlns:a16="http://schemas.microsoft.com/office/drawing/2014/main" id="{2DEF13E7-73F3-464D-8332-F7F04FC224DC}"/>
              </a:ext>
            </a:extLst>
          </p:cNvPr>
          <p:cNvPicPr>
            <a:picLocks noChangeAspect="1"/>
          </p:cNvPicPr>
          <p:nvPr>
            <p:custDataLst>
              <p:tags r:id="rId2"/>
            </p:custDataLst>
          </p:nvPr>
        </p:nvPicPr>
        <p:blipFill>
          <a:blip r:embed="rId7"/>
          <a:stretch>
            <a:fillRect/>
          </a:stretch>
        </p:blipFill>
        <p:spPr>
          <a:xfrm>
            <a:off x="7404893" y="1928185"/>
            <a:ext cx="4350477" cy="1472000"/>
          </a:xfrm>
          <a:prstGeom prst="rect">
            <a:avLst/>
          </a:prstGeom>
        </p:spPr>
      </p:pic>
      <p:pic>
        <p:nvPicPr>
          <p:cNvPr id="14" name="Picture 13" descr="\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underline{3D input dynamics}&#10; \begin{align*}&#10; f\left( x,u,t \right)= \begin{bmatrix}&#10; x_1 + u_1\\&#10; x_2 + u_2\\&#10; x_3 + u_3&#10; \end{bmatrix}.&#10; \end{align*}&#10;&#10;&#10;&#10;\end{textblock*}&#10;&#10;&#10;&#10;&#10;\end{document}&#10;" title="IguanaTex Bitmap Display">
            <a:extLst>
              <a:ext uri="{FF2B5EF4-FFF2-40B4-BE49-F238E27FC236}">
                <a16:creationId xmlns:a16="http://schemas.microsoft.com/office/drawing/2014/main" id="{F5E5D34A-5968-4F58-9D1E-6F66990472DB}"/>
              </a:ext>
            </a:extLst>
          </p:cNvPr>
          <p:cNvPicPr>
            <a:picLocks noChangeAspect="1"/>
          </p:cNvPicPr>
          <p:nvPr>
            <p:custDataLst>
              <p:tags r:id="rId3"/>
            </p:custDataLst>
          </p:nvPr>
        </p:nvPicPr>
        <p:blipFill>
          <a:blip r:embed="rId8"/>
          <a:stretch>
            <a:fillRect/>
          </a:stretch>
        </p:blipFill>
        <p:spPr>
          <a:xfrm>
            <a:off x="642043" y="4583953"/>
            <a:ext cx="3932952" cy="1756952"/>
          </a:xfrm>
          <a:prstGeom prst="rect">
            <a:avLst/>
          </a:prstGeom>
        </p:spPr>
      </p:pic>
      <p:pic>
        <p:nvPicPr>
          <p:cNvPr id="16" name="Picture 15">
            <a:extLst>
              <a:ext uri="{FF2B5EF4-FFF2-40B4-BE49-F238E27FC236}">
                <a16:creationId xmlns:a16="http://schemas.microsoft.com/office/drawing/2014/main" id="{4EBD6ACC-56CE-4ABF-B752-3B67ECD30EBF}"/>
              </a:ext>
            </a:extLst>
          </p:cNvPr>
          <p:cNvPicPr>
            <a:picLocks noChangeAspect="1"/>
          </p:cNvPicPr>
          <p:nvPr/>
        </p:nvPicPr>
        <p:blipFill>
          <a:blip r:embed="rId9"/>
          <a:stretch>
            <a:fillRect/>
          </a:stretch>
        </p:blipFill>
        <p:spPr>
          <a:xfrm>
            <a:off x="391197" y="870476"/>
            <a:ext cx="4833945" cy="3628174"/>
          </a:xfrm>
          <a:prstGeom prst="rect">
            <a:avLst/>
          </a:prstGeom>
        </p:spPr>
      </p:pic>
      <p:pic>
        <p:nvPicPr>
          <p:cNvPr id="18" name="Picture 17">
            <a:extLst>
              <a:ext uri="{FF2B5EF4-FFF2-40B4-BE49-F238E27FC236}">
                <a16:creationId xmlns:a16="http://schemas.microsoft.com/office/drawing/2014/main" id="{671D6419-148F-4DC1-8FED-683C0583DB68}"/>
              </a:ext>
            </a:extLst>
          </p:cNvPr>
          <p:cNvPicPr>
            <a:picLocks noChangeAspect="1"/>
          </p:cNvPicPr>
          <p:nvPr/>
        </p:nvPicPr>
        <p:blipFill>
          <a:blip r:embed="rId10"/>
          <a:stretch>
            <a:fillRect/>
          </a:stretch>
        </p:blipFill>
        <p:spPr>
          <a:xfrm>
            <a:off x="7170469" y="3585854"/>
            <a:ext cx="4379488" cy="3272146"/>
          </a:xfrm>
          <a:prstGeom prst="rect">
            <a:avLst/>
          </a:prstGeom>
        </p:spPr>
      </p:pic>
      <p:sp>
        <p:nvSpPr>
          <p:cNvPr id="7" name="Slide Number Placeholder 6">
            <a:extLst>
              <a:ext uri="{FF2B5EF4-FFF2-40B4-BE49-F238E27FC236}">
                <a16:creationId xmlns:a16="http://schemas.microsoft.com/office/drawing/2014/main" id="{4CD29BF1-0D09-48C1-B70A-DFE8D4BCB6B0}"/>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Tree>
    <p:extLst>
      <p:ext uri="{BB962C8B-B14F-4D97-AF65-F5344CB8AC3E}">
        <p14:creationId xmlns:p14="http://schemas.microsoft.com/office/powerpoint/2010/main" val="999843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par>
                                <p:cTn id="26" presetID="10" presetClass="entr" presetSubtype="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3A9C15D4-2EE7-4D05-B87C-91D1F3B960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0"/>
            <a:ext cx="813206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useBgFill="1">
        <p:nvSpPr>
          <p:cNvPr id="18" name="Rectangle 10">
            <a:extLst>
              <a:ext uri="{FF2B5EF4-FFF2-40B4-BE49-F238E27FC236}">
                <a16:creationId xmlns:a16="http://schemas.microsoft.com/office/drawing/2014/main" id="{4ED7B0FB-9654-4441-9545-02D458B68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935" cy="6858000"/>
          </a:xfrm>
          <a:prstGeom prst="rect">
            <a:avLst/>
          </a:prstGeom>
          <a:ln>
            <a:noFill/>
          </a:ln>
          <a:effectLst>
            <a:outerShdw blurRad="50800" dist="127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92C226DF-845C-4A6E-8707-F11EA22A56E6}"/>
              </a:ext>
            </a:extLst>
          </p:cNvPr>
          <p:cNvSpPr>
            <a:spLocks noGrp="1"/>
          </p:cNvSpPr>
          <p:nvPr>
            <p:ph type="title"/>
          </p:nvPr>
        </p:nvSpPr>
        <p:spPr>
          <a:xfrm>
            <a:off x="641074" y="1314450"/>
            <a:ext cx="2844002" cy="3680244"/>
          </a:xfrm>
        </p:spPr>
        <p:txBody>
          <a:bodyPr>
            <a:normAutofit/>
          </a:bodyPr>
          <a:lstStyle/>
          <a:p>
            <a:pPr algn="l"/>
            <a:r>
              <a:rPr lang="en-US" sz="2800" dirty="0"/>
              <a:t>C) Using SOS To Solve The HJB PDE</a:t>
            </a:r>
          </a:p>
        </p:txBody>
      </p:sp>
      <p:pic>
        <p:nvPicPr>
          <p:cNvPr id="19" name="Picture 12" hidden="1">
            <a:extLst>
              <a:ext uri="{FF2B5EF4-FFF2-40B4-BE49-F238E27FC236}">
                <a16:creationId xmlns:a16="http://schemas.microsoft.com/office/drawing/2014/main" id="{7BB94C57-FDF3-45A3-9D1F-904523D795D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66700" b="77917"/>
          <a:stretch/>
        </p:blipFill>
        <p:spPr>
          <a:xfrm>
            <a:off x="0" y="0"/>
            <a:ext cx="4059935" cy="1514475"/>
          </a:xfrm>
          <a:prstGeom prst="rect">
            <a:avLst/>
          </a:prstGeom>
        </p:spPr>
      </p:pic>
      <p:pic>
        <p:nvPicPr>
          <p:cNvPr id="20" name="Picture 14" hidden="1">
            <a:extLst>
              <a:ext uri="{FF2B5EF4-FFF2-40B4-BE49-F238E27FC236}">
                <a16:creationId xmlns:a16="http://schemas.microsoft.com/office/drawing/2014/main" id="{6AEBDF1A-221A-4497-BBA9-57A70D16151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8750" t="72830" b="14149"/>
          <a:stretch/>
        </p:blipFill>
        <p:spPr>
          <a:xfrm>
            <a:off x="1377059" y="5962903"/>
            <a:ext cx="2590800" cy="892925"/>
          </a:xfrm>
          <a:prstGeom prst="rect">
            <a:avLst/>
          </a:prstGeom>
        </p:spPr>
      </p:pic>
      <p:graphicFrame>
        <p:nvGraphicFramePr>
          <p:cNvPr id="21" name="Content Placeholder 2">
            <a:extLst>
              <a:ext uri="{FF2B5EF4-FFF2-40B4-BE49-F238E27FC236}">
                <a16:creationId xmlns:a16="http://schemas.microsoft.com/office/drawing/2014/main" id="{8A4A6819-12CB-4914-A7B3-2602ECC3D016}"/>
              </a:ext>
            </a:extLst>
          </p:cNvPr>
          <p:cNvGraphicFramePr>
            <a:graphicFrameLocks noGrp="1"/>
          </p:cNvGraphicFramePr>
          <p:nvPr>
            <p:ph idx="1"/>
            <p:extLst>
              <p:ext uri="{D42A27DB-BD31-4B8C-83A1-F6EECF244321}">
                <p14:modId xmlns:p14="http://schemas.microsoft.com/office/powerpoint/2010/main" val="3420548820"/>
              </p:ext>
            </p:extLst>
          </p:nvPr>
        </p:nvGraphicFramePr>
        <p:xfrm>
          <a:off x="4594225" y="889000"/>
          <a:ext cx="6683375" cy="46069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5" name="Slide Number Placeholder 4">
            <a:extLst>
              <a:ext uri="{FF2B5EF4-FFF2-40B4-BE49-F238E27FC236}">
                <a16:creationId xmlns:a16="http://schemas.microsoft.com/office/drawing/2014/main" id="{682EE5CA-93CD-489D-992D-CFFE46AFFC26}"/>
              </a:ext>
            </a:extLst>
          </p:cNvPr>
          <p:cNvSpPr>
            <a:spLocks noGrp="1"/>
          </p:cNvSpPr>
          <p:nvPr>
            <p:ph type="sldNum" sz="quarter" idx="12"/>
          </p:nvPr>
        </p:nvSpPr>
        <p:spPr/>
        <p:txBody>
          <a:bodyPr/>
          <a:lstStyle/>
          <a:p>
            <a:fld id="{34B7E4EF-A1BD-40F4-AB7B-04F084DD991D}" type="slidenum">
              <a:rPr lang="en-US" smtClean="0"/>
              <a:pPr/>
              <a:t>24</a:t>
            </a:fld>
            <a:endParaRPr lang="en-US" dirty="0"/>
          </a:p>
        </p:txBody>
      </p:sp>
    </p:spTree>
    <p:extLst>
      <p:ext uri="{BB962C8B-B14F-4D97-AF65-F5344CB8AC3E}">
        <p14:creationId xmlns:p14="http://schemas.microsoft.com/office/powerpoint/2010/main" val="5640441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53DD03A3-F7D3-47A5-8B84-C32D1B4BE4FF}"/>
              </a:ext>
            </a:extLst>
          </p:cNvPr>
          <p:cNvSpPr/>
          <p:nvPr/>
        </p:nvSpPr>
        <p:spPr>
          <a:xfrm>
            <a:off x="14541" y="4616086"/>
            <a:ext cx="8029815" cy="926763"/>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DE0523-61BE-4571-8DC9-388ACC05F29D}"/>
              </a:ext>
            </a:extLst>
          </p:cNvPr>
          <p:cNvSpPr>
            <a:spLocks noGrp="1"/>
          </p:cNvSpPr>
          <p:nvPr>
            <p:ph type="title"/>
          </p:nvPr>
        </p:nvSpPr>
        <p:spPr>
          <a:xfrm>
            <a:off x="913774" y="-203015"/>
            <a:ext cx="10364451" cy="1596177"/>
          </a:xfrm>
        </p:spPr>
        <p:txBody>
          <a:bodyPr/>
          <a:lstStyle/>
          <a:p>
            <a:r>
              <a:rPr lang="en-US" u="sng" dirty="0"/>
              <a:t>From Discrete Time to Continuous Time</a:t>
            </a:r>
          </a:p>
        </p:txBody>
      </p:sp>
      <p:pic>
        <p:nvPicPr>
          <p:cNvPr id="19" name="Picture 18"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multicols}{2} &#10;  \begin{align} \nonumber  &#10;  &amp; (\mbf u^*, \mbf x^*) \in \arg \inf \bigg\{    \\ \nonumber&#10;   &amp; \qquad  \sum_{t=t_0}^{T-1} \hspace{-0.2cm} c_t(x(t),u(t))\hspace{-0.1cm} + \hspace{-0.1cm} c_T(x(T)) \bigg\} \\ \nonumber %\label{intro: MSOP}&#10;  &amp;\text{subject to:  }  \\ \nonumber&#10;  %&amp;\mbf u=(u(t_0),...,u(T-1)),  \mbf x =(x(t_0),...,x(T))\\ \nonumber&#10;  &amp; x(t_0)=x_0, \text{ } x(t+1)=f(x(t),u(t)) \\ \nonumber&#10;  &amp; \text{for all } t={t_0},..,T-1, \\ \nonumber&#10;  &amp;   x(t) \in \Omega \subset \mathbb{R}^n, \text{ } u(t) \in U \subset \mathbb{R}^m \\ \nonumber &#10;  &amp; \text{for all } t={t_0},..,T. %\\ \nonumber&#10;  %&amp; \text{ } u(t) \in U \subset \mathbb{R}^m \text{ for  } t={0},..,T-1.%\\ \nonumber&#10;  %)&amp;\mbf u=(u(0),...,u(T-1)) \text{ and } \mbf x =(x(0),...,x(T).&#10;  \end{align} &#10;  &#10;  \columnbreak&#10;  \begin{align} \nonumber&#10;  &amp; (\mbf u^*,x^*) \in \arg \inf \bigg\{  \\ \nonumber&#10;  &amp;  \qquad \int_{t_0}^T c(x(t), \mbf u(t) ,t) dt + g(x(T))  \bigg\} \\ \nonumber %\label{intro: optimal control probelm}&#10;  &amp;\text{subject to: }\\ \nonumber&#10;  &amp; x(t_0)=x_0, \text{ }  \frac{d}{dt}{x}(t) = f(x(t), \mbf u(t))\\ \nonumber&#10;  &amp; \text{for all } t \in [t_0,T], \\ \nonumber&#10;  &amp; x(t) \in \Omega \subset \mathbb{R}^n, \text{ } \mbf u(t) \in U \subset \mathbb{R}^m\\ \nonumber&#10;  &amp; \text{for all } t \in [t_0,T].&#10;  \end{align}&#10;\end{multicols}&#10;&#10;&#10;&#10;\end{textblock*}&#10;&#10;&#10;&#10;&#10;\end{document}&#10;" title="IguanaTex Bitmap Display">
            <a:extLst>
              <a:ext uri="{FF2B5EF4-FFF2-40B4-BE49-F238E27FC236}">
                <a16:creationId xmlns:a16="http://schemas.microsoft.com/office/drawing/2014/main" id="{AA8CDA73-6EDF-4825-935D-33B3B029CDC5}"/>
              </a:ext>
            </a:extLst>
          </p:cNvPr>
          <p:cNvPicPr>
            <a:picLocks noChangeAspect="1"/>
          </p:cNvPicPr>
          <p:nvPr>
            <p:custDataLst>
              <p:tags r:id="rId1"/>
            </p:custDataLst>
          </p:nvPr>
        </p:nvPicPr>
        <p:blipFill>
          <a:blip r:embed="rId6"/>
          <a:stretch>
            <a:fillRect/>
          </a:stretch>
        </p:blipFill>
        <p:spPr>
          <a:xfrm>
            <a:off x="2103035" y="1078117"/>
            <a:ext cx="7867940" cy="3319599"/>
          </a:xfrm>
          <a:prstGeom prst="rect">
            <a:avLst/>
          </a:prstGeom>
        </p:spPr>
      </p:pic>
      <p:sp>
        <p:nvSpPr>
          <p:cNvPr id="9" name="TextBox 8">
            <a:extLst>
              <a:ext uri="{FF2B5EF4-FFF2-40B4-BE49-F238E27FC236}">
                <a16:creationId xmlns:a16="http://schemas.microsoft.com/office/drawing/2014/main" id="{7D37737B-3D4C-4511-B43A-7D1BA9448C8B}"/>
              </a:ext>
            </a:extLst>
          </p:cNvPr>
          <p:cNvSpPr txBox="1"/>
          <p:nvPr/>
        </p:nvSpPr>
        <p:spPr>
          <a:xfrm>
            <a:off x="89383" y="1162328"/>
            <a:ext cx="1954560" cy="461665"/>
          </a:xfrm>
          <a:prstGeom prst="rect">
            <a:avLst/>
          </a:prstGeom>
          <a:noFill/>
          <a:ln w="25400">
            <a:solidFill>
              <a:schemeClr val="dk1">
                <a:shade val="60000"/>
              </a:schemeClr>
            </a:solidFill>
          </a:ln>
        </p:spPr>
        <p:txBody>
          <a:bodyPr wrap="square" rtlCol="0">
            <a:spAutoFit/>
          </a:bodyPr>
          <a:lstStyle/>
          <a:p>
            <a:r>
              <a:rPr lang="en-US" sz="2400" b="1" dirty="0">
                <a:solidFill>
                  <a:srgbClr val="00B050"/>
                </a:solidFill>
              </a:rPr>
              <a:t>Discrete Time</a:t>
            </a:r>
          </a:p>
        </p:txBody>
      </p:sp>
      <p:sp>
        <p:nvSpPr>
          <p:cNvPr id="10" name="TextBox 9">
            <a:extLst>
              <a:ext uri="{FF2B5EF4-FFF2-40B4-BE49-F238E27FC236}">
                <a16:creationId xmlns:a16="http://schemas.microsoft.com/office/drawing/2014/main" id="{B4D20586-B5B6-4C3B-835F-A2B70A9B2DC1}"/>
              </a:ext>
            </a:extLst>
          </p:cNvPr>
          <p:cNvSpPr txBox="1"/>
          <p:nvPr/>
        </p:nvSpPr>
        <p:spPr>
          <a:xfrm>
            <a:off x="9394802" y="1162329"/>
            <a:ext cx="2392767" cy="461665"/>
          </a:xfrm>
          <a:prstGeom prst="rect">
            <a:avLst/>
          </a:prstGeom>
          <a:noFill/>
          <a:ln w="25400">
            <a:solidFill>
              <a:schemeClr val="dk1">
                <a:shade val="60000"/>
              </a:schemeClr>
            </a:solidFill>
          </a:ln>
        </p:spPr>
        <p:txBody>
          <a:bodyPr wrap="square" rtlCol="0">
            <a:spAutoFit/>
          </a:bodyPr>
          <a:lstStyle/>
          <a:p>
            <a:r>
              <a:rPr lang="en-US" sz="2400" b="1" dirty="0">
                <a:solidFill>
                  <a:srgbClr val="FF0000"/>
                </a:solidFill>
              </a:rPr>
              <a:t>Continuous Time</a:t>
            </a:r>
          </a:p>
        </p:txBody>
      </p:sp>
      <p:pic>
        <p:nvPicPr>
          <p:cNvPr id="12" name="Picture 11"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textcolor{blue}{V}(x,t)= \inf_{u }\{c_t(x,u) + \textcolor{blue}{V}(f(x,u),t+1)\} \quad \forall t \in \{0,...,T-1\}, \quad \forall x \in \Omega, \\&#10;&amp; \textcolor{blue}{V}(x,T) =c_T(x) \qquad \forall x \in \Omega.&#10;\end{align*}&#10;&#10;&#10;&#10;\end{textblock*}&#10;&#10;&#10;&#10;&#10;\end{document}&#10;" title="IguanaTex Bitmap Display">
            <a:extLst>
              <a:ext uri="{FF2B5EF4-FFF2-40B4-BE49-F238E27FC236}">
                <a16:creationId xmlns:a16="http://schemas.microsoft.com/office/drawing/2014/main" id="{01ECD3C4-DB50-4A2E-B568-EEC3F766E94E}"/>
              </a:ext>
            </a:extLst>
          </p:cNvPr>
          <p:cNvPicPr>
            <a:picLocks noChangeAspect="1"/>
          </p:cNvPicPr>
          <p:nvPr>
            <p:custDataLst>
              <p:tags r:id="rId2"/>
            </p:custDataLst>
          </p:nvPr>
        </p:nvPicPr>
        <p:blipFill>
          <a:blip r:embed="rId7"/>
          <a:stretch>
            <a:fillRect/>
          </a:stretch>
        </p:blipFill>
        <p:spPr>
          <a:xfrm>
            <a:off x="140585" y="4739625"/>
            <a:ext cx="7777729" cy="725214"/>
          </a:xfrm>
          <a:prstGeom prst="rect">
            <a:avLst/>
          </a:prstGeom>
        </p:spPr>
      </p:pic>
      <p:sp>
        <p:nvSpPr>
          <p:cNvPr id="16" name="Rectangle: Rounded Corners 15">
            <a:extLst>
              <a:ext uri="{FF2B5EF4-FFF2-40B4-BE49-F238E27FC236}">
                <a16:creationId xmlns:a16="http://schemas.microsoft.com/office/drawing/2014/main" id="{4D02FAD6-9407-43F8-B672-9B2E978112EC}"/>
              </a:ext>
            </a:extLst>
          </p:cNvPr>
          <p:cNvSpPr/>
          <p:nvPr/>
        </p:nvSpPr>
        <p:spPr>
          <a:xfrm>
            <a:off x="4143830" y="5666388"/>
            <a:ext cx="7867940" cy="888093"/>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nabla_t \textcolor{blue}{V}(x,t) + \inf_{u }\{c(x,u,t)+ \nabla_x \textcolor{blue}{V}(x,t)^T f(x,u) \}=0 \text{ } \forall (x,t) \in \Omega \times (0,T), \\&#10;&amp; \textcolor{blue}{V}(x,T)=g(x) \quad \forall x \in \Omega.&#10;\end{align*}&#10;&#10;&#10;&#10;\end{textblock*}&#10;&#10;&#10;&#10;&#10;\end{document}&#10;" title="IguanaTex Bitmap Display">
            <a:extLst>
              <a:ext uri="{FF2B5EF4-FFF2-40B4-BE49-F238E27FC236}">
                <a16:creationId xmlns:a16="http://schemas.microsoft.com/office/drawing/2014/main" id="{25745E1E-08F3-4308-826C-59DAACDF9DF8}"/>
              </a:ext>
            </a:extLst>
          </p:cNvPr>
          <p:cNvPicPr>
            <a:picLocks noChangeAspect="1"/>
          </p:cNvPicPr>
          <p:nvPr>
            <p:custDataLst>
              <p:tags r:id="rId3"/>
            </p:custDataLst>
          </p:nvPr>
        </p:nvPicPr>
        <p:blipFill>
          <a:blip r:embed="rId8"/>
          <a:stretch>
            <a:fillRect/>
          </a:stretch>
        </p:blipFill>
        <p:spPr>
          <a:xfrm>
            <a:off x="4316639" y="5695671"/>
            <a:ext cx="7577935" cy="762753"/>
          </a:xfrm>
          <a:prstGeom prst="rect">
            <a:avLst/>
          </a:prstGeom>
          <a:solidFill>
            <a:schemeClr val="accent6">
              <a:lumMod val="40000"/>
              <a:lumOff val="60000"/>
            </a:schemeClr>
          </a:solidFill>
        </p:spPr>
      </p:pic>
      <p:sp>
        <p:nvSpPr>
          <p:cNvPr id="17" name="TextBox 16">
            <a:extLst>
              <a:ext uri="{FF2B5EF4-FFF2-40B4-BE49-F238E27FC236}">
                <a16:creationId xmlns:a16="http://schemas.microsoft.com/office/drawing/2014/main" id="{DFEE8082-9A02-4D3F-BAB1-4C963891CB62}"/>
              </a:ext>
            </a:extLst>
          </p:cNvPr>
          <p:cNvSpPr txBox="1"/>
          <p:nvPr/>
        </p:nvSpPr>
        <p:spPr>
          <a:xfrm>
            <a:off x="89383" y="4182019"/>
            <a:ext cx="2515503" cy="369332"/>
          </a:xfrm>
          <a:prstGeom prst="rect">
            <a:avLst/>
          </a:prstGeom>
          <a:noFill/>
        </p:spPr>
        <p:txBody>
          <a:bodyPr wrap="square" rtlCol="0">
            <a:spAutoFit/>
          </a:bodyPr>
          <a:lstStyle/>
          <a:p>
            <a:r>
              <a:rPr lang="en-US" b="1" dirty="0">
                <a:solidFill>
                  <a:srgbClr val="00B050"/>
                </a:solidFill>
              </a:rPr>
              <a:t>Bellman’s Equation (BE)</a:t>
            </a:r>
          </a:p>
        </p:txBody>
      </p:sp>
      <p:sp>
        <p:nvSpPr>
          <p:cNvPr id="18" name="TextBox 17">
            <a:extLst>
              <a:ext uri="{FF2B5EF4-FFF2-40B4-BE49-F238E27FC236}">
                <a16:creationId xmlns:a16="http://schemas.microsoft.com/office/drawing/2014/main" id="{80C60DAA-0235-4214-A71F-174E665BA5AF}"/>
              </a:ext>
            </a:extLst>
          </p:cNvPr>
          <p:cNvSpPr txBox="1"/>
          <p:nvPr/>
        </p:nvSpPr>
        <p:spPr>
          <a:xfrm>
            <a:off x="8417595" y="5250890"/>
            <a:ext cx="3766982" cy="369332"/>
          </a:xfrm>
          <a:prstGeom prst="rect">
            <a:avLst/>
          </a:prstGeom>
          <a:noFill/>
        </p:spPr>
        <p:txBody>
          <a:bodyPr wrap="square" rtlCol="0">
            <a:spAutoFit/>
          </a:bodyPr>
          <a:lstStyle/>
          <a:p>
            <a:r>
              <a:rPr lang="en-US" b="1" dirty="0">
                <a:solidFill>
                  <a:srgbClr val="FF0000"/>
                </a:solidFill>
              </a:rPr>
              <a:t>Hamilton Jacobi Bellman (HJB) PDE</a:t>
            </a:r>
          </a:p>
        </p:txBody>
      </p:sp>
      <p:sp>
        <p:nvSpPr>
          <p:cNvPr id="6" name="Slide Number Placeholder 5">
            <a:extLst>
              <a:ext uri="{FF2B5EF4-FFF2-40B4-BE49-F238E27FC236}">
                <a16:creationId xmlns:a16="http://schemas.microsoft.com/office/drawing/2014/main" id="{B6D067F0-23CB-40C3-873E-38572698924B}"/>
              </a:ext>
            </a:extLst>
          </p:cNvPr>
          <p:cNvSpPr>
            <a:spLocks noGrp="1"/>
          </p:cNvSpPr>
          <p:nvPr>
            <p:ph type="sldNum" sz="quarter" idx="12"/>
          </p:nvPr>
        </p:nvSpPr>
        <p:spPr/>
        <p:txBody>
          <a:bodyPr/>
          <a:lstStyle/>
          <a:p>
            <a:fld id="{34B7E4EF-A1BD-40F4-AB7B-04F084DD991D}" type="slidenum">
              <a:rPr lang="en-US" smtClean="0"/>
              <a:pPr/>
              <a:t>25</a:t>
            </a:fld>
            <a:endParaRPr lang="en-US" dirty="0"/>
          </a:p>
        </p:txBody>
      </p:sp>
      <p:cxnSp>
        <p:nvCxnSpPr>
          <p:cNvPr id="25" name="Straight Connector 24">
            <a:extLst>
              <a:ext uri="{FF2B5EF4-FFF2-40B4-BE49-F238E27FC236}">
                <a16:creationId xmlns:a16="http://schemas.microsoft.com/office/drawing/2014/main" id="{D4430E27-9FD8-42E5-A1E5-631CECCE6C11}"/>
              </a:ext>
            </a:extLst>
          </p:cNvPr>
          <p:cNvCxnSpPr>
            <a:cxnSpLocks/>
          </p:cNvCxnSpPr>
          <p:nvPr/>
        </p:nvCxnSpPr>
        <p:spPr>
          <a:xfrm>
            <a:off x="5907446" y="1078117"/>
            <a:ext cx="0" cy="3183600"/>
          </a:xfrm>
          <a:prstGeom prst="line">
            <a:avLst/>
          </a:prstGeom>
          <a:ln w="254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85469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par>
                                <p:cTn id="29" presetID="10" presetClass="entr" presetSubtype="0"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9" grpId="0" animBg="1"/>
      <p:bldP spid="10" grpId="0" animBg="1"/>
      <p:bldP spid="16" grpId="0" animBg="1"/>
      <p:bldP spid="17" grpId="0"/>
      <p:bldP spid="1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81691-296B-4EA1-B845-B82EC58F23F0}"/>
              </a:ext>
            </a:extLst>
          </p:cNvPr>
          <p:cNvSpPr>
            <a:spLocks noGrp="1"/>
          </p:cNvSpPr>
          <p:nvPr>
            <p:ph type="title"/>
          </p:nvPr>
        </p:nvSpPr>
        <p:spPr>
          <a:xfrm>
            <a:off x="659233" y="-357356"/>
            <a:ext cx="10873533" cy="1596177"/>
          </a:xfrm>
        </p:spPr>
        <p:txBody>
          <a:bodyPr/>
          <a:lstStyle/>
          <a:p>
            <a:r>
              <a:rPr lang="en-US" u="sng" dirty="0"/>
              <a:t>Facts About HJB PDE and Why We Want to Solve it</a:t>
            </a:r>
          </a:p>
        </p:txBody>
      </p:sp>
      <p:pic>
        <p:nvPicPr>
          <p:cNvPr id="18" name="Picture 17"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textcolor{red}{Nonlinear} PDE due to infimum.&#10;\end{itemize}&#10;&#10;&#10;&#10;\end{textblock*}&#10;&#10;&#10;&#10;&#10;\end{document}&#10;" title="IguanaTex Bitmap Display">
            <a:extLst>
              <a:ext uri="{FF2B5EF4-FFF2-40B4-BE49-F238E27FC236}">
                <a16:creationId xmlns:a16="http://schemas.microsoft.com/office/drawing/2014/main" id="{51CFBC5B-7A89-4441-B934-3299B61036CA}"/>
              </a:ext>
            </a:extLst>
          </p:cNvPr>
          <p:cNvPicPr>
            <a:picLocks noChangeAspect="1"/>
          </p:cNvPicPr>
          <p:nvPr>
            <p:custDataLst>
              <p:tags r:id="rId1"/>
            </p:custDataLst>
          </p:nvPr>
        </p:nvPicPr>
        <p:blipFill>
          <a:blip r:embed="rId10"/>
          <a:stretch>
            <a:fillRect/>
          </a:stretch>
        </p:blipFill>
        <p:spPr>
          <a:xfrm>
            <a:off x="135471" y="1315234"/>
            <a:ext cx="3934359" cy="192382"/>
          </a:xfrm>
          <a:prstGeom prst="rect">
            <a:avLst/>
          </a:prstGeom>
        </p:spPr>
      </p:pic>
      <p:sp>
        <p:nvSpPr>
          <p:cNvPr id="13" name="Rectangle: Rounded Corners 12">
            <a:extLst>
              <a:ext uri="{FF2B5EF4-FFF2-40B4-BE49-F238E27FC236}">
                <a16:creationId xmlns:a16="http://schemas.microsoft.com/office/drawing/2014/main" id="{6DBEA378-9CC8-444A-92D6-902E5F9DFD2C}"/>
              </a:ext>
            </a:extLst>
          </p:cNvPr>
          <p:cNvSpPr/>
          <p:nvPr/>
        </p:nvSpPr>
        <p:spPr>
          <a:xfrm>
            <a:off x="4266775" y="794774"/>
            <a:ext cx="7428324" cy="888093"/>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nabla_t \textcolor{blue}{V}(x,t) + \inf_{u }\{c(x,u,t)+ \nabla_x \textcolor{blue}{V}(x,t)^T f(x,u) \}=0 \text{ } \forall (x,t) \in \Omega \times (0,T), \\&#10;&amp; \textcolor{blue}{V}(x,T)=g(x) \quad \forall x \in \Omega.&#10;\end{align*}&#10;&#10;&#10;&#10;\end{textblock*}&#10;&#10;&#10;&#10;&#10;\end{document}&#10;" title="IguanaTex Bitmap Display">
            <a:extLst>
              <a:ext uri="{FF2B5EF4-FFF2-40B4-BE49-F238E27FC236}">
                <a16:creationId xmlns:a16="http://schemas.microsoft.com/office/drawing/2014/main" id="{7786726E-6E4A-4D86-9283-08164E7BD8DD}"/>
              </a:ext>
            </a:extLst>
          </p:cNvPr>
          <p:cNvPicPr>
            <a:picLocks noChangeAspect="1"/>
          </p:cNvPicPr>
          <p:nvPr>
            <p:custDataLst>
              <p:tags r:id="rId2"/>
            </p:custDataLst>
          </p:nvPr>
        </p:nvPicPr>
        <p:blipFill>
          <a:blip r:embed="rId11"/>
          <a:stretch>
            <a:fillRect/>
          </a:stretch>
        </p:blipFill>
        <p:spPr>
          <a:xfrm>
            <a:off x="4429928" y="824057"/>
            <a:ext cx="7128658" cy="762753"/>
          </a:xfrm>
          <a:prstGeom prst="rect">
            <a:avLst/>
          </a:prstGeom>
          <a:solidFill>
            <a:schemeClr val="accent6">
              <a:lumMod val="40000"/>
              <a:lumOff val="60000"/>
            </a:schemeClr>
          </a:solidFill>
        </p:spPr>
      </p:pic>
      <p:sp>
        <p:nvSpPr>
          <p:cNvPr id="5" name="Slide Number Placeholder 4">
            <a:extLst>
              <a:ext uri="{FF2B5EF4-FFF2-40B4-BE49-F238E27FC236}">
                <a16:creationId xmlns:a16="http://schemas.microsoft.com/office/drawing/2014/main" id="{77FE76F9-DD86-4BAC-9B43-D1410DB9D85E}"/>
              </a:ext>
            </a:extLst>
          </p:cNvPr>
          <p:cNvSpPr>
            <a:spLocks noGrp="1"/>
          </p:cNvSpPr>
          <p:nvPr>
            <p:ph type="sldNum" sz="quarter" idx="12"/>
          </p:nvPr>
        </p:nvSpPr>
        <p:spPr/>
        <p:txBody>
          <a:bodyPr/>
          <a:lstStyle/>
          <a:p>
            <a:fld id="{34B7E4EF-A1BD-40F4-AB7B-04F084DD991D}" type="slidenum">
              <a:rPr lang="en-US" smtClean="0"/>
              <a:pPr/>
              <a:t>26</a:t>
            </a:fld>
            <a:endParaRPr lang="en-US" dirty="0"/>
          </a:p>
        </p:txBody>
      </p:sp>
      <p:sp>
        <p:nvSpPr>
          <p:cNvPr id="20" name="Rectangle: Rounded Corners 19">
            <a:extLst>
              <a:ext uri="{FF2B5EF4-FFF2-40B4-BE49-F238E27FC236}">
                <a16:creationId xmlns:a16="http://schemas.microsoft.com/office/drawing/2014/main" id="{DEA5D96B-9EA9-4A78-ADB6-30F056858692}"/>
              </a:ext>
            </a:extLst>
          </p:cNvPr>
          <p:cNvSpPr/>
          <p:nvPr/>
        </p:nvSpPr>
        <p:spPr>
          <a:xfrm>
            <a:off x="9360382" y="3975688"/>
            <a:ext cx="2476176" cy="11520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Solution map of ODEs are known to exist but there is </a:t>
            </a:r>
            <a:r>
              <a:rPr lang="en-US" dirty="0">
                <a:solidFill>
                  <a:schemeClr val="accent2">
                    <a:lumMod val="40000"/>
                    <a:lumOff val="60000"/>
                  </a:schemeClr>
                </a:solidFill>
              </a:rPr>
              <a:t>no general analytical formula.</a:t>
            </a:r>
          </a:p>
        </p:txBody>
      </p:sp>
      <p:grpSp>
        <p:nvGrpSpPr>
          <p:cNvPr id="31" name="Group 30">
            <a:extLst>
              <a:ext uri="{FF2B5EF4-FFF2-40B4-BE49-F238E27FC236}">
                <a16:creationId xmlns:a16="http://schemas.microsoft.com/office/drawing/2014/main" id="{68DAE788-45C7-4EF6-BA26-25642AC9D541}"/>
              </a:ext>
            </a:extLst>
          </p:cNvPr>
          <p:cNvGrpSpPr/>
          <p:nvPr/>
        </p:nvGrpSpPr>
        <p:grpSpPr>
          <a:xfrm>
            <a:off x="135471" y="1805937"/>
            <a:ext cx="9556230" cy="1723076"/>
            <a:chOff x="135471" y="1805937"/>
            <a:chExt cx="9556230" cy="1723076"/>
          </a:xfrm>
        </p:grpSpPr>
        <p:sp>
          <p:nvSpPr>
            <p:cNvPr id="6" name="Rectangle 5">
              <a:extLst>
                <a:ext uri="{FF2B5EF4-FFF2-40B4-BE49-F238E27FC236}">
                  <a16:creationId xmlns:a16="http://schemas.microsoft.com/office/drawing/2014/main" id="{18FA66E1-D14B-47E1-80C0-0E59D09AC09C}"/>
                </a:ext>
              </a:extLst>
            </p:cNvPr>
            <p:cNvSpPr/>
            <p:nvPr/>
          </p:nvSpPr>
          <p:spPr>
            <a:xfrm>
              <a:off x="3936206" y="2443163"/>
              <a:ext cx="3664744" cy="108585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Has \textcolor{red}{unique viscosity solution} (possibly not differentiable) called the \textcolor{red}{Value Function (VF)}:\\ $\textcolor{ForestGreen}{V^*(x,t)}= \inf_{\mbf u}\{ \int_{t}^{T} c(\rho_f(x,s-t,\mbf u),\mbf u(s),s) ds&#10;  + g(\rho_f(x,T-t,\mbf u))  \}$, where &#10;  \vspace{-0.2cm}&#10;  \begin{align*}&#10;  &amp; \frac{\partial \rho_f(x,t,\mbf u)}{\partial t} = f(\rho_f(x,t,\mbf u),u(t))\\&#10;  &amp; \rho_f(x,0,\mbf u)=x.&#10;  \end{align*}&#10; \end{itemize}&#10;&#10;&#10;&#10;\end{textblock*}&#10;&#10;&#10;&#10;&#10;&#10;\end{document}&#10;" title="IguanaTex Bitmap Display">
              <a:extLst>
                <a:ext uri="{FF2B5EF4-FFF2-40B4-BE49-F238E27FC236}">
                  <a16:creationId xmlns:a16="http://schemas.microsoft.com/office/drawing/2014/main" id="{5B8310E6-443C-41FC-8AA8-CFE692F95DC0}"/>
                </a:ext>
              </a:extLst>
            </p:cNvPr>
            <p:cNvPicPr>
              <a:picLocks noChangeAspect="1"/>
            </p:cNvPicPr>
            <p:nvPr>
              <p:custDataLst>
                <p:tags r:id="rId7"/>
              </p:custDataLst>
            </p:nvPr>
          </p:nvPicPr>
          <p:blipFill>
            <a:blip r:embed="rId12"/>
            <a:stretch>
              <a:fillRect/>
            </a:stretch>
          </p:blipFill>
          <p:spPr>
            <a:xfrm>
              <a:off x="135471" y="1805937"/>
              <a:ext cx="9556230" cy="1602635"/>
            </a:xfrm>
            <a:prstGeom prst="rect">
              <a:avLst/>
            </a:prstGeom>
          </p:spPr>
        </p:pic>
      </p:grpSp>
      <p:grpSp>
        <p:nvGrpSpPr>
          <p:cNvPr id="32" name="Group 31">
            <a:extLst>
              <a:ext uri="{FF2B5EF4-FFF2-40B4-BE49-F238E27FC236}">
                <a16:creationId xmlns:a16="http://schemas.microsoft.com/office/drawing/2014/main" id="{024554DB-836C-459F-B7ED-091C4091F79A}"/>
              </a:ext>
            </a:extLst>
          </p:cNvPr>
          <p:cNvGrpSpPr/>
          <p:nvPr/>
        </p:nvGrpSpPr>
        <p:grpSpPr>
          <a:xfrm>
            <a:off x="135471" y="3658616"/>
            <a:ext cx="8101273" cy="923706"/>
            <a:chOff x="135471" y="3658616"/>
            <a:chExt cx="8101273" cy="923706"/>
          </a:xfrm>
        </p:grpSpPr>
        <p:sp>
          <p:nvSpPr>
            <p:cNvPr id="11" name="Rectangle 10">
              <a:extLst>
                <a:ext uri="{FF2B5EF4-FFF2-40B4-BE49-F238E27FC236}">
                  <a16:creationId xmlns:a16="http://schemas.microsoft.com/office/drawing/2014/main" id="{D7582C3B-3A89-49FC-A116-CF97D1FBBA8D}"/>
                </a:ext>
              </a:extLst>
            </p:cNvPr>
            <p:cNvSpPr/>
            <p:nvPr/>
          </p:nvSpPr>
          <p:spPr>
            <a:xfrm>
              <a:off x="3217068" y="4007426"/>
              <a:ext cx="5019676" cy="574896"/>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Gives a \textcolor{red}{sufficient condition} for an optimal controller:&#10;  \begin{align*}&#10;  \mbf u^*(x,t) \in \arg \inf_u \{c(x,u,t) + \nabla_x V(x,t)^T f(x,u) \}.&#10;  \end{align*}&#10; \end{itemize}&#10;&#10;&#10;&#10;\end{textblock*}&#10;&#10;&#10;&#10;&#10;\end{document}&#10;" title="IguanaTex Bitmap Display">
              <a:extLst>
                <a:ext uri="{FF2B5EF4-FFF2-40B4-BE49-F238E27FC236}">
                  <a16:creationId xmlns:a16="http://schemas.microsoft.com/office/drawing/2014/main" id="{EF2A6DCD-A9B1-4E55-8DC8-68015030B2E7}"/>
                </a:ext>
              </a:extLst>
            </p:cNvPr>
            <p:cNvPicPr>
              <a:picLocks noChangeAspect="1"/>
            </p:cNvPicPr>
            <p:nvPr>
              <p:custDataLst>
                <p:tags r:id="rId6"/>
              </p:custDataLst>
            </p:nvPr>
          </p:nvPicPr>
          <p:blipFill>
            <a:blip r:embed="rId13"/>
            <a:stretch>
              <a:fillRect/>
            </a:stretch>
          </p:blipFill>
          <p:spPr>
            <a:xfrm>
              <a:off x="135471" y="3658616"/>
              <a:ext cx="8101273" cy="844763"/>
            </a:xfrm>
            <a:prstGeom prst="rect">
              <a:avLst/>
            </a:prstGeom>
          </p:spPr>
        </p:pic>
      </p:grpSp>
      <p:pic>
        <p:nvPicPr>
          <p:cNvPr id="26" name="Picture 2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item The VF yields the \textcolor{red}{reachable sets} of nonlinear ODEs.&#10;   \end{itemize}&#10;&#10;&#10;&#10;\end{textblock*}&#10;&#10;&#10;&#10;&#10;\end{document}&#10;" title="IguanaTex Bitmap Display">
            <a:extLst>
              <a:ext uri="{FF2B5EF4-FFF2-40B4-BE49-F238E27FC236}">
                <a16:creationId xmlns:a16="http://schemas.microsoft.com/office/drawing/2014/main" id="{ADDFBCA7-9FC4-4A43-B405-E5140550FAA9}"/>
              </a:ext>
            </a:extLst>
          </p:cNvPr>
          <p:cNvPicPr>
            <a:picLocks noChangeAspect="1"/>
          </p:cNvPicPr>
          <p:nvPr>
            <p:custDataLst>
              <p:tags r:id="rId3"/>
            </p:custDataLst>
          </p:nvPr>
        </p:nvPicPr>
        <p:blipFill>
          <a:blip r:embed="rId14"/>
          <a:stretch>
            <a:fillRect/>
          </a:stretch>
        </p:blipFill>
        <p:spPr>
          <a:xfrm>
            <a:off x="135470" y="5861806"/>
            <a:ext cx="6205368" cy="241320"/>
          </a:xfrm>
          <a:prstGeom prst="rect">
            <a:avLst/>
          </a:prstGeom>
        </p:spPr>
      </p:pic>
      <p:grpSp>
        <p:nvGrpSpPr>
          <p:cNvPr id="33" name="Group 32">
            <a:extLst>
              <a:ext uri="{FF2B5EF4-FFF2-40B4-BE49-F238E27FC236}">
                <a16:creationId xmlns:a16="http://schemas.microsoft.com/office/drawing/2014/main" id="{FB54AC41-A4BC-4A3C-97B1-0C62A6DA5277}"/>
              </a:ext>
            </a:extLst>
          </p:cNvPr>
          <p:cNvGrpSpPr/>
          <p:nvPr/>
        </p:nvGrpSpPr>
        <p:grpSpPr>
          <a:xfrm>
            <a:off x="135470" y="4717723"/>
            <a:ext cx="9224912" cy="947417"/>
            <a:chOff x="135470" y="5298939"/>
            <a:chExt cx="9224912" cy="947417"/>
          </a:xfrm>
        </p:grpSpPr>
        <p:sp>
          <p:nvSpPr>
            <p:cNvPr id="15" name="Rectangle 14">
              <a:extLst>
                <a:ext uri="{FF2B5EF4-FFF2-40B4-BE49-F238E27FC236}">
                  <a16:creationId xmlns:a16="http://schemas.microsoft.com/office/drawing/2014/main" id="{6441961E-7AC6-4BF2-AB36-F2C8E92CDA31}"/>
                </a:ext>
              </a:extLst>
            </p:cNvPr>
            <p:cNvSpPr/>
            <p:nvPr/>
          </p:nvSpPr>
          <p:spPr>
            <a:xfrm>
              <a:off x="2176774" y="5671460"/>
              <a:ext cx="7183608" cy="574896"/>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Derives \textcolor{red}{Ricatti equation} for \textcolor{red}{LQR control} in special case when:&#10;  \begin{align*}&#10;  &amp;c(x,u) = x^T Q x + u^T R u, \quad Q&gt;0 \text{ and } R&gt;0 \text{ and } f(x,u) = Ax + Bu.&#10;  \end{align*}&#10; \end{itemize}&#10;&#10;&#10;&#10;\end{textblock*}&#10;&#10;&#10;&#10;&#10;\end{document}&#10;" title="IguanaTex Bitmap Display">
              <a:extLst>
                <a:ext uri="{FF2B5EF4-FFF2-40B4-BE49-F238E27FC236}">
                  <a16:creationId xmlns:a16="http://schemas.microsoft.com/office/drawing/2014/main" id="{71B69C33-2841-462E-9419-0E9401E0D71D}"/>
                </a:ext>
              </a:extLst>
            </p:cNvPr>
            <p:cNvPicPr>
              <a:picLocks noChangeAspect="1"/>
            </p:cNvPicPr>
            <p:nvPr>
              <p:custDataLst>
                <p:tags r:id="rId5"/>
              </p:custDataLst>
            </p:nvPr>
          </p:nvPicPr>
          <p:blipFill>
            <a:blip r:embed="rId15"/>
            <a:stretch>
              <a:fillRect/>
            </a:stretch>
          </p:blipFill>
          <p:spPr>
            <a:xfrm>
              <a:off x="135470" y="5298939"/>
              <a:ext cx="9180307" cy="762404"/>
            </a:xfrm>
            <a:prstGeom prst="rect">
              <a:avLst/>
            </a:prstGeom>
          </p:spPr>
        </p:pic>
      </p:grpSp>
      <p:pic>
        <p:nvPicPr>
          <p:cNvPr id="49" name="Picture 48"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Is typically approximately solved via \textcolor{red}{discretization}.&#10; \end{itemize}&#10;&#10;&#10;&#10;\end{textblock*}&#10;&#10;&#10;&#10;&#10;\end{document}&#10;" title="IguanaTex Bitmap Display">
            <a:extLst>
              <a:ext uri="{FF2B5EF4-FFF2-40B4-BE49-F238E27FC236}">
                <a16:creationId xmlns:a16="http://schemas.microsoft.com/office/drawing/2014/main" id="{2A461D65-16D1-4349-B96E-D274A0AD01CC}"/>
              </a:ext>
            </a:extLst>
          </p:cNvPr>
          <p:cNvPicPr>
            <a:picLocks noChangeAspect="1"/>
          </p:cNvPicPr>
          <p:nvPr>
            <p:custDataLst>
              <p:tags r:id="rId4"/>
            </p:custDataLst>
          </p:nvPr>
        </p:nvPicPr>
        <p:blipFill>
          <a:blip r:embed="rId16"/>
          <a:stretch>
            <a:fillRect/>
          </a:stretch>
        </p:blipFill>
        <p:spPr>
          <a:xfrm>
            <a:off x="135471" y="6389988"/>
            <a:ext cx="6580567" cy="259589"/>
          </a:xfrm>
          <a:prstGeom prst="rect">
            <a:avLst/>
          </a:prstGeom>
        </p:spPr>
      </p:pic>
      <p:cxnSp>
        <p:nvCxnSpPr>
          <p:cNvPr id="22" name="Straight Arrow Connector 21">
            <a:extLst>
              <a:ext uri="{FF2B5EF4-FFF2-40B4-BE49-F238E27FC236}">
                <a16:creationId xmlns:a16="http://schemas.microsoft.com/office/drawing/2014/main" id="{5DECFF9E-1B93-450A-997D-5EC0761ABC2F}"/>
              </a:ext>
            </a:extLst>
          </p:cNvPr>
          <p:cNvCxnSpPr>
            <a:cxnSpLocks/>
            <a:stCxn id="20" idx="1"/>
          </p:cNvCxnSpPr>
          <p:nvPr/>
        </p:nvCxnSpPr>
        <p:spPr>
          <a:xfrm flipH="1" flipV="1">
            <a:off x="7199939" y="3231159"/>
            <a:ext cx="2160443" cy="13205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Rounded Corners 35">
            <a:extLst>
              <a:ext uri="{FF2B5EF4-FFF2-40B4-BE49-F238E27FC236}">
                <a16:creationId xmlns:a16="http://schemas.microsoft.com/office/drawing/2014/main" id="{ED019C47-8396-4A4D-80F4-B9504E3FECDD}"/>
              </a:ext>
            </a:extLst>
          </p:cNvPr>
          <p:cNvSpPr/>
          <p:nvPr/>
        </p:nvSpPr>
        <p:spPr>
          <a:xfrm>
            <a:off x="9218923" y="2226636"/>
            <a:ext cx="2476176" cy="11520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Value functions are known to exist but there is </a:t>
            </a:r>
            <a:r>
              <a:rPr lang="en-US" dirty="0">
                <a:solidFill>
                  <a:schemeClr val="accent2">
                    <a:lumMod val="40000"/>
                    <a:lumOff val="60000"/>
                  </a:schemeClr>
                </a:solidFill>
              </a:rPr>
              <a:t>no general analytical formula.</a:t>
            </a:r>
          </a:p>
        </p:txBody>
      </p:sp>
      <p:cxnSp>
        <p:nvCxnSpPr>
          <p:cNvPr id="37" name="Straight Arrow Connector 36">
            <a:extLst>
              <a:ext uri="{FF2B5EF4-FFF2-40B4-BE49-F238E27FC236}">
                <a16:creationId xmlns:a16="http://schemas.microsoft.com/office/drawing/2014/main" id="{C3DB9B0E-886F-4DFD-B7A2-DD1C55D1E00C}"/>
              </a:ext>
            </a:extLst>
          </p:cNvPr>
          <p:cNvCxnSpPr>
            <a:cxnSpLocks/>
            <a:stCxn id="36" idx="1"/>
          </p:cNvCxnSpPr>
          <p:nvPr/>
        </p:nvCxnSpPr>
        <p:spPr>
          <a:xfrm flipH="1" flipV="1">
            <a:off x="8087493" y="2087908"/>
            <a:ext cx="1131430" cy="7147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9" name="Rectangle: Rounded Corners 38">
            <a:extLst>
              <a:ext uri="{FF2B5EF4-FFF2-40B4-BE49-F238E27FC236}">
                <a16:creationId xmlns:a16="http://schemas.microsoft.com/office/drawing/2014/main" id="{9F1315D9-3F43-4B60-9F3A-5597E9C33979}"/>
              </a:ext>
            </a:extLst>
          </p:cNvPr>
          <p:cNvSpPr/>
          <p:nvPr/>
        </p:nvSpPr>
        <p:spPr>
          <a:xfrm>
            <a:off x="261209" y="2772662"/>
            <a:ext cx="3188454" cy="743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Value functions give the optimal cost to go, the solution to the “tail problem”.</a:t>
            </a:r>
            <a:endParaRPr lang="en-US" dirty="0">
              <a:solidFill>
                <a:schemeClr val="accent2">
                  <a:lumMod val="40000"/>
                  <a:lumOff val="60000"/>
                </a:schemeClr>
              </a:solidFill>
            </a:endParaRPr>
          </a:p>
        </p:txBody>
      </p:sp>
      <p:cxnSp>
        <p:nvCxnSpPr>
          <p:cNvPr id="40" name="Straight Arrow Connector 39">
            <a:extLst>
              <a:ext uri="{FF2B5EF4-FFF2-40B4-BE49-F238E27FC236}">
                <a16:creationId xmlns:a16="http://schemas.microsoft.com/office/drawing/2014/main" id="{322BA27E-80EB-4D15-9131-8F67D17CD5D9}"/>
              </a:ext>
            </a:extLst>
          </p:cNvPr>
          <p:cNvCxnSpPr>
            <a:cxnSpLocks/>
            <a:stCxn id="39" idx="0"/>
          </p:cNvCxnSpPr>
          <p:nvPr/>
        </p:nvCxnSpPr>
        <p:spPr>
          <a:xfrm flipH="1" flipV="1">
            <a:off x="1091133" y="2443163"/>
            <a:ext cx="764303" cy="32949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4059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500"/>
                                        <p:tgtEl>
                                          <p:spTgt spid="36"/>
                                        </p:tgtEl>
                                      </p:cBhvr>
                                    </p:animEffect>
                                  </p:childTnLst>
                                </p:cTn>
                              </p:par>
                              <p:par>
                                <p:cTn id="26" presetID="10" presetClass="entr" presetSubtype="0" fill="hold" nodeType="with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500"/>
                                        <p:tgtEl>
                                          <p:spTgt spid="37"/>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additive="base">
                                        <p:cTn id="33" dur="500" fill="hold"/>
                                        <p:tgtEl>
                                          <p:spTgt spid="39"/>
                                        </p:tgtEl>
                                        <p:attrNameLst>
                                          <p:attrName>ppt_x</p:attrName>
                                        </p:attrNameLst>
                                      </p:cBhvr>
                                      <p:tavLst>
                                        <p:tav tm="0">
                                          <p:val>
                                            <p:strVal val="#ppt_x"/>
                                          </p:val>
                                        </p:tav>
                                        <p:tav tm="100000">
                                          <p:val>
                                            <p:strVal val="#ppt_x"/>
                                          </p:val>
                                        </p:tav>
                                      </p:tavLst>
                                    </p:anim>
                                    <p:anim calcmode="lin" valueType="num">
                                      <p:cBhvr additive="base">
                                        <p:cTn id="34" dur="500" fill="hold"/>
                                        <p:tgtEl>
                                          <p:spTgt spid="39"/>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40"/>
                                        </p:tgtEl>
                                        <p:attrNameLst>
                                          <p:attrName>style.visibility</p:attrName>
                                        </p:attrNameLst>
                                      </p:cBhvr>
                                      <p:to>
                                        <p:strVal val="visible"/>
                                      </p:to>
                                    </p:set>
                                    <p:anim calcmode="lin" valueType="num">
                                      <p:cBhvr additive="base">
                                        <p:cTn id="37" dur="500" fill="hold"/>
                                        <p:tgtEl>
                                          <p:spTgt spid="40"/>
                                        </p:tgtEl>
                                        <p:attrNameLst>
                                          <p:attrName>ppt_x</p:attrName>
                                        </p:attrNameLst>
                                      </p:cBhvr>
                                      <p:tavLst>
                                        <p:tav tm="0">
                                          <p:val>
                                            <p:strVal val="#ppt_x"/>
                                          </p:val>
                                        </p:tav>
                                        <p:tav tm="100000">
                                          <p:val>
                                            <p:strVal val="#ppt_x"/>
                                          </p:val>
                                        </p:tav>
                                      </p:tavLst>
                                    </p:anim>
                                    <p:anim calcmode="lin" valueType="num">
                                      <p:cBhvr additive="base">
                                        <p:cTn id="3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nodeType="with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500"/>
                                        <p:tgtEl>
                                          <p:spTgt spid="2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500"/>
                                        <p:tgtEl>
                                          <p:spTgt spid="3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3"/>
                                        </p:tgtEl>
                                        <p:attrNameLst>
                                          <p:attrName>style.visibility</p:attrName>
                                        </p:attrNameLst>
                                      </p:cBhvr>
                                      <p:to>
                                        <p:strVal val="visible"/>
                                      </p:to>
                                    </p:set>
                                    <p:animEffect transition="in" filter="fade">
                                      <p:cBhvr>
                                        <p:cTn id="56" dur="500"/>
                                        <p:tgtEl>
                                          <p:spTgt spid="33"/>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26"/>
                                        </p:tgtEl>
                                        <p:attrNameLst>
                                          <p:attrName>style.visibility</p:attrName>
                                        </p:attrNameLst>
                                      </p:cBhvr>
                                      <p:to>
                                        <p:strVal val="visible"/>
                                      </p:to>
                                    </p:set>
                                    <p:animEffect transition="in" filter="fade">
                                      <p:cBhvr>
                                        <p:cTn id="61" dur="500"/>
                                        <p:tgtEl>
                                          <p:spTgt spid="26"/>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49"/>
                                        </p:tgtEl>
                                        <p:attrNameLst>
                                          <p:attrName>style.visibility</p:attrName>
                                        </p:attrNameLst>
                                      </p:cBhvr>
                                      <p:to>
                                        <p:strVal val="visible"/>
                                      </p:to>
                                    </p:set>
                                    <p:animEffect transition="in" filter="fade">
                                      <p:cBhvr>
                                        <p:cTn id="66"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animBg="1"/>
      <p:bldP spid="36" grpId="0" animBg="1"/>
      <p:bldP spid="3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ED070-462C-4928-A43F-F6BC1D57C95F}"/>
              </a:ext>
            </a:extLst>
          </p:cNvPr>
          <p:cNvSpPr>
            <a:spLocks noGrp="1"/>
          </p:cNvSpPr>
          <p:nvPr>
            <p:ph type="title"/>
          </p:nvPr>
        </p:nvSpPr>
        <p:spPr>
          <a:xfrm>
            <a:off x="693812" y="-57678"/>
            <a:ext cx="10804376" cy="1596177"/>
          </a:xfrm>
        </p:spPr>
        <p:txBody>
          <a:bodyPr/>
          <a:lstStyle/>
          <a:p>
            <a:r>
              <a:rPr lang="en-US" u="sng" dirty="0"/>
              <a:t>Dissipation Inequalities For Sub-Value Functions</a:t>
            </a:r>
          </a:p>
        </p:txBody>
      </p:sp>
      <p:pic>
        <p:nvPicPr>
          <p:cNvPr id="5" name="Picture 4">
            <a:extLst>
              <a:ext uri="{FF2B5EF4-FFF2-40B4-BE49-F238E27FC236}">
                <a16:creationId xmlns:a16="http://schemas.microsoft.com/office/drawing/2014/main" id="{A5B1C807-D825-4DED-A5D0-768302659BE8}"/>
              </a:ext>
            </a:extLst>
          </p:cNvPr>
          <p:cNvPicPr>
            <a:picLocks noChangeAspect="1"/>
          </p:cNvPicPr>
          <p:nvPr/>
        </p:nvPicPr>
        <p:blipFill>
          <a:blip r:embed="rId4"/>
          <a:stretch>
            <a:fillRect/>
          </a:stretch>
        </p:blipFill>
        <p:spPr>
          <a:xfrm>
            <a:off x="1307990" y="1047346"/>
            <a:ext cx="9418922" cy="2205625"/>
          </a:xfrm>
          <a:prstGeom prst="rect">
            <a:avLst/>
          </a:prstGeom>
        </p:spPr>
      </p:pic>
      <p:sp>
        <p:nvSpPr>
          <p:cNvPr id="6" name="Slide Number Placeholder 5">
            <a:extLst>
              <a:ext uri="{FF2B5EF4-FFF2-40B4-BE49-F238E27FC236}">
                <a16:creationId xmlns:a16="http://schemas.microsoft.com/office/drawing/2014/main" id="{048BA40C-FD8B-421E-856B-5D1C1253D357}"/>
              </a:ext>
            </a:extLst>
          </p:cNvPr>
          <p:cNvSpPr>
            <a:spLocks noGrp="1"/>
          </p:cNvSpPr>
          <p:nvPr>
            <p:ph type="sldNum" sz="quarter" idx="12"/>
          </p:nvPr>
        </p:nvSpPr>
        <p:spPr/>
        <p:txBody>
          <a:bodyPr/>
          <a:lstStyle/>
          <a:p>
            <a:fld id="{34B7E4EF-A1BD-40F4-AB7B-04F084DD991D}" type="slidenum">
              <a:rPr lang="en-US" smtClean="0"/>
              <a:pPr/>
              <a:t>27</a:t>
            </a:fld>
            <a:endParaRPr lang="en-US" dirty="0"/>
          </a:p>
        </p:txBody>
      </p:sp>
      <p:grpSp>
        <p:nvGrpSpPr>
          <p:cNvPr id="9" name="Group 8">
            <a:extLst>
              <a:ext uri="{FF2B5EF4-FFF2-40B4-BE49-F238E27FC236}">
                <a16:creationId xmlns:a16="http://schemas.microsoft.com/office/drawing/2014/main" id="{9ABA5DE9-D71D-489F-8148-E4DCD24ACDC1}"/>
              </a:ext>
            </a:extLst>
          </p:cNvPr>
          <p:cNvGrpSpPr/>
          <p:nvPr/>
        </p:nvGrpSpPr>
        <p:grpSpPr>
          <a:xfrm>
            <a:off x="2246299" y="3418966"/>
            <a:ext cx="7699402" cy="3415221"/>
            <a:chOff x="2246299" y="3418966"/>
            <a:chExt cx="7699402" cy="3415221"/>
          </a:xfrm>
        </p:grpSpPr>
        <p:sp>
          <p:nvSpPr>
            <p:cNvPr id="13" name="Rectangle: Rounded Corners 12">
              <a:extLst>
                <a:ext uri="{FF2B5EF4-FFF2-40B4-BE49-F238E27FC236}">
                  <a16:creationId xmlns:a16="http://schemas.microsoft.com/office/drawing/2014/main" id="{E78C4D96-3585-40BA-BDE2-701722F749B2}"/>
                </a:ext>
              </a:extLst>
            </p:cNvPr>
            <p:cNvSpPr/>
            <p:nvPr/>
          </p:nvSpPr>
          <p:spPr>
            <a:xfrm>
              <a:off x="2246299" y="3418966"/>
              <a:ext cx="7491434" cy="3415221"/>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7B4854A-C631-4F7C-8A53-C250ECB96914}"/>
                </a:ext>
              </a:extLst>
            </p:cNvPr>
            <p:cNvSpPr/>
            <p:nvPr/>
          </p:nvSpPr>
          <p:spPr>
            <a:xfrm>
              <a:off x="2392284" y="3934949"/>
              <a:ext cx="7199464" cy="2646496"/>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89BC797-F226-4B8B-B8C4-70C461D75D21}"/>
                </a:ext>
              </a:extLst>
            </p:cNvPr>
            <p:cNvSpPr txBox="1"/>
            <p:nvPr/>
          </p:nvSpPr>
          <p:spPr>
            <a:xfrm>
              <a:off x="2534943" y="3526890"/>
              <a:ext cx="7410758" cy="408059"/>
            </a:xfrm>
            <a:prstGeom prst="rect">
              <a:avLst/>
            </a:prstGeom>
            <a:noFill/>
          </p:spPr>
          <p:txBody>
            <a:bodyPr wrap="square" rtlCol="0">
              <a:spAutoFit/>
            </a:bodyPr>
            <a:lstStyle/>
            <a:p>
              <a:r>
                <a:rPr lang="en-US" sz="2400" b="1" dirty="0">
                  <a:solidFill>
                    <a:schemeClr val="bg1"/>
                  </a:solidFill>
                  <a:latin typeface="Knuth's Computer Modern"/>
                </a:rPr>
                <a:t>Prop: Dissipation Inequalities For Sub-Value Functions</a:t>
              </a:r>
            </a:p>
          </p:txBody>
        </p:sp>
        <p:sp>
          <p:nvSpPr>
            <p:cNvPr id="16" name="Rectangle 15">
              <a:extLst>
                <a:ext uri="{FF2B5EF4-FFF2-40B4-BE49-F238E27FC236}">
                  <a16:creationId xmlns:a16="http://schemas.microsoft.com/office/drawing/2014/main" id="{537D7643-2169-4C9F-A097-B10C0D8EFFB1}"/>
                </a:ext>
              </a:extLst>
            </p:cNvPr>
            <p:cNvSpPr/>
            <p:nvPr/>
          </p:nvSpPr>
          <p:spPr>
            <a:xfrm>
              <a:off x="4791441" y="6011588"/>
              <a:ext cx="2584745" cy="46942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noindent&#10;If $\textcolor{blue}{V}$ satisfies&#10;\vspace{-0.2cm}&#10;\begin{align*}&#10;&amp;\nabla_t \textcolor{blue}{V}(x,t) + c(x,u,t)+ \nabla_x \textcolor{blue}{V}(x,t)^T f(x,u) \textcolor{red}{\ge} 0, \\&#10;&amp; \hspace{4cm} \forall (x,u,t) \in \Omega \times U \times (0,T), \\&#10; &amp; \textcolor{blue}{V}(x,T) \textcolor{red}{\le} g(x) \qquad \forall x \in \Omega.&#10;\end{align*}&#10;\vspace{-0.25cm}&#10;{\Large $\implies$}\\&#10;\vspace{-1cm}&#10;\begin{align*}&#10;\textcolor{blue}{V(x,t)} \le \textcolor{ForestGreen}{V^*(x,t)}&#10;\end{align*}&#10;&#10;&#10;\end{textblock*}&#10;&#10;&#10;&#10;&#10;\end{document}&#10;" title="IguanaTex Bitmap Display">
              <a:extLst>
                <a:ext uri="{FF2B5EF4-FFF2-40B4-BE49-F238E27FC236}">
                  <a16:creationId xmlns:a16="http://schemas.microsoft.com/office/drawing/2014/main" id="{C9E9C631-855F-4292-9EC4-5AC00FC883B3}"/>
                </a:ext>
              </a:extLst>
            </p:cNvPr>
            <p:cNvPicPr>
              <a:picLocks noChangeAspect="1"/>
            </p:cNvPicPr>
            <p:nvPr>
              <p:custDataLst>
                <p:tags r:id="rId1"/>
              </p:custDataLst>
            </p:nvPr>
          </p:nvPicPr>
          <p:blipFill>
            <a:blip r:embed="rId5"/>
            <a:stretch>
              <a:fillRect/>
            </a:stretch>
          </p:blipFill>
          <p:spPr>
            <a:xfrm>
              <a:off x="2463541" y="4009595"/>
              <a:ext cx="6934388" cy="2397342"/>
            </a:xfrm>
            <a:prstGeom prst="rect">
              <a:avLst/>
            </a:prstGeom>
          </p:spPr>
        </p:pic>
      </p:grpSp>
    </p:spTree>
    <p:extLst>
      <p:ext uri="{BB962C8B-B14F-4D97-AF65-F5344CB8AC3E}">
        <p14:creationId xmlns:p14="http://schemas.microsoft.com/office/powerpoint/2010/main" val="1613533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57C1A-CD4E-4358-B9EB-1B161C1091E7}"/>
              </a:ext>
            </a:extLst>
          </p:cNvPr>
          <p:cNvSpPr>
            <a:spLocks noGrp="1"/>
          </p:cNvSpPr>
          <p:nvPr>
            <p:ph type="title"/>
          </p:nvPr>
        </p:nvSpPr>
        <p:spPr>
          <a:xfrm>
            <a:off x="1044404" y="-180623"/>
            <a:ext cx="10364451" cy="1596177"/>
          </a:xfrm>
        </p:spPr>
        <p:txBody>
          <a:bodyPr/>
          <a:lstStyle/>
          <a:p>
            <a:r>
              <a:rPr lang="en-US" u="sng" dirty="0"/>
              <a:t>Linear Relaxations of the HJB PDE</a:t>
            </a:r>
          </a:p>
        </p:txBody>
      </p:sp>
      <p:pic>
        <p:nvPicPr>
          <p:cNvPr id="5" name="Picture 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text{Find } \textcolor{blue}{V} \text{ subject to: } \\&#10; &amp; \nabla_t \textcolor{blue}{V}(x,t) + \inf_{u }\{c(x,u,t)+ \nabla_x \textcolor{blue}{V}(x,t)^T f(x,u) \}=0, \\&#10; &amp; \textcolor{blue}{V}(x,T)=g(x).&#10;\end{align*}&#10;&#10;&#10;&#10;\end{textblock*}&#10;&#10;&#10;&#10;&#10;\end{document}&#10;" title="IguanaTex Bitmap Display">
            <a:extLst>
              <a:ext uri="{FF2B5EF4-FFF2-40B4-BE49-F238E27FC236}">
                <a16:creationId xmlns:a16="http://schemas.microsoft.com/office/drawing/2014/main" id="{B14DC772-157B-432C-B429-44CA9A49A1AD}"/>
              </a:ext>
            </a:extLst>
          </p:cNvPr>
          <p:cNvPicPr>
            <a:picLocks noChangeAspect="1"/>
          </p:cNvPicPr>
          <p:nvPr>
            <p:custDataLst>
              <p:tags r:id="rId1"/>
            </p:custDataLst>
          </p:nvPr>
        </p:nvPicPr>
        <p:blipFill>
          <a:blip r:embed="rId8"/>
          <a:stretch>
            <a:fillRect/>
          </a:stretch>
        </p:blipFill>
        <p:spPr>
          <a:xfrm>
            <a:off x="157413" y="1051858"/>
            <a:ext cx="6197285" cy="1250329"/>
          </a:xfrm>
          <a:prstGeom prst="rect">
            <a:avLst/>
          </a:prstGeom>
          <a:ln w="25400">
            <a:solidFill>
              <a:schemeClr val="accent1">
                <a:shade val="50000"/>
              </a:schemeClr>
            </a:solidFill>
          </a:ln>
        </p:spPr>
      </p:pic>
      <p:pic>
        <p:nvPicPr>
          <p:cNvPr id="8" name="Picture 7"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times [0,T]} |\textcolor{blue}{V}(x,t)- \textcolor{ForestGreen}{V^*(x,t)}| dx dt \\ \nonumber&#10; &amp; \text{subject to: } \\&#10; &amp;\nabla_t \textcolor{blue}{V}(x,t) + c(x,u,t)+ \nabla_x \textcolor{blue}{V}(x,t)^T f(x,u) \textcolor{red}{\ge} 0, \\&#10; &amp; \textcolor{blue}{V}(x,T) \textcolor{red}{\le} g(x).&#10;\end{align*}&#10;&#10;&#10;&#10;\end{textblock*}&#10;&#10;&#10;&#10;&#10;\end{document}&#10;" title="IguanaTex Bitmap Display">
            <a:extLst>
              <a:ext uri="{FF2B5EF4-FFF2-40B4-BE49-F238E27FC236}">
                <a16:creationId xmlns:a16="http://schemas.microsoft.com/office/drawing/2014/main" id="{4C6BF73D-53F1-4742-B031-4795AFFE3E27}"/>
              </a:ext>
            </a:extLst>
          </p:cNvPr>
          <p:cNvPicPr>
            <a:picLocks noChangeAspect="1"/>
          </p:cNvPicPr>
          <p:nvPr>
            <p:custDataLst>
              <p:tags r:id="rId2"/>
            </p:custDataLst>
          </p:nvPr>
        </p:nvPicPr>
        <p:blipFill>
          <a:blip r:embed="rId9"/>
          <a:stretch>
            <a:fillRect/>
          </a:stretch>
        </p:blipFill>
        <p:spPr>
          <a:xfrm>
            <a:off x="6484806" y="2238394"/>
            <a:ext cx="5591413" cy="2023057"/>
          </a:xfrm>
          <a:prstGeom prst="rect">
            <a:avLst/>
          </a:prstGeom>
          <a:ln w="25400">
            <a:solidFill>
              <a:schemeClr val="accent1">
                <a:shade val="50000"/>
              </a:schemeClr>
            </a:solidFill>
          </a:ln>
        </p:spPr>
      </p:pic>
      <p:pic>
        <p:nvPicPr>
          <p:cNvPr id="15" name="Picture 1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ax_{\textcolor{blue}{V} } \int_{\Omega \times [0,T]} \textcolor{blue}{V}(x,t) dx dt \\ \nonumber&#10; &amp; \text{subject to: }\\&#10; &amp;\nabla_t \textcolor{blue}{V}(x,t) + c(x,u,t)+ \nabla_x \textcolor{blue}{V}(x,t)^T f(x,u)  \textcolor{red}{\ge} 0,\\&#10; &amp; \textcolor{blue}{V}(x,T) \textcolor{red}{\le} g(x).&#10;\end{align*}&#10;&#10;&#10;&#10;\end{textblock*}&#10;&#10;&#10;&#10;&#10;\end{document}&#10;" title="IguanaTex Bitmap Display">
            <a:extLst>
              <a:ext uri="{FF2B5EF4-FFF2-40B4-BE49-F238E27FC236}">
                <a16:creationId xmlns:a16="http://schemas.microsoft.com/office/drawing/2014/main" id="{3E00D7C3-65B7-45FB-A834-E7C8ADA8FE50}"/>
              </a:ext>
            </a:extLst>
          </p:cNvPr>
          <p:cNvPicPr>
            <a:picLocks noChangeAspect="1"/>
          </p:cNvPicPr>
          <p:nvPr>
            <p:custDataLst>
              <p:tags r:id="rId3"/>
            </p:custDataLst>
          </p:nvPr>
        </p:nvPicPr>
        <p:blipFill>
          <a:blip r:embed="rId10"/>
          <a:stretch>
            <a:fillRect/>
          </a:stretch>
        </p:blipFill>
        <p:spPr>
          <a:xfrm>
            <a:off x="551273" y="4827513"/>
            <a:ext cx="5409558" cy="1957259"/>
          </a:xfrm>
          <a:prstGeom prst="rect">
            <a:avLst/>
          </a:prstGeom>
          <a:ln w="25400">
            <a:solidFill>
              <a:schemeClr val="accent1">
                <a:shade val="50000"/>
              </a:schemeClr>
            </a:solidFill>
          </a:ln>
        </p:spPr>
      </p:pic>
      <p:cxnSp>
        <p:nvCxnSpPr>
          <p:cNvPr id="12" name="Straight Arrow Connector 11">
            <a:extLst>
              <a:ext uri="{FF2B5EF4-FFF2-40B4-BE49-F238E27FC236}">
                <a16:creationId xmlns:a16="http://schemas.microsoft.com/office/drawing/2014/main" id="{C8525B8E-2EA5-4608-93E2-136146EC12E9}"/>
              </a:ext>
            </a:extLst>
          </p:cNvPr>
          <p:cNvCxnSpPr>
            <a:cxnSpLocks/>
          </p:cNvCxnSpPr>
          <p:nvPr/>
        </p:nvCxnSpPr>
        <p:spPr>
          <a:xfrm>
            <a:off x="6354696" y="1415554"/>
            <a:ext cx="1087032" cy="678535"/>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52E74C5-BE39-4768-8E3D-D41AC4A55114}"/>
              </a:ext>
            </a:extLst>
          </p:cNvPr>
          <p:cNvCxnSpPr>
            <a:cxnSpLocks/>
          </p:cNvCxnSpPr>
          <p:nvPr/>
        </p:nvCxnSpPr>
        <p:spPr>
          <a:xfrm flipH="1">
            <a:off x="4656524" y="3493185"/>
            <a:ext cx="1698173" cy="1216043"/>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8AE59013-2F1F-4802-B3E0-9BE3CD8530D5}"/>
              </a:ext>
            </a:extLst>
          </p:cNvPr>
          <p:cNvSpPr txBox="1"/>
          <p:nvPr/>
        </p:nvSpPr>
        <p:spPr>
          <a:xfrm>
            <a:off x="7253728" y="1559859"/>
            <a:ext cx="1897956" cy="369332"/>
          </a:xfrm>
          <a:prstGeom prst="rect">
            <a:avLst/>
          </a:prstGeom>
          <a:noFill/>
        </p:spPr>
        <p:txBody>
          <a:bodyPr wrap="square" rtlCol="0">
            <a:spAutoFit/>
          </a:bodyPr>
          <a:lstStyle/>
          <a:p>
            <a:r>
              <a:rPr lang="en-US" b="1" dirty="0"/>
              <a:t>Relaxation</a:t>
            </a:r>
          </a:p>
        </p:txBody>
      </p:sp>
      <p:sp>
        <p:nvSpPr>
          <p:cNvPr id="21" name="TextBox 20">
            <a:extLst>
              <a:ext uri="{FF2B5EF4-FFF2-40B4-BE49-F238E27FC236}">
                <a16:creationId xmlns:a16="http://schemas.microsoft.com/office/drawing/2014/main" id="{6A8180C3-FB47-400C-B4FB-08243DFEF076}"/>
              </a:ext>
            </a:extLst>
          </p:cNvPr>
          <p:cNvSpPr txBox="1"/>
          <p:nvPr/>
        </p:nvSpPr>
        <p:spPr>
          <a:xfrm>
            <a:off x="4656523" y="3493185"/>
            <a:ext cx="1897956" cy="369332"/>
          </a:xfrm>
          <a:prstGeom prst="rect">
            <a:avLst/>
          </a:prstGeom>
          <a:noFill/>
        </p:spPr>
        <p:txBody>
          <a:bodyPr wrap="square" rtlCol="0">
            <a:spAutoFit/>
          </a:bodyPr>
          <a:lstStyle/>
          <a:p>
            <a:r>
              <a:rPr lang="en-US" b="1" dirty="0"/>
              <a:t>Equivalence</a:t>
            </a:r>
          </a:p>
        </p:txBody>
      </p:sp>
      <p:sp>
        <p:nvSpPr>
          <p:cNvPr id="6" name="Slide Number Placeholder 5">
            <a:extLst>
              <a:ext uri="{FF2B5EF4-FFF2-40B4-BE49-F238E27FC236}">
                <a16:creationId xmlns:a16="http://schemas.microsoft.com/office/drawing/2014/main" id="{F3A5B6E3-449F-458E-AC69-3A5749C38513}"/>
              </a:ext>
            </a:extLst>
          </p:cNvPr>
          <p:cNvSpPr>
            <a:spLocks noGrp="1"/>
          </p:cNvSpPr>
          <p:nvPr>
            <p:ph type="sldNum" sz="quarter" idx="12"/>
          </p:nvPr>
        </p:nvSpPr>
        <p:spPr/>
        <p:txBody>
          <a:bodyPr/>
          <a:lstStyle/>
          <a:p>
            <a:fld id="{34B7E4EF-A1BD-40F4-AB7B-04F084DD991D}" type="slidenum">
              <a:rPr lang="en-US" smtClean="0"/>
              <a:pPr/>
              <a:t>28</a:t>
            </a:fld>
            <a:endParaRPr lang="en-US" dirty="0"/>
          </a:p>
        </p:txBody>
      </p:sp>
      <p:pic>
        <p:nvPicPr>
          <p:cNvPr id="17" name="Picture 16"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5cm}(1in,2in)&#10;\noindent&#10;\begin{goodbox}{\normalsize \textbf{Recall: Value Function}}&#10;\vspace{-0.2cm}&#10;\small&#10;\begin{align*}&#10;&amp;\textcolor{ForestGreen}{V^*(x,t)}\\&#10;&amp;:= \inf_{\mbf u} \bigg \{ \int_{t}^{T} c(\rho_f(x,s-t,\mbf u),\mbf u(s),s) ds\\&#10;  &amp; \qquad \qquad + g(\rho_f(x,T-t,\mbf u))  \bigg\}&#10;\end{align*}&#10;\end{goodbox}&#10;&#10;&#10;&#10;\end{textblock*}&#10;&#10;&#10;&#10;&#10;\end{document}&#10;" title="IguanaTex Bitmap Display">
            <a:extLst>
              <a:ext uri="{FF2B5EF4-FFF2-40B4-BE49-F238E27FC236}">
                <a16:creationId xmlns:a16="http://schemas.microsoft.com/office/drawing/2014/main" id="{CDA068A6-5D19-4C85-886C-4A65505392E4}"/>
              </a:ext>
            </a:extLst>
          </p:cNvPr>
          <p:cNvPicPr>
            <a:picLocks noChangeAspect="1"/>
          </p:cNvPicPr>
          <p:nvPr>
            <p:custDataLst>
              <p:tags r:id="rId4"/>
            </p:custDataLst>
          </p:nvPr>
        </p:nvPicPr>
        <p:blipFill>
          <a:blip r:embed="rId11"/>
          <a:stretch>
            <a:fillRect/>
          </a:stretch>
        </p:blipFill>
        <p:spPr>
          <a:xfrm>
            <a:off x="245893" y="2553323"/>
            <a:ext cx="3668885" cy="2045778"/>
          </a:xfrm>
          <a:prstGeom prst="rect">
            <a:avLst/>
          </a:prstGeom>
        </p:spPr>
      </p:pic>
      <p:cxnSp>
        <p:nvCxnSpPr>
          <p:cNvPr id="22" name="Straight Arrow Connector 21">
            <a:extLst>
              <a:ext uri="{FF2B5EF4-FFF2-40B4-BE49-F238E27FC236}">
                <a16:creationId xmlns:a16="http://schemas.microsoft.com/office/drawing/2014/main" id="{2C053BEA-E791-46A5-8120-9D879592282D}"/>
              </a:ext>
            </a:extLst>
          </p:cNvPr>
          <p:cNvCxnSpPr>
            <a:cxnSpLocks/>
            <a:stCxn id="23" idx="2"/>
          </p:cNvCxnSpPr>
          <p:nvPr/>
        </p:nvCxnSpPr>
        <p:spPr>
          <a:xfrm flipH="1">
            <a:off x="9762304" y="1854175"/>
            <a:ext cx="613443" cy="4480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23" name="Rectangle: Rounded Corners 22">
                <a:extLst>
                  <a:ext uri="{FF2B5EF4-FFF2-40B4-BE49-F238E27FC236}">
                    <a16:creationId xmlns:a16="http://schemas.microsoft.com/office/drawing/2014/main" id="{970441BF-6EAB-4C60-9A43-AC4F4B31BB04}"/>
                  </a:ext>
                </a:extLst>
              </p:cNvPr>
              <p:cNvSpPr/>
              <p:nvPr/>
            </p:nvSpPr>
            <p:spPr>
              <a:xfrm>
                <a:off x="8675274" y="924288"/>
                <a:ext cx="3400945" cy="929887"/>
              </a:xfrm>
              <a:prstGeom prst="roundRect">
                <a:avLst/>
              </a:prstGeom>
              <a:solidFill>
                <a:schemeClr val="accent2">
                  <a:lumMod val="60000"/>
                  <a:lumOff val="4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Problem: We don’t have an analytical formula for </a:t>
                </a:r>
                <a14:m>
                  <m:oMath xmlns:m="http://schemas.openxmlformats.org/officeDocument/2006/math">
                    <m:sSup>
                      <m:sSupPr>
                        <m:ctrlPr>
                          <a:rPr lang="en-US" b="0" i="1" smtClean="0">
                            <a:solidFill>
                              <a:srgbClr val="228C22"/>
                            </a:solidFill>
                            <a:latin typeface="Cambria Math" panose="02040503050406030204" pitchFamily="18" charset="0"/>
                          </a:rPr>
                        </m:ctrlPr>
                      </m:sSupPr>
                      <m:e>
                        <m:r>
                          <a:rPr lang="en-US" b="0" i="1" smtClean="0">
                            <a:solidFill>
                              <a:srgbClr val="228C22"/>
                            </a:solidFill>
                            <a:latin typeface="Cambria Math" panose="02040503050406030204" pitchFamily="18" charset="0"/>
                          </a:rPr>
                          <m:t>𝑉</m:t>
                        </m:r>
                      </m:e>
                      <m:sup>
                        <m:r>
                          <a:rPr lang="en-US" b="0" i="1" smtClean="0">
                            <a:solidFill>
                              <a:srgbClr val="228C22"/>
                            </a:solidFill>
                            <a:latin typeface="Cambria Math" panose="02040503050406030204" pitchFamily="18" charset="0"/>
                          </a:rPr>
                          <m:t>∗</m:t>
                        </m:r>
                      </m:sup>
                    </m:sSup>
                  </m:oMath>
                </a14:m>
                <a:r>
                  <a:rPr lang="en-US" dirty="0">
                    <a:solidFill>
                      <a:srgbClr val="228C22"/>
                    </a:solidFill>
                  </a:rPr>
                  <a:t> </a:t>
                </a:r>
                <a:r>
                  <a:rPr lang="en-US" dirty="0"/>
                  <a:t>so need to remove it from the objective</a:t>
                </a:r>
              </a:p>
            </p:txBody>
          </p:sp>
        </mc:Choice>
        <mc:Fallback>
          <p:sp>
            <p:nvSpPr>
              <p:cNvPr id="23" name="Rectangle: Rounded Corners 22">
                <a:extLst>
                  <a:ext uri="{FF2B5EF4-FFF2-40B4-BE49-F238E27FC236}">
                    <a16:creationId xmlns:a16="http://schemas.microsoft.com/office/drawing/2014/main" id="{970441BF-6EAB-4C60-9A43-AC4F4B31BB04}"/>
                  </a:ext>
                </a:extLst>
              </p:cNvPr>
              <p:cNvSpPr>
                <a:spLocks noRot="1" noChangeAspect="1" noMove="1" noResize="1" noEditPoints="1" noAdjustHandles="1" noChangeArrowheads="1" noChangeShapeType="1" noTextEdit="1"/>
              </p:cNvSpPr>
              <p:nvPr/>
            </p:nvSpPr>
            <p:spPr>
              <a:xfrm>
                <a:off x="8675274" y="924288"/>
                <a:ext cx="3400945" cy="929887"/>
              </a:xfrm>
              <a:prstGeom prst="roundRect">
                <a:avLst/>
              </a:prstGeom>
              <a:blipFill>
                <a:blip r:embed="rId12"/>
                <a:stretch>
                  <a:fillRect t="-2581" r="-535" b="-8387"/>
                </a:stretch>
              </a:blipFill>
              <a:ln>
                <a:solidFill>
                  <a:srgbClr val="FF0000"/>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7" name="TextBox 26">
                <a:extLst>
                  <a:ext uri="{FF2B5EF4-FFF2-40B4-BE49-F238E27FC236}">
                    <a16:creationId xmlns:a16="http://schemas.microsoft.com/office/drawing/2014/main" id="{FBE0DD46-D0A6-4E14-8165-13EA0CFFFE06}"/>
                  </a:ext>
                </a:extLst>
              </p:cNvPr>
              <p:cNvSpPr txBox="1"/>
              <p:nvPr/>
            </p:nvSpPr>
            <p:spPr>
              <a:xfrm>
                <a:off x="6096000" y="4559472"/>
                <a:ext cx="6232270" cy="461665"/>
              </a:xfrm>
              <a:prstGeom prst="rect">
                <a:avLst/>
              </a:prstGeom>
              <a:noFill/>
            </p:spPr>
            <p:txBody>
              <a:bodyPr wrap="square" rtlCol="0">
                <a:spAutoFit/>
              </a:bodyPr>
              <a:lstStyle/>
              <a:p>
                <a:pPr lvl="0"/>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Recall, constraints imply that:</a:t>
                </a:r>
                <a:r>
                  <a:rPr lang="en-US" sz="2400" dirty="0">
                    <a:solidFill>
                      <a:prstClr val="black"/>
                    </a:solidFill>
                    <a:latin typeface="Tw Cen MT" panose="020B0602020104020603"/>
                  </a:rPr>
                  <a:t> </a:t>
                </a:r>
                <a14:m>
                  <m:oMath xmlns:m="http://schemas.openxmlformats.org/officeDocument/2006/math">
                    <m: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t>𝑉</m:t>
                    </m:r>
                    <m:d>
                      <m:dPr>
                        <m:ctrlP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ctrlPr>
                      </m:dPr>
                      <m:e>
                        <m: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t>𝑥</m:t>
                        </m:r>
                        <m: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t>,</m:t>
                        </m:r>
                        <m: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t>𝑡</m:t>
                        </m:r>
                      </m:e>
                    </m:d>
                    <m: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t>≤</m:t>
                    </m:r>
                    <m:sSup>
                      <m:sSupPr>
                        <m:ctrlPr>
                          <a:rPr lang="en-US" sz="2400" i="1">
                            <a:solidFill>
                              <a:srgbClr val="228C22"/>
                            </a:solidFill>
                            <a:latin typeface="Cambria Math" panose="02040503050406030204" pitchFamily="18" charset="0"/>
                          </a:rPr>
                        </m:ctrlPr>
                      </m:sSupPr>
                      <m:e>
                        <m:r>
                          <m:rPr>
                            <m:sty m:val="p"/>
                          </m:rPr>
                          <a:rPr lang="en-US" sz="2400">
                            <a:solidFill>
                              <a:srgbClr val="228C22"/>
                            </a:solidFill>
                            <a:latin typeface="Cambria Math" panose="02040503050406030204" pitchFamily="18" charset="0"/>
                          </a:rPr>
                          <m:t>V</m:t>
                        </m:r>
                      </m:e>
                      <m:sup>
                        <m:r>
                          <a:rPr lang="en-US" sz="2400" i="1">
                            <a:solidFill>
                              <a:srgbClr val="228C22"/>
                            </a:solidFill>
                            <a:latin typeface="Cambria Math" panose="02040503050406030204" pitchFamily="18" charset="0"/>
                          </a:rPr>
                          <m:t>∗</m:t>
                        </m:r>
                      </m:sup>
                    </m:sSup>
                    <m:r>
                      <a:rPr lang="en-US" sz="2400" i="1">
                        <a:solidFill>
                          <a:srgbClr val="228C22"/>
                        </a:solidFill>
                        <a:latin typeface="Cambria Math" panose="02040503050406030204" pitchFamily="18" charset="0"/>
                      </a:rPr>
                      <m:t>(</m:t>
                    </m:r>
                    <m:r>
                      <a:rPr lang="en-US" sz="2400" i="1">
                        <a:solidFill>
                          <a:srgbClr val="228C22"/>
                        </a:solidFill>
                        <a:latin typeface="Cambria Math" panose="02040503050406030204" pitchFamily="18" charset="0"/>
                      </a:rPr>
                      <m:t>𝑥</m:t>
                    </m:r>
                    <m:r>
                      <a:rPr lang="en-US" sz="2400" i="1">
                        <a:solidFill>
                          <a:srgbClr val="228C22"/>
                        </a:solidFill>
                        <a:latin typeface="Cambria Math" panose="02040503050406030204" pitchFamily="18" charset="0"/>
                      </a:rPr>
                      <m:t>,</m:t>
                    </m:r>
                    <m:r>
                      <a:rPr lang="en-US" sz="2400" i="1">
                        <a:solidFill>
                          <a:srgbClr val="228C22"/>
                        </a:solidFill>
                        <a:latin typeface="Cambria Math" panose="02040503050406030204" pitchFamily="18" charset="0"/>
                      </a:rPr>
                      <m:t>𝑡</m:t>
                    </m:r>
                    <m:r>
                      <a:rPr lang="en-US" sz="2400" i="1">
                        <a:solidFill>
                          <a:srgbClr val="228C22"/>
                        </a:solidFill>
                        <a:latin typeface="Cambria Math" panose="02040503050406030204" pitchFamily="18" charset="0"/>
                      </a:rPr>
                      <m:t>)</m:t>
                    </m:r>
                  </m:oMath>
                </a14:m>
                <a:endParaRPr kumimoji="0" lang="en-US" sz="2400" b="0" i="0" u="none" strike="noStrike" kern="1200" cap="none" spc="0" normalizeH="0" baseline="0" noProof="0" dirty="0">
                  <a:ln>
                    <a:noFill/>
                  </a:ln>
                  <a:solidFill>
                    <a:srgbClr val="0000FF"/>
                  </a:solidFill>
                  <a:effectLst/>
                  <a:uLnTx/>
                  <a:uFillTx/>
                  <a:latin typeface="Tw Cen MT" panose="020B0602020104020603"/>
                  <a:ea typeface="+mn-ea"/>
                  <a:cs typeface="+mn-cs"/>
                </a:endParaRPr>
              </a:p>
            </p:txBody>
          </p:sp>
        </mc:Choice>
        <mc:Fallback>
          <p:sp>
            <p:nvSpPr>
              <p:cNvPr id="27" name="TextBox 26">
                <a:extLst>
                  <a:ext uri="{FF2B5EF4-FFF2-40B4-BE49-F238E27FC236}">
                    <a16:creationId xmlns:a16="http://schemas.microsoft.com/office/drawing/2014/main" id="{FBE0DD46-D0A6-4E14-8165-13EA0CFFFE06}"/>
                  </a:ext>
                </a:extLst>
              </p:cNvPr>
              <p:cNvSpPr txBox="1">
                <a:spLocks noRot="1" noChangeAspect="1" noMove="1" noResize="1" noEditPoints="1" noAdjustHandles="1" noChangeArrowheads="1" noChangeShapeType="1" noTextEdit="1"/>
              </p:cNvSpPr>
              <p:nvPr/>
            </p:nvSpPr>
            <p:spPr>
              <a:xfrm>
                <a:off x="6096000" y="4559472"/>
                <a:ext cx="6232270" cy="461665"/>
              </a:xfrm>
              <a:prstGeom prst="rect">
                <a:avLst/>
              </a:prstGeom>
              <a:blipFill>
                <a:blip r:embed="rId13"/>
                <a:stretch>
                  <a:fillRect l="-1468" t="-10526" b="-28947"/>
                </a:stretch>
              </a:blipFill>
            </p:spPr>
            <p:txBody>
              <a:bodyPr/>
              <a:lstStyle/>
              <a:p>
                <a:r>
                  <a:rPr lang="en-US">
                    <a:noFill/>
                  </a:rPr>
                  <a:t> </a:t>
                </a:r>
              </a:p>
            </p:txBody>
          </p:sp>
        </mc:Fallback>
      </mc:AlternateContent>
      <p:pic>
        <p:nvPicPr>
          <p:cNvPr id="52" name="Picture 51"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Huge \implies} &amp; \int|\textcolor{blue}{V(x,t)}- \textcolor{ForestGreen}{V^*(x,t)} |dx dt\\&#10;&amp; = \int\textcolor{ForestGreen}{V^*(x,t)} dxdt- \int \textcolor{blue}{V(x,t)} dxdt &#10;\end{align*}&#10;&#10;&#10;&#10;\end{textblock*}&#10;&#10;&#10;&#10;&#10;\end{document}&#10;" title="IguanaTex Bitmap Display">
            <a:extLst>
              <a:ext uri="{FF2B5EF4-FFF2-40B4-BE49-F238E27FC236}">
                <a16:creationId xmlns:a16="http://schemas.microsoft.com/office/drawing/2014/main" id="{5423A9BC-161A-468D-9BF5-D50A1CB01ACD}"/>
              </a:ext>
            </a:extLst>
          </p:cNvPr>
          <p:cNvPicPr>
            <a:picLocks noChangeAspect="1"/>
          </p:cNvPicPr>
          <p:nvPr>
            <p:custDataLst>
              <p:tags r:id="rId5"/>
            </p:custDataLst>
          </p:nvPr>
        </p:nvPicPr>
        <p:blipFill>
          <a:blip r:embed="rId14"/>
          <a:stretch>
            <a:fillRect/>
          </a:stretch>
        </p:blipFill>
        <p:spPr>
          <a:xfrm>
            <a:off x="6354696" y="5021137"/>
            <a:ext cx="5118663" cy="1461813"/>
          </a:xfrm>
          <a:prstGeom prst="rect">
            <a:avLst/>
          </a:prstGeom>
        </p:spPr>
      </p:pic>
    </p:spTree>
    <p:extLst>
      <p:ext uri="{BB962C8B-B14F-4D97-AF65-F5344CB8AC3E}">
        <p14:creationId xmlns:p14="http://schemas.microsoft.com/office/powerpoint/2010/main" val="355522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childTnLst>
                                </p:cTn>
                              </p:par>
                              <p:par>
                                <p:cTn id="29" presetID="10" presetClass="entr" presetSubtype="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fade">
                                      <p:cBhvr>
                                        <p:cTn id="41" dur="500"/>
                                        <p:tgtEl>
                                          <p:spTgt spid="52"/>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500"/>
                                        <p:tgtEl>
                                          <p:spTgt spid="21"/>
                                        </p:tgtEl>
                                      </p:cBhvr>
                                    </p:animEffect>
                                  </p:childTnLst>
                                </p:cTn>
                              </p:par>
                              <p:par>
                                <p:cTn id="47" presetID="10" presetClass="entr" presetSubtype="0" fill="hold" nodeType="with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500"/>
                                        <p:tgtEl>
                                          <p:spTgt spid="13"/>
                                        </p:tgtEl>
                                      </p:cBhvr>
                                    </p:animEffect>
                                  </p:childTnLst>
                                </p:cTn>
                              </p:par>
                              <p:par>
                                <p:cTn id="50" presetID="10" presetClass="entr" presetSubtype="0" fill="hold"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3" grpId="0" animBg="1"/>
      <p:bldP spid="2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FE599-8157-4A9E-A7C4-BA280FD5CD00}"/>
              </a:ext>
            </a:extLst>
          </p:cNvPr>
          <p:cNvSpPr>
            <a:spLocks noGrp="1"/>
          </p:cNvSpPr>
          <p:nvPr>
            <p:ph type="title"/>
          </p:nvPr>
        </p:nvSpPr>
        <p:spPr>
          <a:xfrm>
            <a:off x="913774" y="-390846"/>
            <a:ext cx="10364451" cy="1596177"/>
          </a:xfrm>
        </p:spPr>
        <p:txBody>
          <a:bodyPr/>
          <a:lstStyle/>
          <a:p>
            <a:r>
              <a:rPr lang="en-US" u="sng" dirty="0"/>
              <a:t>SOS Tightening of the HJB PDE Problem</a:t>
            </a:r>
          </a:p>
        </p:txBody>
      </p:sp>
      <p:pic>
        <p:nvPicPr>
          <p:cNvPr id="4" name="Picture 3"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ax_{\textcolor{blue}{V_d} \in \textcolor{red}{\mcl P_d} } \int_{\Omega \times [0,T]} \textcolor{blue}{V_d(x,t)} dx dt \\ \nonumber&#10; &amp; \text{subject to: }\\&#10; &amp;\nabla_t \textcolor{blue}{V_d(x,t)} + c(x,u,t)+ \nabla_x \textcolor{blue}{V_d(x,t)}^T f(x,u)  {\ge} 0 \quad \forall (x,t) \in \Omega \times (0,T),\\&#10; &amp; \textcolor{blue}{V_d(x,T) }{\le} g(x) \forall x \in \Omega.&#10;\end{align*}&#10;&#10;&#10;&#10;\end{textblock*}&#10;&#10;&#10;&#10;&#10;\end{document}&#10;" title="IguanaTex Bitmap Display">
            <a:extLst>
              <a:ext uri="{FF2B5EF4-FFF2-40B4-BE49-F238E27FC236}">
                <a16:creationId xmlns:a16="http://schemas.microsoft.com/office/drawing/2014/main" id="{57650A8F-7376-48C2-B021-46B665235602}"/>
              </a:ext>
            </a:extLst>
          </p:cNvPr>
          <p:cNvPicPr>
            <a:picLocks noChangeAspect="1"/>
          </p:cNvPicPr>
          <p:nvPr>
            <p:custDataLst>
              <p:tags r:id="rId1"/>
            </p:custDataLst>
          </p:nvPr>
        </p:nvPicPr>
        <p:blipFill>
          <a:blip r:embed="rId9"/>
          <a:stretch>
            <a:fillRect/>
          </a:stretch>
        </p:blipFill>
        <p:spPr>
          <a:xfrm>
            <a:off x="3705324" y="903503"/>
            <a:ext cx="7781929" cy="1789527"/>
          </a:xfrm>
          <a:prstGeom prst="rect">
            <a:avLst/>
          </a:prstGeom>
          <a:ln w="19050">
            <a:solidFill>
              <a:schemeClr val="accent1">
                <a:shade val="60000"/>
              </a:schemeClr>
            </a:solidFill>
          </a:ln>
        </p:spPr>
      </p:pic>
      <p:sp>
        <p:nvSpPr>
          <p:cNvPr id="10" name="Arrow: Bent-Up 9">
            <a:extLst>
              <a:ext uri="{FF2B5EF4-FFF2-40B4-BE49-F238E27FC236}">
                <a16:creationId xmlns:a16="http://schemas.microsoft.com/office/drawing/2014/main" id="{BF5F70F4-D250-4D22-BFD6-EBC9AF2E8116}"/>
              </a:ext>
            </a:extLst>
          </p:cNvPr>
          <p:cNvSpPr/>
          <p:nvPr/>
        </p:nvSpPr>
        <p:spPr>
          <a:xfrm rot="5400000">
            <a:off x="3405766" y="2929788"/>
            <a:ext cx="1457642" cy="1039773"/>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1CFCFE6-2925-4AC8-AB95-7320BFC2761F}"/>
              </a:ext>
            </a:extLst>
          </p:cNvPr>
          <p:cNvSpPr txBox="1"/>
          <p:nvPr/>
        </p:nvSpPr>
        <p:spPr>
          <a:xfrm>
            <a:off x="2327010" y="3143783"/>
            <a:ext cx="1451124" cy="369332"/>
          </a:xfrm>
          <a:prstGeom prst="rect">
            <a:avLst/>
          </a:prstGeom>
          <a:noFill/>
        </p:spPr>
        <p:txBody>
          <a:bodyPr wrap="square" rtlCol="0">
            <a:spAutoFit/>
          </a:bodyPr>
          <a:lstStyle/>
          <a:p>
            <a:r>
              <a:rPr lang="en-US" b="1" dirty="0"/>
              <a:t>Tightening</a:t>
            </a:r>
          </a:p>
        </p:txBody>
      </p:sp>
      <p:sp>
        <p:nvSpPr>
          <p:cNvPr id="6" name="Slide Number Placeholder 5">
            <a:extLst>
              <a:ext uri="{FF2B5EF4-FFF2-40B4-BE49-F238E27FC236}">
                <a16:creationId xmlns:a16="http://schemas.microsoft.com/office/drawing/2014/main" id="{8AE894E6-CF38-4714-A07A-EA65AE9217F6}"/>
              </a:ext>
            </a:extLst>
          </p:cNvPr>
          <p:cNvSpPr>
            <a:spLocks noGrp="1"/>
          </p:cNvSpPr>
          <p:nvPr>
            <p:ph type="sldNum" sz="quarter" idx="12"/>
          </p:nvPr>
        </p:nvSpPr>
        <p:spPr/>
        <p:txBody>
          <a:bodyPr/>
          <a:lstStyle/>
          <a:p>
            <a:fld id="{34B7E4EF-A1BD-40F4-AB7B-04F084DD991D}" type="slidenum">
              <a:rPr lang="en-US" smtClean="0"/>
              <a:pPr/>
              <a:t>29</a:t>
            </a:fld>
            <a:endParaRPr lang="en-US" dirty="0"/>
          </a:p>
        </p:txBody>
      </p:sp>
      <p:pic>
        <p:nvPicPr>
          <p:cNvPr id="7" name="Picture 6"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max_{\textcolor{blue}{V_d} \in \textcolor{red}{\mcl P_d},\textcolor{ForestGreen}{s_i} \in \textcolor{red}{\Sigma_{SOS}^d}} \int_{\Omega \times [0,T]} \hspace{-0.25cm} \textcolor{blue}{V_d(x,t)} dx dt \\ \nonumber&#10;&amp; \text{subject to: }\\&#10;&amp;\nabla_t \textcolor{blue}{V_d(x,t)} + c(x,u,t)+\nabla_x \textcolor{blue}{V_d(x,t)}^T f(x,u) - \textcolor{ForestGreen}{s_1}(x,u,t) t(T-t) \\&#10;&amp; \qquad \qquad - \textcolor{ForestGreen}{s_2}(x,u,t) q_U(u) - \textcolor{ForestGreen}{s_3}(x,u,t) q_\Omega(x) \in \textcolor{red}{\Sigma_{SOS}^d}\\&#10;&amp; g(x)-\textcolor{blue}{V_d(x,T)} - \textcolor{ForestGreen}{s_4}(x,u,t) q_\Omega(x) \in \textcolor{red}{\Sigma_{SOS}^d}.&#10;\end{align*}&#10;&#10;&#10;&#10;\end{textblock*}&#10;&#10;&#10;&#10;&#10;\end{document}&#10;" title="IguanaTex Bitmap Display">
            <a:extLst>
              <a:ext uri="{FF2B5EF4-FFF2-40B4-BE49-F238E27FC236}">
                <a16:creationId xmlns:a16="http://schemas.microsoft.com/office/drawing/2014/main" id="{BADE835C-AF4C-4B74-9295-81FFCF5B495B}"/>
              </a:ext>
            </a:extLst>
          </p:cNvPr>
          <p:cNvPicPr>
            <a:picLocks noChangeAspect="1"/>
          </p:cNvPicPr>
          <p:nvPr>
            <p:custDataLst>
              <p:tags r:id="rId2"/>
            </p:custDataLst>
          </p:nvPr>
        </p:nvPicPr>
        <p:blipFill>
          <a:blip r:embed="rId10"/>
          <a:stretch>
            <a:fillRect/>
          </a:stretch>
        </p:blipFill>
        <p:spPr>
          <a:xfrm>
            <a:off x="4654474" y="3002485"/>
            <a:ext cx="7282285" cy="2324972"/>
          </a:xfrm>
          <a:prstGeom prst="rect">
            <a:avLst/>
          </a:prstGeom>
          <a:ln w="12700">
            <a:solidFill>
              <a:schemeClr val="accent1">
                <a:shade val="60000"/>
              </a:schemeClr>
            </a:solidFill>
          </a:ln>
        </p:spPr>
      </p:pic>
      <p:pic>
        <p:nvPicPr>
          <p:cNvPr id="16" name="Picture 15"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amp; U= \{u \in \R^m: q_U(u) \ge 0\}.\\&#10;&amp; \Omega = \{x \in \R^n: q_\Omega(x) \ge 0 \}.&#10;\end{align*}&#10;&#10;&#10;&#10;\end{textblock*}&#10;&#10;&#10;&#10;&#10;\end{document}&#10;" title="IguanaTex Bitmap Display">
            <a:extLst>
              <a:ext uri="{FF2B5EF4-FFF2-40B4-BE49-F238E27FC236}">
                <a16:creationId xmlns:a16="http://schemas.microsoft.com/office/drawing/2014/main" id="{7F23807D-FDF5-4528-BEAC-B17F08CDF3DF}"/>
              </a:ext>
            </a:extLst>
          </p:cNvPr>
          <p:cNvPicPr>
            <a:picLocks noChangeAspect="1"/>
          </p:cNvPicPr>
          <p:nvPr>
            <p:custDataLst>
              <p:tags r:id="rId3"/>
            </p:custDataLst>
          </p:nvPr>
        </p:nvPicPr>
        <p:blipFill>
          <a:blip r:embed="rId11"/>
          <a:stretch>
            <a:fillRect/>
          </a:stretch>
        </p:blipFill>
        <p:spPr>
          <a:xfrm>
            <a:off x="8577300" y="3198112"/>
            <a:ext cx="3139344" cy="665832"/>
          </a:xfrm>
          <a:prstGeom prst="rect">
            <a:avLst/>
          </a:prstGeom>
          <a:ln w="25400">
            <a:solidFill>
              <a:schemeClr val="accent1">
                <a:shade val="50000"/>
              </a:schemeClr>
            </a:solidFill>
          </a:ln>
        </p:spPr>
      </p:pic>
      <p:pic>
        <p:nvPicPr>
          <p:cNvPr id="17" name="Picture 16"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cm}(1in,2in)&#10;\noindent&#10;\begin{defbox}{}&#10;where $\mcl P_d (\R^n, \R)$ is the set of $d$-degree polynomials.&#10;\end{defbox}&#10;&#10;&#10;\end{textblock*}&#10;&#10;&#10;&#10;&#10;\end{document}&#10;" title="IguanaTex Bitmap Display">
            <a:extLst>
              <a:ext uri="{FF2B5EF4-FFF2-40B4-BE49-F238E27FC236}">
                <a16:creationId xmlns:a16="http://schemas.microsoft.com/office/drawing/2014/main" id="{89732C93-4F09-4BE9-9112-D880E5C5AADE}"/>
              </a:ext>
            </a:extLst>
          </p:cNvPr>
          <p:cNvPicPr>
            <a:picLocks noChangeAspect="1"/>
          </p:cNvPicPr>
          <p:nvPr>
            <p:custDataLst>
              <p:tags r:id="rId4"/>
            </p:custDataLst>
          </p:nvPr>
        </p:nvPicPr>
        <p:blipFill>
          <a:blip r:embed="rId12"/>
          <a:stretch>
            <a:fillRect/>
          </a:stretch>
        </p:blipFill>
        <p:spPr>
          <a:xfrm>
            <a:off x="110532" y="1343143"/>
            <a:ext cx="2942040" cy="788696"/>
          </a:xfrm>
          <a:prstGeom prst="rect">
            <a:avLst/>
          </a:prstGeom>
        </p:spPr>
      </p:pic>
      <p:cxnSp>
        <p:nvCxnSpPr>
          <p:cNvPr id="18" name="Straight Arrow Connector 17">
            <a:extLst>
              <a:ext uri="{FF2B5EF4-FFF2-40B4-BE49-F238E27FC236}">
                <a16:creationId xmlns:a16="http://schemas.microsoft.com/office/drawing/2014/main" id="{57307E1F-437F-4EC2-B7AE-E6C9A855858E}"/>
              </a:ext>
            </a:extLst>
          </p:cNvPr>
          <p:cNvCxnSpPr>
            <a:cxnSpLocks/>
            <a:stCxn id="17" idx="3"/>
          </p:cNvCxnSpPr>
          <p:nvPr/>
        </p:nvCxnSpPr>
        <p:spPr>
          <a:xfrm flipV="1">
            <a:off x="3052572" y="1506511"/>
            <a:ext cx="889841" cy="230980"/>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pic>
        <p:nvPicPr>
          <p:cNvPr id="45" name="Picture 44"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noindent&#10;\begin{defbox}{}&#10;where $\Sigma_{SOS}^d$ is the set of $d$-degree SOS polynomials.\\&#10;&#10;$p \in \Sigma_{SOS}^d$ iff $p=\sum_{i=1}^N p_i(x)^2$ where $p_i \in \mcl P_d(\R^n, \R)$ for all $1 \le i \le N$.&#10;\end{defbox}&#10;&#10;&#10;\end{textblock*}&#10;&#10;&#10;&#10;&#10;\end{document}&#10;" title="IguanaTex Bitmap Display">
            <a:extLst>
              <a:ext uri="{FF2B5EF4-FFF2-40B4-BE49-F238E27FC236}">
                <a16:creationId xmlns:a16="http://schemas.microsoft.com/office/drawing/2014/main" id="{60E719A9-EAB2-4AD9-82CB-4A79242CB28A}"/>
              </a:ext>
            </a:extLst>
          </p:cNvPr>
          <p:cNvPicPr>
            <a:picLocks noChangeAspect="1"/>
          </p:cNvPicPr>
          <p:nvPr>
            <p:custDataLst>
              <p:tags r:id="rId5"/>
            </p:custDataLst>
          </p:nvPr>
        </p:nvPicPr>
        <p:blipFill>
          <a:blip r:embed="rId13"/>
          <a:stretch>
            <a:fillRect/>
          </a:stretch>
        </p:blipFill>
        <p:spPr>
          <a:xfrm>
            <a:off x="72122" y="4525059"/>
            <a:ext cx="3922719" cy="1565975"/>
          </a:xfrm>
          <a:prstGeom prst="rect">
            <a:avLst/>
          </a:prstGeom>
        </p:spPr>
      </p:pic>
      <p:cxnSp>
        <p:nvCxnSpPr>
          <p:cNvPr id="35" name="Straight Arrow Connector 34">
            <a:extLst>
              <a:ext uri="{FF2B5EF4-FFF2-40B4-BE49-F238E27FC236}">
                <a16:creationId xmlns:a16="http://schemas.microsoft.com/office/drawing/2014/main" id="{E9F08AA0-04A8-4D18-AB0C-BE4F7EF72ABC}"/>
              </a:ext>
            </a:extLst>
          </p:cNvPr>
          <p:cNvCxnSpPr>
            <a:cxnSpLocks/>
          </p:cNvCxnSpPr>
          <p:nvPr/>
        </p:nvCxnSpPr>
        <p:spPr>
          <a:xfrm flipV="1">
            <a:off x="3994842" y="3676392"/>
            <a:ext cx="1322509" cy="848667"/>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38" name="Rectangle: Rounded Corners 37">
            <a:extLst>
              <a:ext uri="{FF2B5EF4-FFF2-40B4-BE49-F238E27FC236}">
                <a16:creationId xmlns:a16="http://schemas.microsoft.com/office/drawing/2014/main" id="{87D139F4-34D2-4C06-B1D7-87C7050F64AA}"/>
              </a:ext>
            </a:extLst>
          </p:cNvPr>
          <p:cNvSpPr/>
          <p:nvPr/>
        </p:nvSpPr>
        <p:spPr>
          <a:xfrm>
            <a:off x="7687529" y="700096"/>
            <a:ext cx="4504471" cy="11482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Once you have an optimization problem linear in the decision function in the obj and constraints we can solve using SOS programing </a:t>
            </a:r>
          </a:p>
        </p:txBody>
      </p:sp>
      <p:cxnSp>
        <p:nvCxnSpPr>
          <p:cNvPr id="40" name="Straight Arrow Connector 39">
            <a:extLst>
              <a:ext uri="{FF2B5EF4-FFF2-40B4-BE49-F238E27FC236}">
                <a16:creationId xmlns:a16="http://schemas.microsoft.com/office/drawing/2014/main" id="{46F766CC-1977-4B97-B65A-04A95BD11C4B}"/>
              </a:ext>
            </a:extLst>
          </p:cNvPr>
          <p:cNvCxnSpPr>
            <a:stCxn id="38" idx="1"/>
          </p:cNvCxnSpPr>
          <p:nvPr/>
        </p:nvCxnSpPr>
        <p:spPr>
          <a:xfrm flipH="1">
            <a:off x="6884453" y="1274238"/>
            <a:ext cx="803076" cy="524028"/>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
        <p:nvSpPr>
          <p:cNvPr id="41" name="Rectangle: Rounded Corners 40">
            <a:extLst>
              <a:ext uri="{FF2B5EF4-FFF2-40B4-BE49-F238E27FC236}">
                <a16:creationId xmlns:a16="http://schemas.microsoft.com/office/drawing/2014/main" id="{065DA803-70A2-462D-97A4-F18226FC2D54}"/>
              </a:ext>
            </a:extLst>
          </p:cNvPr>
          <p:cNvSpPr/>
          <p:nvPr/>
        </p:nvSpPr>
        <p:spPr>
          <a:xfrm>
            <a:off x="3435389" y="6428574"/>
            <a:ext cx="8237284" cy="3073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We can solve this SOS optimization problem using SOSTOOLS and SEDUMI on </a:t>
            </a:r>
            <a:r>
              <a:rPr kumimoji="0" lang="en-US" sz="1800" b="0" i="0" u="none" strike="noStrike" kern="1200" cap="none" spc="0" normalizeH="0" baseline="0" noProof="0" dirty="0" err="1">
                <a:ln>
                  <a:noFill/>
                </a:ln>
                <a:solidFill>
                  <a:prstClr val="white"/>
                </a:solidFill>
                <a:effectLst/>
                <a:uLnTx/>
                <a:uFillTx/>
                <a:latin typeface="Tw Cen MT" panose="020B0602020104020603"/>
                <a:ea typeface="+mn-ea"/>
                <a:cs typeface="+mn-cs"/>
              </a:rPr>
              <a:t>Matlab</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pic>
        <p:nvPicPr>
          <p:cNvPr id="46" name="Picture 4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5cm}(1in,2in)&#10;\noindent&#10;\begin{mybox}{}&#10;Assuming the vector field, $f$, is polynomial.&#10;\end{mybox}&#10;&#10;&#10;&#10;\end{textblock*}&#10;&#10;&#10;&#10;&#10;\end{document}&#10;" title="IguanaTex Bitmap Display">
            <a:extLst>
              <a:ext uri="{FF2B5EF4-FFF2-40B4-BE49-F238E27FC236}">
                <a16:creationId xmlns:a16="http://schemas.microsoft.com/office/drawing/2014/main" id="{550AE1A8-63CB-4BB3-94E9-C81DDDD56C93}"/>
              </a:ext>
            </a:extLst>
          </p:cNvPr>
          <p:cNvPicPr>
            <a:picLocks noChangeAspect="1"/>
          </p:cNvPicPr>
          <p:nvPr>
            <p:custDataLst>
              <p:tags r:id="rId6"/>
            </p:custDataLst>
          </p:nvPr>
        </p:nvPicPr>
        <p:blipFill>
          <a:blip r:embed="rId14"/>
          <a:stretch>
            <a:fillRect/>
          </a:stretch>
        </p:blipFill>
        <p:spPr>
          <a:xfrm>
            <a:off x="255241" y="2377785"/>
            <a:ext cx="2846505" cy="820327"/>
          </a:xfrm>
          <a:prstGeom prst="rect">
            <a:avLst/>
          </a:prstGeom>
        </p:spPr>
      </p:pic>
    </p:spTree>
    <p:extLst>
      <p:ext uri="{BB962C8B-B14F-4D97-AF65-F5344CB8AC3E}">
        <p14:creationId xmlns:p14="http://schemas.microsoft.com/office/powerpoint/2010/main" val="2845521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1000"/>
                                        <p:tgtEl>
                                          <p:spTgt spid="40"/>
                                        </p:tgtEl>
                                      </p:cBhvr>
                                    </p:animEffect>
                                    <p:anim calcmode="lin" valueType="num">
                                      <p:cBhvr>
                                        <p:cTn id="18" dur="1000" fill="hold"/>
                                        <p:tgtEl>
                                          <p:spTgt spid="40"/>
                                        </p:tgtEl>
                                        <p:attrNameLst>
                                          <p:attrName>ppt_x</p:attrName>
                                        </p:attrNameLst>
                                      </p:cBhvr>
                                      <p:tavLst>
                                        <p:tav tm="0">
                                          <p:val>
                                            <p:strVal val="#ppt_x"/>
                                          </p:val>
                                        </p:tav>
                                        <p:tav tm="100000">
                                          <p:val>
                                            <p:strVal val="#ppt_x"/>
                                          </p:val>
                                        </p:tav>
                                      </p:tavLst>
                                    </p:anim>
                                    <p:anim calcmode="lin" valueType="num">
                                      <p:cBhvr>
                                        <p:cTn id="19" dur="1000" fill="hold"/>
                                        <p:tgtEl>
                                          <p:spTgt spid="4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1000"/>
                                        <p:tgtEl>
                                          <p:spTgt spid="38"/>
                                        </p:tgtEl>
                                      </p:cBhvr>
                                    </p:animEffect>
                                    <p:anim calcmode="lin" valueType="num">
                                      <p:cBhvr>
                                        <p:cTn id="23" dur="1000" fill="hold"/>
                                        <p:tgtEl>
                                          <p:spTgt spid="38"/>
                                        </p:tgtEl>
                                        <p:attrNameLst>
                                          <p:attrName>ppt_x</p:attrName>
                                        </p:attrNameLst>
                                      </p:cBhvr>
                                      <p:tavLst>
                                        <p:tav tm="0">
                                          <p:val>
                                            <p:strVal val="#ppt_x"/>
                                          </p:val>
                                        </p:tav>
                                        <p:tav tm="100000">
                                          <p:val>
                                            <p:strVal val="#ppt_x"/>
                                          </p:val>
                                        </p:tav>
                                      </p:tavLst>
                                    </p:anim>
                                    <p:anim calcmode="lin" valueType="num">
                                      <p:cBhvr>
                                        <p:cTn id="24" dur="1000" fill="hold"/>
                                        <p:tgtEl>
                                          <p:spTgt spid="38"/>
                                        </p:tgtEl>
                                        <p:attrNameLst>
                                          <p:attrName>ppt_y</p:attrName>
                                        </p:attrNameLst>
                                      </p:cBhvr>
                                      <p:tavLst>
                                        <p:tav tm="0">
                                          <p:val>
                                            <p:strVal val="#ppt_y+.1"/>
                                          </p:val>
                                        </p:tav>
                                        <p:tav tm="100000">
                                          <p:val>
                                            <p:strVal val="#ppt_y"/>
                                          </p:val>
                                        </p:tav>
                                      </p:tavLst>
                                    </p:anim>
                                  </p:childTnLst>
                                </p:cTn>
                              </p:par>
                              <p:par>
                                <p:cTn id="25" presetID="10" presetClass="entr" presetSubtype="0"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46"/>
                                        </p:tgtEl>
                                        <p:attrNameLst>
                                          <p:attrName>style.visibility</p:attrName>
                                        </p:attrNameLst>
                                      </p:cBhvr>
                                      <p:to>
                                        <p:strVal val="visible"/>
                                      </p:to>
                                    </p:set>
                                    <p:anim calcmode="lin" valueType="num">
                                      <p:cBhvr additive="base">
                                        <p:cTn id="32" dur="500" fill="hold"/>
                                        <p:tgtEl>
                                          <p:spTgt spid="46"/>
                                        </p:tgtEl>
                                        <p:attrNameLst>
                                          <p:attrName>ppt_x</p:attrName>
                                        </p:attrNameLst>
                                      </p:cBhvr>
                                      <p:tavLst>
                                        <p:tav tm="0">
                                          <p:val>
                                            <p:strVal val="#ppt_x"/>
                                          </p:val>
                                        </p:tav>
                                        <p:tav tm="100000">
                                          <p:val>
                                            <p:strVal val="#ppt_x"/>
                                          </p:val>
                                        </p:tav>
                                      </p:tavLst>
                                    </p:anim>
                                    <p:anim calcmode="lin" valueType="num">
                                      <p:cBhvr additive="base">
                                        <p:cTn id="33"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par>
                                <p:cTn id="42" presetID="10" presetClass="entr" presetSubtype="0" fill="hold" nodeType="with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500"/>
                                        <p:tgtEl>
                                          <p:spTgt spid="16"/>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nodeType="clickEffect">
                                  <p:stCondLst>
                                    <p:cond delay="0"/>
                                  </p:stCondLst>
                                  <p:childTnLst>
                                    <p:set>
                                      <p:cBhvr>
                                        <p:cTn id="53" dur="1" fill="hold">
                                          <p:stCondLst>
                                            <p:cond delay="0"/>
                                          </p:stCondLst>
                                        </p:cTn>
                                        <p:tgtEl>
                                          <p:spTgt spid="35"/>
                                        </p:tgtEl>
                                        <p:attrNameLst>
                                          <p:attrName>style.visibility</p:attrName>
                                        </p:attrNameLst>
                                      </p:cBhvr>
                                      <p:to>
                                        <p:strVal val="visible"/>
                                      </p:to>
                                    </p:set>
                                    <p:anim calcmode="lin" valueType="num">
                                      <p:cBhvr additive="base">
                                        <p:cTn id="54" dur="500" fill="hold"/>
                                        <p:tgtEl>
                                          <p:spTgt spid="35"/>
                                        </p:tgtEl>
                                        <p:attrNameLst>
                                          <p:attrName>ppt_x</p:attrName>
                                        </p:attrNameLst>
                                      </p:cBhvr>
                                      <p:tavLst>
                                        <p:tav tm="0">
                                          <p:val>
                                            <p:strVal val="#ppt_x"/>
                                          </p:val>
                                        </p:tav>
                                        <p:tav tm="100000">
                                          <p:val>
                                            <p:strVal val="#ppt_x"/>
                                          </p:val>
                                        </p:tav>
                                      </p:tavLst>
                                    </p:anim>
                                    <p:anim calcmode="lin" valueType="num">
                                      <p:cBhvr additive="base">
                                        <p:cTn id="55" dur="500" fill="hold"/>
                                        <p:tgtEl>
                                          <p:spTgt spid="35"/>
                                        </p:tgtEl>
                                        <p:attrNameLst>
                                          <p:attrName>ppt_y</p:attrName>
                                        </p:attrNameLst>
                                      </p:cBhvr>
                                      <p:tavLst>
                                        <p:tav tm="0">
                                          <p:val>
                                            <p:strVal val="1+#ppt_h/2"/>
                                          </p:val>
                                        </p:tav>
                                        <p:tav tm="100000">
                                          <p:val>
                                            <p:strVal val="#ppt_y"/>
                                          </p:val>
                                        </p:tav>
                                      </p:tavLst>
                                    </p:anim>
                                  </p:childTnLst>
                                </p:cTn>
                              </p:par>
                              <p:par>
                                <p:cTn id="56" presetID="2" presetClass="entr" presetSubtype="4" fill="hold" nodeType="withEffect">
                                  <p:stCondLst>
                                    <p:cond delay="0"/>
                                  </p:stCondLst>
                                  <p:childTnLst>
                                    <p:set>
                                      <p:cBhvr>
                                        <p:cTn id="57" dur="1" fill="hold">
                                          <p:stCondLst>
                                            <p:cond delay="0"/>
                                          </p:stCondLst>
                                        </p:cTn>
                                        <p:tgtEl>
                                          <p:spTgt spid="45"/>
                                        </p:tgtEl>
                                        <p:attrNameLst>
                                          <p:attrName>style.visibility</p:attrName>
                                        </p:attrNameLst>
                                      </p:cBhvr>
                                      <p:to>
                                        <p:strVal val="visible"/>
                                      </p:to>
                                    </p:set>
                                    <p:anim calcmode="lin" valueType="num">
                                      <p:cBhvr additive="base">
                                        <p:cTn id="58" dur="500" fill="hold"/>
                                        <p:tgtEl>
                                          <p:spTgt spid="45"/>
                                        </p:tgtEl>
                                        <p:attrNameLst>
                                          <p:attrName>ppt_x</p:attrName>
                                        </p:attrNameLst>
                                      </p:cBhvr>
                                      <p:tavLst>
                                        <p:tav tm="0">
                                          <p:val>
                                            <p:strVal val="#ppt_x"/>
                                          </p:val>
                                        </p:tav>
                                        <p:tav tm="100000">
                                          <p:val>
                                            <p:strVal val="#ppt_x"/>
                                          </p:val>
                                        </p:tav>
                                      </p:tavLst>
                                    </p:anim>
                                    <p:anim calcmode="lin" valueType="num">
                                      <p:cBhvr additive="base">
                                        <p:cTn id="59"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41"/>
                                        </p:tgtEl>
                                        <p:attrNameLst>
                                          <p:attrName>style.visibility</p:attrName>
                                        </p:attrNameLst>
                                      </p:cBhvr>
                                      <p:to>
                                        <p:strVal val="visible"/>
                                      </p:to>
                                    </p:set>
                                    <p:animEffect transition="in" filter="fade">
                                      <p:cBhvr>
                                        <p:cTn id="64"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38" grpId="0" animBg="1"/>
      <p:bldP spid="4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FB05D-BBCC-438A-920A-3D2E5A95796B}"/>
              </a:ext>
            </a:extLst>
          </p:cNvPr>
          <p:cNvSpPr>
            <a:spLocks noGrp="1"/>
          </p:cNvSpPr>
          <p:nvPr>
            <p:ph type="title"/>
          </p:nvPr>
        </p:nvSpPr>
        <p:spPr>
          <a:xfrm>
            <a:off x="913776" y="-187428"/>
            <a:ext cx="10364451" cy="1596177"/>
          </a:xfrm>
        </p:spPr>
        <p:txBody>
          <a:bodyPr/>
          <a:lstStyle/>
          <a:p>
            <a:r>
              <a:rPr lang="en-US" u="sng" dirty="0"/>
              <a:t>Hydro Turbines Can Rapidly Come Online to Meet Demand</a:t>
            </a:r>
          </a:p>
        </p:txBody>
      </p:sp>
      <p:sp>
        <p:nvSpPr>
          <p:cNvPr id="3" name="Content Placeholder 2">
            <a:extLst>
              <a:ext uri="{FF2B5EF4-FFF2-40B4-BE49-F238E27FC236}">
                <a16:creationId xmlns:a16="http://schemas.microsoft.com/office/drawing/2014/main" id="{C5B553B9-EBC4-48EF-A80A-FB9B2378E83D}"/>
              </a:ext>
            </a:extLst>
          </p:cNvPr>
          <p:cNvSpPr>
            <a:spLocks noGrp="1"/>
          </p:cNvSpPr>
          <p:nvPr>
            <p:ph idx="1"/>
          </p:nvPr>
        </p:nvSpPr>
        <p:spPr/>
        <p:txBody>
          <a:bodyPr/>
          <a:lstStyle/>
          <a:p>
            <a:endParaRPr lang="en-US" dirty="0"/>
          </a:p>
        </p:txBody>
      </p:sp>
      <p:grpSp>
        <p:nvGrpSpPr>
          <p:cNvPr id="13" name="Group 12">
            <a:extLst>
              <a:ext uri="{FF2B5EF4-FFF2-40B4-BE49-F238E27FC236}">
                <a16:creationId xmlns:a16="http://schemas.microsoft.com/office/drawing/2014/main" id="{6489C0D9-647A-4B9C-AD18-F33A8CB13215}"/>
              </a:ext>
            </a:extLst>
          </p:cNvPr>
          <p:cNvGrpSpPr/>
          <p:nvPr/>
        </p:nvGrpSpPr>
        <p:grpSpPr>
          <a:xfrm>
            <a:off x="561598" y="1552995"/>
            <a:ext cx="11068804" cy="5052302"/>
            <a:chOff x="643467" y="1495597"/>
            <a:chExt cx="10905066" cy="5234430"/>
          </a:xfrm>
          <a:effectLst/>
          <a:scene3d>
            <a:camera prst="orthographicFront"/>
            <a:lightRig rig="threePt" dir="t"/>
          </a:scene3d>
        </p:grpSpPr>
        <p:pic>
          <p:nvPicPr>
            <p:cNvPr id="5" name="Content Placeholder 4" descr="Chart, bar chart&#10;&#10;Description automatically generated">
              <a:extLst>
                <a:ext uri="{FF2B5EF4-FFF2-40B4-BE49-F238E27FC236}">
                  <a16:creationId xmlns:a16="http://schemas.microsoft.com/office/drawing/2014/main" id="{63046DD7-4EF7-47A2-A096-969F6B31CF4D}"/>
                </a:ext>
              </a:extLst>
            </p:cNvPr>
            <p:cNvPicPr>
              <a:picLocks noChangeAspect="1"/>
            </p:cNvPicPr>
            <p:nvPr/>
          </p:nvPicPr>
          <p:blipFill>
            <a:blip r:embed="rId3"/>
            <a:stretch>
              <a:fillRect/>
            </a:stretch>
          </p:blipFill>
          <p:spPr>
            <a:xfrm>
              <a:off x="643467" y="1495597"/>
              <a:ext cx="10905066" cy="5234430"/>
            </a:xfrm>
            <a:prstGeom prst="rect">
              <a:avLst/>
            </a:prstGeom>
            <a:sp3d>
              <a:bevelT w="139700" h="139700" prst="divot"/>
            </a:sp3d>
          </p:spPr>
        </p:pic>
        <p:grpSp>
          <p:nvGrpSpPr>
            <p:cNvPr id="6" name="Group 5">
              <a:extLst>
                <a:ext uri="{FF2B5EF4-FFF2-40B4-BE49-F238E27FC236}">
                  <a16:creationId xmlns:a16="http://schemas.microsoft.com/office/drawing/2014/main" id="{0ABD351D-0713-41E1-903F-35934717DDBB}"/>
                </a:ext>
              </a:extLst>
            </p:cNvPr>
            <p:cNvGrpSpPr/>
            <p:nvPr/>
          </p:nvGrpSpPr>
          <p:grpSpPr>
            <a:xfrm>
              <a:off x="1804945" y="1981199"/>
              <a:ext cx="8688756" cy="2678265"/>
              <a:chOff x="1804945" y="1981199"/>
              <a:chExt cx="8688756" cy="2678265"/>
            </a:xfrm>
          </p:grpSpPr>
          <p:sp>
            <p:nvSpPr>
              <p:cNvPr id="7" name="Rectangle: Diagonal Corners Rounded 6">
                <a:extLst>
                  <a:ext uri="{FF2B5EF4-FFF2-40B4-BE49-F238E27FC236}">
                    <a16:creationId xmlns:a16="http://schemas.microsoft.com/office/drawing/2014/main" id="{1D8913B3-5899-4FBA-941A-1B6EAB406A00}"/>
                  </a:ext>
                </a:extLst>
              </p:cNvPr>
              <p:cNvSpPr/>
              <p:nvPr/>
            </p:nvSpPr>
            <p:spPr>
              <a:xfrm>
                <a:off x="1804945" y="2186608"/>
                <a:ext cx="1403035" cy="1456510"/>
              </a:xfrm>
              <a:prstGeom prst="round2DiagRect">
                <a:avLst/>
              </a:prstGeom>
              <a:sp3d>
                <a:bevelT w="139700" h="139700" prst="divo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Mostly hydro powered turbines </a:t>
                </a:r>
              </a:p>
            </p:txBody>
          </p:sp>
          <p:sp>
            <p:nvSpPr>
              <p:cNvPr id="8" name="Rectangle: Diagonal Corners Rounded 7">
                <a:extLst>
                  <a:ext uri="{FF2B5EF4-FFF2-40B4-BE49-F238E27FC236}">
                    <a16:creationId xmlns:a16="http://schemas.microsoft.com/office/drawing/2014/main" id="{2C71BCBB-5B8D-47C7-935B-C44C5CAF38E3}"/>
                  </a:ext>
                </a:extLst>
              </p:cNvPr>
              <p:cNvSpPr/>
              <p:nvPr/>
            </p:nvSpPr>
            <p:spPr>
              <a:xfrm>
                <a:off x="9224838" y="1981199"/>
                <a:ext cx="1268863" cy="1550600"/>
              </a:xfrm>
              <a:prstGeom prst="round2DiagRect">
                <a:avLst/>
              </a:prstGeom>
              <a:sp3d>
                <a:bevelT w="139700" h="139700" prst="divo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Mostly nuclear power stations</a:t>
                </a:r>
              </a:p>
            </p:txBody>
          </p:sp>
          <p:sp>
            <p:nvSpPr>
              <p:cNvPr id="9" name="Rectangle: Diagonal Corners Rounded 8">
                <a:extLst>
                  <a:ext uri="{FF2B5EF4-FFF2-40B4-BE49-F238E27FC236}">
                    <a16:creationId xmlns:a16="http://schemas.microsoft.com/office/drawing/2014/main" id="{6545DAC9-5000-4518-A15F-0C315D2F5F32}"/>
                  </a:ext>
                </a:extLst>
              </p:cNvPr>
              <p:cNvSpPr/>
              <p:nvPr/>
            </p:nvSpPr>
            <p:spPr>
              <a:xfrm>
                <a:off x="4048539" y="2092518"/>
                <a:ext cx="1268863" cy="1550600"/>
              </a:xfrm>
              <a:prstGeom prst="round2DiagRect">
                <a:avLst/>
              </a:prstGeom>
              <a:sp3d>
                <a:bevelT w="139700" h="139700" prst="divo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Mostly steam powered turbines</a:t>
                </a:r>
              </a:p>
            </p:txBody>
          </p:sp>
          <p:cxnSp>
            <p:nvCxnSpPr>
              <p:cNvPr id="10" name="Straight Arrow Connector 9">
                <a:extLst>
                  <a:ext uri="{FF2B5EF4-FFF2-40B4-BE49-F238E27FC236}">
                    <a16:creationId xmlns:a16="http://schemas.microsoft.com/office/drawing/2014/main" id="{AC503143-0A3B-4A5C-BEC2-2DD31ACE59D2}"/>
                  </a:ext>
                </a:extLst>
              </p:cNvPr>
              <p:cNvCxnSpPr/>
              <p:nvPr/>
            </p:nvCxnSpPr>
            <p:spPr>
              <a:xfrm flipH="1">
                <a:off x="8436334" y="3167931"/>
                <a:ext cx="788504" cy="386302"/>
              </a:xfrm>
              <a:prstGeom prst="straightConnector1">
                <a:avLst/>
              </a:prstGeom>
              <a:ln w="66675">
                <a:tailEnd type="triangle"/>
              </a:ln>
              <a:sp3d>
                <a:bevelT w="139700" h="139700" prst="divot"/>
              </a:sp3d>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23C2F0A-3544-47E1-9C38-EDE8000CB148}"/>
                  </a:ext>
                </a:extLst>
              </p:cNvPr>
              <p:cNvCxnSpPr>
                <a:cxnSpLocks/>
              </p:cNvCxnSpPr>
              <p:nvPr/>
            </p:nvCxnSpPr>
            <p:spPr>
              <a:xfrm>
                <a:off x="5317402" y="2434966"/>
                <a:ext cx="483705" cy="501836"/>
              </a:xfrm>
              <a:prstGeom prst="straightConnector1">
                <a:avLst/>
              </a:prstGeom>
              <a:ln w="66675">
                <a:tailEnd type="triangle"/>
              </a:ln>
              <a:sp3d>
                <a:bevelT w="139700" h="139700" prst="divot"/>
              </a:sp3d>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3004313-B5E9-46BD-88AE-7FFBE6505614}"/>
                  </a:ext>
                </a:extLst>
              </p:cNvPr>
              <p:cNvCxnSpPr>
                <a:cxnSpLocks/>
              </p:cNvCxnSpPr>
              <p:nvPr/>
            </p:nvCxnSpPr>
            <p:spPr>
              <a:xfrm flipH="1">
                <a:off x="2027583" y="3373340"/>
                <a:ext cx="1" cy="1286124"/>
              </a:xfrm>
              <a:prstGeom prst="straightConnector1">
                <a:avLst/>
              </a:prstGeom>
              <a:ln w="66675">
                <a:tailEnd type="triangle"/>
              </a:ln>
              <a:sp3d>
                <a:bevelT w="139700" h="139700" prst="divot"/>
              </a:sp3d>
            </p:spPr>
            <p:style>
              <a:lnRef idx="1">
                <a:schemeClr val="accent1"/>
              </a:lnRef>
              <a:fillRef idx="0">
                <a:schemeClr val="accent1"/>
              </a:fillRef>
              <a:effectRef idx="0">
                <a:schemeClr val="accent1"/>
              </a:effectRef>
              <a:fontRef idx="minor">
                <a:schemeClr val="tx1"/>
              </a:fontRef>
            </p:style>
          </p:cxnSp>
        </p:grpSp>
      </p:grpSp>
      <p:cxnSp>
        <p:nvCxnSpPr>
          <p:cNvPr id="17" name="Straight Arrow Connector 16">
            <a:extLst>
              <a:ext uri="{FF2B5EF4-FFF2-40B4-BE49-F238E27FC236}">
                <a16:creationId xmlns:a16="http://schemas.microsoft.com/office/drawing/2014/main" id="{43278141-3943-404F-8476-79D01FD1ED1E}"/>
              </a:ext>
            </a:extLst>
          </p:cNvPr>
          <p:cNvCxnSpPr>
            <a:cxnSpLocks/>
          </p:cNvCxnSpPr>
          <p:nvPr/>
        </p:nvCxnSpPr>
        <p:spPr>
          <a:xfrm flipH="1">
            <a:off x="2576224" y="3485144"/>
            <a:ext cx="357025" cy="97553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7939D8D-7C71-4D11-8038-20D1664F703D}"/>
              </a:ext>
            </a:extLst>
          </p:cNvPr>
          <p:cNvCxnSpPr>
            <a:cxnSpLocks/>
          </p:cNvCxnSpPr>
          <p:nvPr/>
        </p:nvCxnSpPr>
        <p:spPr>
          <a:xfrm>
            <a:off x="4681002" y="3485144"/>
            <a:ext cx="976886" cy="50094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58B44F9-1788-4CE5-B260-3F0DD2E5BBCE}"/>
              </a:ext>
            </a:extLst>
          </p:cNvPr>
          <p:cNvCxnSpPr>
            <a:cxnSpLocks/>
          </p:cNvCxnSpPr>
          <p:nvPr/>
        </p:nvCxnSpPr>
        <p:spPr>
          <a:xfrm flipH="1">
            <a:off x="8346330" y="3353572"/>
            <a:ext cx="1101573" cy="7255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Slide Number Placeholder 14">
            <a:extLst>
              <a:ext uri="{FF2B5EF4-FFF2-40B4-BE49-F238E27FC236}">
                <a16:creationId xmlns:a16="http://schemas.microsoft.com/office/drawing/2014/main" id="{A7D38D83-7646-4252-8C8F-64F864590668}"/>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Tree>
    <p:extLst>
      <p:ext uri="{BB962C8B-B14F-4D97-AF65-F5344CB8AC3E}">
        <p14:creationId xmlns:p14="http://schemas.microsoft.com/office/powerpoint/2010/main" val="9481705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59692-29E4-4C01-8962-693E56FE92FB}"/>
              </a:ext>
            </a:extLst>
          </p:cNvPr>
          <p:cNvSpPr>
            <a:spLocks noGrp="1"/>
          </p:cNvSpPr>
          <p:nvPr>
            <p:ph type="title"/>
          </p:nvPr>
        </p:nvSpPr>
        <p:spPr>
          <a:xfrm>
            <a:off x="67157" y="-252720"/>
            <a:ext cx="12057686" cy="1596177"/>
          </a:xfrm>
        </p:spPr>
        <p:txBody>
          <a:bodyPr>
            <a:normAutofit/>
          </a:bodyPr>
          <a:lstStyle/>
          <a:p>
            <a:r>
              <a:rPr lang="en-US" sz="3200" u="sng" dirty="0"/>
              <a:t> Convergence of Proposed SOS Problem for VF Approximation</a:t>
            </a:r>
          </a:p>
        </p:txBody>
      </p:sp>
      <p:pic>
        <p:nvPicPr>
          <p:cNvPr id="7" name="Picture 6"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max_{\textcolor{blue}{V_d} \in \textcolor{red}{\mcl P_d},\textcolor{ForestGreen}{s_i} \in \textcolor{red}{\Sigma_{SOS}^d}} \int_{\Omega \times [0,T]} \hspace{-0.25cm} \textcolor{blue}{V_d(x,t)} dx dt \\ \nonumber&#10;&amp; \text{subject to: }\\&#10;&amp;\nabla_t \textcolor{blue}{V_d(x,t)} + c(x,u,t)+\nabla_x \textcolor{blue}{V_d(x,t)}^T f(x,u) - \textcolor{ForestGreen}{s_1}(x,u,t) t(T-t) \\&#10;&amp; \qquad \qquad - \textcolor{ForestGreen}{s_2}(x,u,t) q_U(u) - \textcolor{ForestGreen}{s_3}(x,u,t) q_\Omega(x) \in \textcolor{red}{\Sigma_{SOS}^d}\\&#10;&amp; g(x)-\textcolor{blue}{V_d(x,T)} - \textcolor{ForestGreen}{s_4}(x,u,t) q_\Omega(x) \in \textcolor{red}{\Sigma_{SOS}^d}.&#10;\end{align*}&#10;&#10;&#10;&#10;\end{textblock*}&#10;&#10;&#10;&#10;&#10;\end{document}&#10;" title="IguanaTex Bitmap Display">
            <a:extLst>
              <a:ext uri="{FF2B5EF4-FFF2-40B4-BE49-F238E27FC236}">
                <a16:creationId xmlns:a16="http://schemas.microsoft.com/office/drawing/2014/main" id="{2CE8269B-6EA0-47C9-BFA1-9DD8C79D57D2}"/>
              </a:ext>
            </a:extLst>
          </p:cNvPr>
          <p:cNvPicPr>
            <a:picLocks noChangeAspect="1"/>
          </p:cNvPicPr>
          <p:nvPr>
            <p:custDataLst>
              <p:tags r:id="rId1"/>
            </p:custDataLst>
          </p:nvPr>
        </p:nvPicPr>
        <p:blipFill>
          <a:blip r:embed="rId5"/>
          <a:stretch>
            <a:fillRect/>
          </a:stretch>
        </p:blipFill>
        <p:spPr>
          <a:xfrm>
            <a:off x="1936290" y="1049298"/>
            <a:ext cx="8027429" cy="2607236"/>
          </a:xfrm>
          <a:prstGeom prst="rect">
            <a:avLst/>
          </a:prstGeom>
          <a:ln w="12700">
            <a:solidFill>
              <a:schemeClr val="accent1">
                <a:shade val="60000"/>
              </a:schemeClr>
            </a:solidFill>
          </a:ln>
        </p:spPr>
      </p:pic>
      <p:pic>
        <p:nvPicPr>
          <p:cNvPr id="5" name="Picture 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Using the fact that $\textcolor{ForestGreen}{V^*}$ (soln to HJB PDE) is \underline{Lipschitz continuous:} &#10; \begin{align*}&#10; \lim_{d \to \infty} \int_{\Omega \times [0,T]} |\textcolor{ForestGreen}{V^*(x,t)} - \textcolor{blue}{V_d(x,t)}| dx dt  = 0.&#10; \end{align*}&#10; &#10;  Proved using Mollification in~[4]&#10;&#10;&#10;&#10;\end{textblock*}&#10;&#10;&#10;&#10;&#10;\end{document}&#10;" title="IguanaTex Bitmap Display">
            <a:extLst>
              <a:ext uri="{FF2B5EF4-FFF2-40B4-BE49-F238E27FC236}">
                <a16:creationId xmlns:a16="http://schemas.microsoft.com/office/drawing/2014/main" id="{A2E992ED-C898-4BBB-9329-2FAF49CED521}"/>
              </a:ext>
            </a:extLst>
          </p:cNvPr>
          <p:cNvPicPr>
            <a:picLocks noChangeAspect="1"/>
          </p:cNvPicPr>
          <p:nvPr>
            <p:custDataLst>
              <p:tags r:id="rId2"/>
            </p:custDataLst>
          </p:nvPr>
        </p:nvPicPr>
        <p:blipFill>
          <a:blip r:embed="rId6"/>
          <a:stretch>
            <a:fillRect/>
          </a:stretch>
        </p:blipFill>
        <p:spPr>
          <a:xfrm>
            <a:off x="722213" y="4107540"/>
            <a:ext cx="10345055" cy="2439254"/>
          </a:xfrm>
          <a:prstGeom prst="rect">
            <a:avLst/>
          </a:prstGeom>
        </p:spPr>
      </p:pic>
      <p:sp>
        <p:nvSpPr>
          <p:cNvPr id="6" name="Slide Number Placeholder 5">
            <a:extLst>
              <a:ext uri="{FF2B5EF4-FFF2-40B4-BE49-F238E27FC236}">
                <a16:creationId xmlns:a16="http://schemas.microsoft.com/office/drawing/2014/main" id="{37EE5B94-BA19-44E9-B2C1-1EFCF2A386F6}"/>
              </a:ext>
            </a:extLst>
          </p:cNvPr>
          <p:cNvSpPr>
            <a:spLocks noGrp="1"/>
          </p:cNvSpPr>
          <p:nvPr>
            <p:ph type="sldNum" sz="quarter" idx="12"/>
          </p:nvPr>
        </p:nvSpPr>
        <p:spPr/>
        <p:txBody>
          <a:bodyPr/>
          <a:lstStyle/>
          <a:p>
            <a:fld id="{34B7E4EF-A1BD-40F4-AB7B-04F084DD991D}" type="slidenum">
              <a:rPr lang="en-US" smtClean="0"/>
              <a:pPr/>
              <a:t>30</a:t>
            </a:fld>
            <a:endParaRPr lang="en-US" dirty="0"/>
          </a:p>
        </p:txBody>
      </p:sp>
    </p:spTree>
    <p:extLst>
      <p:ext uri="{BB962C8B-B14F-4D97-AF65-F5344CB8AC3E}">
        <p14:creationId xmlns:p14="http://schemas.microsoft.com/office/powerpoint/2010/main" val="1635163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72FB8B-D623-439E-A31C-D3CB30D1C0E3}"/>
              </a:ext>
            </a:extLst>
          </p:cNvPr>
          <p:cNvSpPr>
            <a:spLocks noGrp="1"/>
          </p:cNvSpPr>
          <p:nvPr>
            <p:ph type="sldNum" sz="quarter" idx="12"/>
          </p:nvPr>
        </p:nvSpPr>
        <p:spPr/>
        <p:txBody>
          <a:bodyPr/>
          <a:lstStyle/>
          <a:p>
            <a:fld id="{34B7E4EF-A1BD-40F4-AB7B-04F084DD991D}" type="slidenum">
              <a:rPr lang="en-US" smtClean="0"/>
              <a:pPr/>
              <a:t>31</a:t>
            </a:fld>
            <a:endParaRPr lang="en-US" dirty="0"/>
          </a:p>
        </p:txBody>
      </p:sp>
      <p:sp>
        <p:nvSpPr>
          <p:cNvPr id="5" name="Title 1">
            <a:extLst>
              <a:ext uri="{FF2B5EF4-FFF2-40B4-BE49-F238E27FC236}">
                <a16:creationId xmlns:a16="http://schemas.microsoft.com/office/drawing/2014/main" id="{FFDE71D0-4574-4354-A62C-09CE813A7C31}"/>
              </a:ext>
            </a:extLst>
          </p:cNvPr>
          <p:cNvSpPr>
            <a:spLocks noGrp="1"/>
          </p:cNvSpPr>
          <p:nvPr>
            <p:ph type="title"/>
          </p:nvPr>
        </p:nvSpPr>
        <p:spPr>
          <a:xfrm>
            <a:off x="224853" y="-379860"/>
            <a:ext cx="11879704" cy="1595438"/>
          </a:xfrm>
        </p:spPr>
        <p:txBody>
          <a:bodyPr>
            <a:normAutofit/>
          </a:bodyPr>
          <a:lstStyle/>
          <a:p>
            <a:r>
              <a:rPr lang="en-US" sz="3200" u="sng" dirty="0"/>
              <a:t>Synthesizing Optimal Controllers From Value Functions</a:t>
            </a:r>
          </a:p>
        </p:txBody>
      </p:sp>
      <p:pic>
        <p:nvPicPr>
          <p:cNvPr id="121" name="Picture 120"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Recall, given a solution to the HJB PDE, $\textcolor{blue}{V}$, we can synthesize an optimal controller:&#10;&#10;  \vspace{-0.8cm}&#10;\begin{align*}&#10;  \mbf u^*(x,t) \in \arg \inf_{u \in [-1,1]^m} \{c(x,u,t) + \nabla_x V(x,t)^T f(x,u) \}.&#10;\end{align*}&#10;&#10;&#10;&#10;\end{textblock*}&#10;&#10;&#10;&#10;&#10;\end{document}&#10;" title="IguanaTex Bitmap Display">
            <a:extLst>
              <a:ext uri="{FF2B5EF4-FFF2-40B4-BE49-F238E27FC236}">
                <a16:creationId xmlns:a16="http://schemas.microsoft.com/office/drawing/2014/main" id="{01152914-2D10-477B-ACA8-90917D11F8B1}"/>
              </a:ext>
            </a:extLst>
          </p:cNvPr>
          <p:cNvPicPr>
            <a:picLocks noChangeAspect="1"/>
          </p:cNvPicPr>
          <p:nvPr>
            <p:custDataLst>
              <p:tags r:id="rId1"/>
            </p:custDataLst>
          </p:nvPr>
        </p:nvPicPr>
        <p:blipFill>
          <a:blip r:embed="rId7"/>
          <a:stretch>
            <a:fillRect/>
          </a:stretch>
        </p:blipFill>
        <p:spPr>
          <a:xfrm>
            <a:off x="350837" y="3287766"/>
            <a:ext cx="10016629" cy="861203"/>
          </a:xfrm>
          <a:prstGeom prst="rect">
            <a:avLst/>
          </a:prstGeom>
        </p:spPr>
      </p:pic>
      <p:pic>
        <p:nvPicPr>
          <p:cNvPr id="119" name="Picture 118"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3cm}(1in,2in)&#10;\begin{tcolorbox}&#10;\noindent Consider an OCP with cost and dynamics \textcolor{red}{affine in the input},&#10;\vspace{-0.5cm}&#10;\begin{align*}&#10;\nonumber&#10;  &amp; (\mbf u^*,x^*) \in \arg \inf \bigg\{ \int_{0}^T  c_0(x(t),t)+\sum_{i=1}^m c_i(x(t),t) \mbf u_i(t) dt + g(x(T))  \bigg\} \\ \nonumber %\label{intro: optimal control probelm}&#10;  &amp;\text{subject to: }\\ \nonumber&#10;  &amp; \dot{x}(t) = f_0(x(t)) + \sum_{i=1}^m f_i(x(t)) \mbf u_i(t) \text{ for all } t \in [0,T], \\ \nonumber&#10;  &amp; x(0)=x_0, \text{ } \mbf u(t) \in [-1,1]^m \subset \mathbb{R}^m \text{ for all } t \in [0,T].&#10;\end{align*}&#10;\end{tcolorbox}&#10;&#10;&#10;\end{textblock*}&#10;&#10;&#10;&#10;&#10;\end{document}&#10;" title="IguanaTex Bitmap Display">
            <a:extLst>
              <a:ext uri="{FF2B5EF4-FFF2-40B4-BE49-F238E27FC236}">
                <a16:creationId xmlns:a16="http://schemas.microsoft.com/office/drawing/2014/main" id="{C6CAA7FF-71E6-4CF2-AE6C-2312FCB18E2C}"/>
              </a:ext>
            </a:extLst>
          </p:cNvPr>
          <p:cNvPicPr>
            <a:picLocks noChangeAspect="1"/>
          </p:cNvPicPr>
          <p:nvPr>
            <p:custDataLst>
              <p:tags r:id="rId2"/>
            </p:custDataLst>
          </p:nvPr>
        </p:nvPicPr>
        <p:blipFill>
          <a:blip r:embed="rId8"/>
          <a:stretch>
            <a:fillRect/>
          </a:stretch>
        </p:blipFill>
        <p:spPr>
          <a:xfrm>
            <a:off x="2613837" y="703997"/>
            <a:ext cx="6279200" cy="2373866"/>
          </a:xfrm>
          <a:prstGeom prst="rect">
            <a:avLst/>
          </a:prstGeom>
        </p:spPr>
      </p:pic>
      <p:pic>
        <p:nvPicPr>
          <p:cNvPr id="53" name="Picture 52"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Huge \implies&#10;\end{align*}&#10;&#10;&#10;&#10;\end{textblock*}&#10;&#10;&#10;&#10;&#10;\end{document}&#10;" title="IguanaTex Bitmap Display">
            <a:extLst>
              <a:ext uri="{FF2B5EF4-FFF2-40B4-BE49-F238E27FC236}">
                <a16:creationId xmlns:a16="http://schemas.microsoft.com/office/drawing/2014/main" id="{46BBB971-E0C0-48E6-ADA7-AFC3D7C170ED}"/>
              </a:ext>
            </a:extLst>
          </p:cNvPr>
          <p:cNvPicPr>
            <a:picLocks noChangeAspect="1"/>
          </p:cNvPicPr>
          <p:nvPr>
            <p:custDataLst>
              <p:tags r:id="rId3"/>
            </p:custDataLst>
          </p:nvPr>
        </p:nvPicPr>
        <p:blipFill>
          <a:blip r:embed="rId9"/>
          <a:stretch>
            <a:fillRect/>
          </a:stretch>
        </p:blipFill>
        <p:spPr>
          <a:xfrm>
            <a:off x="928121" y="5428692"/>
            <a:ext cx="1188528" cy="445698"/>
          </a:xfrm>
          <a:prstGeom prst="rect">
            <a:avLst/>
          </a:prstGeom>
        </p:spPr>
      </p:pic>
      <p:pic>
        <p:nvPicPr>
          <p:cNvPr id="94" name="Picture 93"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7cm}(1in,2in)&#10;\noindent&#10;\begin{mybox}{}&#10;\vspace{-0.7cm}\begin{align*}&#10;\mbf u^*(x,t)= -\left[ sign \left(c_1(x,t) + \nabla_x \textcolor{blue}{V}(x,t)^T f_1(x) \right), \dots, sign \left(c_m(x,t) + \nabla_x \textcolor{blue}{V}(x,t)^T f_m(x) \right)  \right]^T&#10;\end{align*}&#10;\end{mybox}&#10;&#10;\end{textblock*}&#10;&#10;&#10;&#10;&#10;\end{document}&#10;" title="IguanaTex Bitmap Display">
            <a:extLst>
              <a:ext uri="{FF2B5EF4-FFF2-40B4-BE49-F238E27FC236}">
                <a16:creationId xmlns:a16="http://schemas.microsoft.com/office/drawing/2014/main" id="{2FC9DCFF-9C80-4DE9-8ADB-ADB188868B19}"/>
              </a:ext>
            </a:extLst>
          </p:cNvPr>
          <p:cNvPicPr>
            <a:picLocks noChangeAspect="1"/>
          </p:cNvPicPr>
          <p:nvPr>
            <p:custDataLst>
              <p:tags r:id="rId4"/>
            </p:custDataLst>
          </p:nvPr>
        </p:nvPicPr>
        <p:blipFill>
          <a:blip r:embed="rId10"/>
          <a:stretch>
            <a:fillRect/>
          </a:stretch>
        </p:blipFill>
        <p:spPr>
          <a:xfrm>
            <a:off x="154959" y="5911058"/>
            <a:ext cx="11594975" cy="740566"/>
          </a:xfrm>
          <a:prstGeom prst="rect">
            <a:avLst/>
          </a:prstGeom>
        </p:spPr>
      </p:pic>
      <p:cxnSp>
        <p:nvCxnSpPr>
          <p:cNvPr id="89" name="Straight Arrow Connector 88">
            <a:extLst>
              <a:ext uri="{FF2B5EF4-FFF2-40B4-BE49-F238E27FC236}">
                <a16:creationId xmlns:a16="http://schemas.microsoft.com/office/drawing/2014/main" id="{3618210B-6CD7-4DA8-8A92-935DAFAFC291}"/>
              </a:ext>
            </a:extLst>
          </p:cNvPr>
          <p:cNvCxnSpPr>
            <a:cxnSpLocks/>
            <a:stCxn id="90" idx="2"/>
          </p:cNvCxnSpPr>
          <p:nvPr/>
        </p:nvCxnSpPr>
        <p:spPr>
          <a:xfrm flipH="1">
            <a:off x="9374522" y="4702347"/>
            <a:ext cx="1174806" cy="133698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90" name="Rectangle: Rounded Corners 89">
            <a:extLst>
              <a:ext uri="{FF2B5EF4-FFF2-40B4-BE49-F238E27FC236}">
                <a16:creationId xmlns:a16="http://schemas.microsoft.com/office/drawing/2014/main" id="{6085A443-E17C-4F06-A3BC-1FC514BB3618}"/>
              </a:ext>
            </a:extLst>
          </p:cNvPr>
          <p:cNvSpPr/>
          <p:nvPr/>
        </p:nvSpPr>
        <p:spPr>
          <a:xfrm>
            <a:off x="8994098" y="3605521"/>
            <a:ext cx="3110459" cy="1096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we don’t have an analytical formula for the VF we can sub our approximated VF from our SOS algorithm.</a:t>
            </a:r>
          </a:p>
        </p:txBody>
      </p:sp>
      <p:pic>
        <p:nvPicPr>
          <p:cNvPr id="127" name="Picture 126"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Then substituting the affine structure of the OCP:&#10; \vspace{-0.8cm} &#10;&#10;\begin{align*}&#10;  \mbf u^*(x,t) \in \arg \inf_{u \in [-1,1]^m} \{c_0(x,t)+\sum_{i=1}^m c_i(x,t) u_i + f_0(x)+ \sum_{i=1}^m  \nabla_x \textcolor{blue}{V}(x,t)^T f_i(x) u_i \}.&#10;  \end{align*}&#10;&#10;&#10;&#10;\end{textblock*}&#10;&#10;&#10;&#10;&#10;\end{document}&#10;" title="IguanaTex Bitmap Display">
            <a:extLst>
              <a:ext uri="{FF2B5EF4-FFF2-40B4-BE49-F238E27FC236}">
                <a16:creationId xmlns:a16="http://schemas.microsoft.com/office/drawing/2014/main" id="{18ED7660-E9DC-481D-939F-B6EF882DEE68}"/>
              </a:ext>
            </a:extLst>
          </p:cNvPr>
          <p:cNvPicPr>
            <a:picLocks noChangeAspect="1"/>
          </p:cNvPicPr>
          <p:nvPr>
            <p:custDataLst>
              <p:tags r:id="rId5"/>
            </p:custDataLst>
          </p:nvPr>
        </p:nvPicPr>
        <p:blipFill>
          <a:blip r:embed="rId11"/>
          <a:stretch>
            <a:fillRect/>
          </a:stretch>
        </p:blipFill>
        <p:spPr>
          <a:xfrm>
            <a:off x="350837" y="4357587"/>
            <a:ext cx="9997578" cy="1128923"/>
          </a:xfrm>
          <a:prstGeom prst="rect">
            <a:avLst/>
          </a:prstGeom>
        </p:spPr>
      </p:pic>
    </p:spTree>
    <p:extLst>
      <p:ext uri="{BB962C8B-B14F-4D97-AF65-F5344CB8AC3E}">
        <p14:creationId xmlns:p14="http://schemas.microsoft.com/office/powerpoint/2010/main" val="1840452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fade">
                                      <p:cBhvr>
                                        <p:cTn id="7" dur="500"/>
                                        <p:tgtEl>
                                          <p:spTgt spid="1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1"/>
                                        </p:tgtEl>
                                        <p:attrNameLst>
                                          <p:attrName>style.visibility</p:attrName>
                                        </p:attrNameLst>
                                      </p:cBhvr>
                                      <p:to>
                                        <p:strVal val="visible"/>
                                      </p:to>
                                    </p:set>
                                    <p:animEffect transition="in" filter="fade">
                                      <p:cBhvr>
                                        <p:cTn id="12" dur="500"/>
                                        <p:tgtEl>
                                          <p:spTgt spid="1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7"/>
                                        </p:tgtEl>
                                        <p:attrNameLst>
                                          <p:attrName>style.visibility</p:attrName>
                                        </p:attrNameLst>
                                      </p:cBhvr>
                                      <p:to>
                                        <p:strVal val="visible"/>
                                      </p:to>
                                    </p:set>
                                    <p:animEffect transition="in" filter="fade">
                                      <p:cBhvr>
                                        <p:cTn id="17" dur="500"/>
                                        <p:tgtEl>
                                          <p:spTgt spid="12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fade">
                                      <p:cBhvr>
                                        <p:cTn id="22" dur="500"/>
                                        <p:tgtEl>
                                          <p:spTgt spid="5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4"/>
                                        </p:tgtEl>
                                        <p:attrNameLst>
                                          <p:attrName>style.visibility</p:attrName>
                                        </p:attrNameLst>
                                      </p:cBhvr>
                                      <p:to>
                                        <p:strVal val="visible"/>
                                      </p:to>
                                    </p:set>
                                    <p:animEffect transition="in" filter="fade">
                                      <p:cBhvr>
                                        <p:cTn id="27" dur="500"/>
                                        <p:tgtEl>
                                          <p:spTgt spid="9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9"/>
                                        </p:tgtEl>
                                        <p:attrNameLst>
                                          <p:attrName>style.visibility</p:attrName>
                                        </p:attrNameLst>
                                      </p:cBhvr>
                                      <p:to>
                                        <p:strVal val="visible"/>
                                      </p:to>
                                    </p:set>
                                    <p:animEffect transition="in" filter="fade">
                                      <p:cBhvr>
                                        <p:cTn id="32" dur="500"/>
                                        <p:tgtEl>
                                          <p:spTgt spid="8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0"/>
                                        </p:tgtEl>
                                        <p:attrNameLst>
                                          <p:attrName>style.visibility</p:attrName>
                                        </p:attrNameLst>
                                      </p:cBhvr>
                                      <p:to>
                                        <p:strVal val="visible"/>
                                      </p:to>
                                    </p:set>
                                    <p:animEffect transition="in" filter="fade">
                                      <p:cBhvr>
                                        <p:cTn id="35"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5A566-D16C-48AB-840A-C439E0621A62}"/>
              </a:ext>
            </a:extLst>
          </p:cNvPr>
          <p:cNvSpPr>
            <a:spLocks noGrp="1"/>
          </p:cNvSpPr>
          <p:nvPr>
            <p:ph type="title"/>
          </p:nvPr>
        </p:nvSpPr>
        <p:spPr>
          <a:xfrm>
            <a:off x="56644" y="-233204"/>
            <a:ext cx="12135356" cy="1596177"/>
          </a:xfrm>
        </p:spPr>
        <p:txBody>
          <a:bodyPr/>
          <a:lstStyle/>
          <a:p>
            <a:r>
              <a:rPr lang="en-US" u="sng" dirty="0"/>
              <a:t>Near Optimal Controllers For the Van der Pol System</a:t>
            </a:r>
          </a:p>
        </p:txBody>
      </p:sp>
      <p:sp>
        <p:nvSpPr>
          <p:cNvPr id="4" name="Slide Number Placeholder 3">
            <a:extLst>
              <a:ext uri="{FF2B5EF4-FFF2-40B4-BE49-F238E27FC236}">
                <a16:creationId xmlns:a16="http://schemas.microsoft.com/office/drawing/2014/main" id="{93F7BDF3-44CE-42CA-9BFF-2BDE51D00D6F}"/>
              </a:ext>
            </a:extLst>
          </p:cNvPr>
          <p:cNvSpPr>
            <a:spLocks noGrp="1"/>
          </p:cNvSpPr>
          <p:nvPr>
            <p:ph type="sldNum" sz="quarter" idx="12"/>
          </p:nvPr>
        </p:nvSpPr>
        <p:spPr/>
        <p:txBody>
          <a:bodyPr/>
          <a:lstStyle/>
          <a:p>
            <a:fld id="{34B7E4EF-A1BD-40F4-AB7B-04F084DD991D}" type="slidenum">
              <a:rPr lang="en-US" smtClean="0"/>
              <a:pPr/>
              <a:t>32</a:t>
            </a:fld>
            <a:endParaRPr lang="en-US" dirty="0"/>
          </a:p>
        </p:txBody>
      </p:sp>
      <p:pic>
        <p:nvPicPr>
          <p:cNvPr id="6" name="Picture 5">
            <a:extLst>
              <a:ext uri="{FF2B5EF4-FFF2-40B4-BE49-F238E27FC236}">
                <a16:creationId xmlns:a16="http://schemas.microsoft.com/office/drawing/2014/main" id="{5CDF1D75-B72E-4D89-92FD-4C6583C36386}"/>
              </a:ext>
            </a:extLst>
          </p:cNvPr>
          <p:cNvPicPr>
            <a:picLocks noChangeAspect="1"/>
          </p:cNvPicPr>
          <p:nvPr/>
        </p:nvPicPr>
        <p:blipFill>
          <a:blip r:embed="rId5"/>
          <a:stretch>
            <a:fillRect/>
          </a:stretch>
        </p:blipFill>
        <p:spPr>
          <a:xfrm>
            <a:off x="265322" y="2594508"/>
            <a:ext cx="3756419" cy="2865568"/>
          </a:xfrm>
          <a:prstGeom prst="rect">
            <a:avLst/>
          </a:prstGeom>
          <a:ln>
            <a:noFill/>
          </a:ln>
          <a:effectLst>
            <a:outerShdw blurRad="292100" dist="139700" dir="2700000" algn="tl" rotWithShape="0">
              <a:srgbClr val="333333">
                <a:alpha val="65000"/>
              </a:srgbClr>
            </a:outerShdw>
          </a:effectLst>
        </p:spPr>
      </p:pic>
      <p:pic>
        <p:nvPicPr>
          <p:cNvPr id="9" name="Picture 8"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u} \int_0^5 ||x(t)-q||_2^2 dt + ||x(T)-q||_2^2 \\ \nonumber&#10;&amp; \text{ subject to: } \begin{bmatrix}&#10;\dot{x_1}(t)\\&#10;\dot{x_2}(t)&#10;\end{bmatrix}= \begin{bmatrix}&#10;2 x_2(t) \\ 10x_2(t)(0.21-1.2^2 x_1(t)) -0.8x_1(t) + u(t)&#10;\end{bmatrix}, \text{ } u(t) \in [-1,1].&#10;\end{align*}&#10;&#10;&#10;&#10;\end{textblock*}&#10;&#10;&#10;&#10;&#10;\end{document}&#10;" title="IguanaTex Bitmap Display">
            <a:extLst>
              <a:ext uri="{FF2B5EF4-FFF2-40B4-BE49-F238E27FC236}">
                <a16:creationId xmlns:a16="http://schemas.microsoft.com/office/drawing/2014/main" id="{F306D925-2978-4983-8EDE-978CBB4FF546}"/>
              </a:ext>
            </a:extLst>
          </p:cNvPr>
          <p:cNvPicPr>
            <a:picLocks noChangeAspect="1"/>
          </p:cNvPicPr>
          <p:nvPr>
            <p:custDataLst>
              <p:tags r:id="rId1"/>
            </p:custDataLst>
          </p:nvPr>
        </p:nvPicPr>
        <p:blipFill>
          <a:blip r:embed="rId6"/>
          <a:stretch>
            <a:fillRect/>
          </a:stretch>
        </p:blipFill>
        <p:spPr>
          <a:xfrm>
            <a:off x="1604062" y="999794"/>
            <a:ext cx="9372292" cy="1370389"/>
          </a:xfrm>
          <a:prstGeom prst="rect">
            <a:avLst/>
          </a:prstGeom>
          <a:ln>
            <a:solidFill>
              <a:schemeClr val="accent1">
                <a:shade val="60000"/>
              </a:schemeClr>
            </a:solidFill>
          </a:ln>
        </p:spPr>
      </p:pic>
      <p:pic>
        <p:nvPicPr>
          <p:cNvPr id="11" name="Picture 10"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textcolor{red}{{u_{sos}}(x,t)}= - sign\left(\frac{\partial}{\partial x_2} \textcolor{red}{V_{sos}(x,t)} \right).&#10;\end{align*}&#10;&#10;&#10;&#10;\end{textblock*}&#10;&#10;&#10;&#10;&#10;\end{document}&#10;" title="IguanaTex Bitmap Display">
            <a:extLst>
              <a:ext uri="{FF2B5EF4-FFF2-40B4-BE49-F238E27FC236}">
                <a16:creationId xmlns:a16="http://schemas.microsoft.com/office/drawing/2014/main" id="{CDF05193-0583-4173-A30F-0FF4A9CBB1E0}"/>
              </a:ext>
            </a:extLst>
          </p:cNvPr>
          <p:cNvPicPr>
            <a:picLocks noChangeAspect="1"/>
          </p:cNvPicPr>
          <p:nvPr>
            <p:custDataLst>
              <p:tags r:id="rId2"/>
            </p:custDataLst>
          </p:nvPr>
        </p:nvPicPr>
        <p:blipFill>
          <a:blip r:embed="rId7"/>
          <a:stretch>
            <a:fillRect/>
          </a:stretch>
        </p:blipFill>
        <p:spPr>
          <a:xfrm>
            <a:off x="5097695" y="2731727"/>
            <a:ext cx="4451519" cy="707624"/>
          </a:xfrm>
          <a:prstGeom prst="rect">
            <a:avLst/>
          </a:prstGeom>
        </p:spPr>
      </p:pic>
      <p:pic>
        <p:nvPicPr>
          <p:cNvPr id="13" name="Picture 12"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 \begin{tabular}{|l|l|l|}&#10;  \cline{1-3}&#10;  Input $\mbf u$  &amp; Cost for $q=[-0.4;0]$      &amp; Cost for $q=[0;0]$    \\ \cline{1-3}&#10;  $\mbf u_{SOS}$  &amp; $0.21473$ &amp;  $0.078919$        \\ \cline{1-3}&#10;  $\mbf u(t) \equiv 0$    &amp; $0.84466$      &amp; $1.0037$    \\ \cline{1-3}&#10;  $\mbf u(t) \equiv +1 $ &amp; $1.1824$        &amp; $2.444$     \\ \cline{1-3}&#10;  $\mbf u(t) \equiv -1 $  &amp; $4.5615$ &amp; $2.4681$        \\ \cline{1-3} &#10;  %     $(h,0,-h)$    &amp; h/2        &amp;  &amp;  &amp;  \\ \cline{1-2}&#10;  %       $(h,0,0)$ &amp; 0        &amp;  &amp;  &amp;  \\ \cline{1-2}&#10;  %       $(h,-h,0)$  &amp; -h &amp;  &amp;  &amp;  \\ \cline{1-2}&#10;  %       $(h,-h,h)$    &amp; -(3/2)h      &amp;  &amp;  &amp;  \\ \cline{1-2}&#10; \end{tabular}&#10;&#10;&#10;&#10;\end{textblock*}&#10;&#10;&#10;&#10;&#10;\end{document}&#10;" title="IguanaTex Bitmap Display">
            <a:extLst>
              <a:ext uri="{FF2B5EF4-FFF2-40B4-BE49-F238E27FC236}">
                <a16:creationId xmlns:a16="http://schemas.microsoft.com/office/drawing/2014/main" id="{9FF8A227-6B1A-4668-9A56-D324CF652AB8}"/>
              </a:ext>
            </a:extLst>
          </p:cNvPr>
          <p:cNvPicPr>
            <a:picLocks noChangeAspect="1"/>
          </p:cNvPicPr>
          <p:nvPr>
            <p:custDataLst>
              <p:tags r:id="rId3"/>
            </p:custDataLst>
          </p:nvPr>
        </p:nvPicPr>
        <p:blipFill>
          <a:blip r:embed="rId8"/>
          <a:stretch>
            <a:fillRect/>
          </a:stretch>
        </p:blipFill>
        <p:spPr>
          <a:xfrm>
            <a:off x="4863452" y="3800895"/>
            <a:ext cx="6414773" cy="1626186"/>
          </a:xfrm>
          <a:prstGeom prst="rect">
            <a:avLst/>
          </a:prstGeom>
        </p:spPr>
      </p:pic>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DF0A009C-E8D7-4361-981B-E132E3D724B1}"/>
                  </a:ext>
                </a:extLst>
              </p:cNvPr>
              <p:cNvSpPr txBox="1"/>
              <p:nvPr/>
            </p:nvSpPr>
            <p:spPr>
              <a:xfrm>
                <a:off x="484172" y="5594786"/>
                <a:ext cx="11223653" cy="1569660"/>
              </a:xfrm>
              <a:prstGeom prst="rect">
                <a:avLst/>
              </a:prstGeom>
              <a:noFill/>
            </p:spPr>
            <p:txBody>
              <a:bodyPr wrap="square" rtlCol="0">
                <a:spAutoFit/>
              </a:bodyPr>
              <a:lstStyle/>
              <a:p>
                <a:r>
                  <a:rPr lang="en-US" sz="2400" dirty="0">
                    <a:solidFill>
                      <a:srgbClr val="00B050"/>
                    </a:solidFill>
                  </a:rPr>
                  <a:t>Green</a:t>
                </a:r>
                <a:r>
                  <a:rPr lang="en-US" sz="2400" dirty="0"/>
                  <a:t>= Trajectory from using </a:t>
                </a:r>
                <a14:m>
                  <m:oMath xmlns:m="http://schemas.openxmlformats.org/officeDocument/2006/math">
                    <m:r>
                      <a:rPr lang="en-US" sz="2400" b="1" i="1" smtClean="0">
                        <a:latin typeface="Cambria Math" panose="02040503050406030204" pitchFamily="18" charset="0"/>
                      </a:rPr>
                      <m:t>𝒖</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𝑡</m:t>
                        </m:r>
                      </m:e>
                    </m:d>
                    <m:r>
                      <a:rPr lang="en-US" sz="2400" b="0" i="1" smtClean="0">
                        <a:latin typeface="Cambria Math" panose="02040503050406030204" pitchFamily="18" charset="0"/>
                        <a:ea typeface="Cambria Math" panose="02040503050406030204" pitchFamily="18" charset="0"/>
                      </a:rPr>
                      <m:t>≡0</m:t>
                    </m:r>
                  </m:oMath>
                </a14:m>
                <a:r>
                  <a:rPr lang="en-US" sz="2400" dirty="0"/>
                  <a:t>.</a:t>
                </a:r>
              </a:p>
              <a:p>
                <a:r>
                  <a:rPr lang="en-US" sz="2400" dirty="0">
                    <a:solidFill>
                      <a:srgbClr val="FF0000"/>
                    </a:solidFill>
                  </a:rPr>
                  <a:t>Red</a:t>
                </a:r>
                <a:r>
                  <a:rPr lang="en-US" sz="2400" dirty="0"/>
                  <a:t>=  Trajectory from using </a:t>
                </a:r>
                <a14:m>
                  <m:oMath xmlns:m="http://schemas.openxmlformats.org/officeDocument/2006/math">
                    <m:sSub>
                      <m:sSubPr>
                        <m:ctrlPr>
                          <a:rPr lang="en-US" sz="2400" b="0" i="1" smtClean="0">
                            <a:latin typeface="Cambria Math" panose="02040503050406030204" pitchFamily="18" charset="0"/>
                          </a:rPr>
                        </m:ctrlPr>
                      </m:sSubPr>
                      <m:e>
                        <m:r>
                          <a:rPr lang="en-US" sz="2400" b="1" i="1" smtClean="0">
                            <a:latin typeface="Cambria Math" panose="02040503050406030204" pitchFamily="18" charset="0"/>
                          </a:rPr>
                          <m:t>𝒖</m:t>
                        </m:r>
                      </m:e>
                      <m:sub>
                        <m:r>
                          <a:rPr lang="en-US" sz="2400" b="0" i="1" smtClean="0">
                            <a:latin typeface="Cambria Math" panose="02040503050406030204" pitchFamily="18" charset="0"/>
                          </a:rPr>
                          <m:t>𝑆𝑂𝑆</m:t>
                        </m:r>
                      </m:sub>
                    </m:sSub>
                  </m:oMath>
                </a14:m>
                <a:r>
                  <a:rPr lang="en-US" sz="2400" dirty="0"/>
                  <a:t> when </a:t>
                </a:r>
                <a14:m>
                  <m:oMath xmlns:m="http://schemas.openxmlformats.org/officeDocument/2006/math">
                    <m:r>
                      <a:rPr lang="en-US" sz="2400" b="0" i="1" smtClean="0">
                        <a:latin typeface="Cambria Math" panose="02040503050406030204" pitchFamily="18" charset="0"/>
                      </a:rPr>
                      <m:t>𝑞</m:t>
                    </m:r>
                    <m:r>
                      <a:rPr lang="en-US" sz="2400" b="0" i="1" smtClean="0">
                        <a:latin typeface="Cambria Math" panose="02040503050406030204" pitchFamily="18" charset="0"/>
                      </a:rPr>
                      <m:t>=[0;0]</m:t>
                    </m:r>
                  </m:oMath>
                </a14:m>
                <a:r>
                  <a:rPr lang="en-US" sz="2400" dirty="0"/>
                  <a:t>.</a:t>
                </a:r>
              </a:p>
              <a:p>
                <a:r>
                  <a:rPr lang="en-US" sz="2400" dirty="0">
                    <a:solidFill>
                      <a:srgbClr val="0070C0"/>
                    </a:solidFill>
                  </a:rPr>
                  <a:t>Blue</a:t>
                </a:r>
                <a:r>
                  <a:rPr lang="en-US" sz="2400" dirty="0"/>
                  <a:t>= Trajectory from using </a:t>
                </a:r>
                <a14:m>
                  <m:oMath xmlns:m="http://schemas.openxmlformats.org/officeDocument/2006/math">
                    <m:sSub>
                      <m:sSubPr>
                        <m:ctrlPr>
                          <a:rPr lang="en-US" sz="2400" b="0" i="1" smtClean="0">
                            <a:latin typeface="Cambria Math" panose="02040503050406030204" pitchFamily="18" charset="0"/>
                          </a:rPr>
                        </m:ctrlPr>
                      </m:sSubPr>
                      <m:e>
                        <m:r>
                          <a:rPr lang="en-US" sz="2400" b="1" i="1" smtClean="0">
                            <a:latin typeface="Cambria Math" panose="02040503050406030204" pitchFamily="18" charset="0"/>
                          </a:rPr>
                          <m:t>𝒖</m:t>
                        </m:r>
                      </m:e>
                      <m:sub>
                        <m:r>
                          <a:rPr lang="en-US" sz="2400" b="0" i="1" smtClean="0">
                            <a:latin typeface="Cambria Math" panose="02040503050406030204" pitchFamily="18" charset="0"/>
                          </a:rPr>
                          <m:t>𝑆𝑂𝑆</m:t>
                        </m:r>
                      </m:sub>
                    </m:sSub>
                  </m:oMath>
                </a14:m>
                <a:r>
                  <a:rPr lang="en-US" sz="2400" dirty="0"/>
                  <a:t> when </a:t>
                </a:r>
                <a14:m>
                  <m:oMath xmlns:m="http://schemas.openxmlformats.org/officeDocument/2006/math">
                    <m:r>
                      <a:rPr lang="en-US" sz="2400" b="0" i="1" smtClean="0">
                        <a:latin typeface="Cambria Math" panose="02040503050406030204" pitchFamily="18" charset="0"/>
                      </a:rPr>
                      <m:t>𝑞</m:t>
                    </m:r>
                    <m:r>
                      <a:rPr lang="en-US" sz="2400" b="0" i="1" smtClean="0">
                        <a:latin typeface="Cambria Math" panose="02040503050406030204" pitchFamily="18" charset="0"/>
                      </a:rPr>
                      <m:t>=[−0.4</m:t>
                    </m:r>
                    <m:r>
                      <a:rPr lang="en-US" sz="2400" b="0" i="1" smtClean="0">
                        <a:latin typeface="Cambria Math" panose="02040503050406030204" pitchFamily="18" charset="0"/>
                      </a:rPr>
                      <m:t>;0]</m:t>
                    </m:r>
                  </m:oMath>
                </a14:m>
                <a:r>
                  <a:rPr lang="en-US" sz="2400" dirty="0"/>
                  <a:t>.</a:t>
                </a:r>
              </a:p>
              <a:p>
                <a:endParaRPr lang="en-US" sz="2400" dirty="0"/>
              </a:p>
            </p:txBody>
          </p:sp>
        </mc:Choice>
        <mc:Fallback>
          <p:sp>
            <p:nvSpPr>
              <p:cNvPr id="14" name="TextBox 13">
                <a:extLst>
                  <a:ext uri="{FF2B5EF4-FFF2-40B4-BE49-F238E27FC236}">
                    <a16:creationId xmlns:a16="http://schemas.microsoft.com/office/drawing/2014/main" id="{DF0A009C-E8D7-4361-981B-E132E3D724B1}"/>
                  </a:ext>
                </a:extLst>
              </p:cNvPr>
              <p:cNvSpPr txBox="1">
                <a:spLocks noRot="1" noChangeAspect="1" noMove="1" noResize="1" noEditPoints="1" noAdjustHandles="1" noChangeArrowheads="1" noChangeShapeType="1" noTextEdit="1"/>
              </p:cNvSpPr>
              <p:nvPr/>
            </p:nvSpPr>
            <p:spPr>
              <a:xfrm>
                <a:off x="484172" y="5594786"/>
                <a:ext cx="11223653" cy="1569660"/>
              </a:xfrm>
              <a:prstGeom prst="rect">
                <a:avLst/>
              </a:prstGeom>
              <a:blipFill>
                <a:blip r:embed="rId9"/>
                <a:stretch>
                  <a:fillRect l="-814" t="-3113"/>
                </a:stretch>
              </a:blipFill>
            </p:spPr>
            <p:txBody>
              <a:bodyPr/>
              <a:lstStyle/>
              <a:p>
                <a:r>
                  <a:rPr lang="en-US">
                    <a:noFill/>
                  </a:rPr>
                  <a:t> </a:t>
                </a:r>
              </a:p>
            </p:txBody>
          </p:sp>
        </mc:Fallback>
      </mc:AlternateContent>
      <p:sp>
        <p:nvSpPr>
          <p:cNvPr id="15" name="Rectangle: Rounded Corners 14">
            <a:extLst>
              <a:ext uri="{FF2B5EF4-FFF2-40B4-BE49-F238E27FC236}">
                <a16:creationId xmlns:a16="http://schemas.microsoft.com/office/drawing/2014/main" id="{E3CADE46-F80E-4F3B-A051-30C1E66DDC7F}"/>
              </a:ext>
            </a:extLst>
          </p:cNvPr>
          <p:cNvSpPr/>
          <p:nvPr/>
        </p:nvSpPr>
        <p:spPr>
          <a:xfrm>
            <a:off x="10221670" y="2400344"/>
            <a:ext cx="1867220" cy="1370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Degree14 value function approximation derived from our SOS algorithm</a:t>
            </a:r>
          </a:p>
        </p:txBody>
      </p:sp>
      <p:cxnSp>
        <p:nvCxnSpPr>
          <p:cNvPr id="17" name="Straight Arrow Connector 16">
            <a:extLst>
              <a:ext uri="{FF2B5EF4-FFF2-40B4-BE49-F238E27FC236}">
                <a16:creationId xmlns:a16="http://schemas.microsoft.com/office/drawing/2014/main" id="{169E46C1-8F80-4D36-B231-AEFAEF0B669A}"/>
              </a:ext>
            </a:extLst>
          </p:cNvPr>
          <p:cNvCxnSpPr>
            <a:cxnSpLocks/>
          </p:cNvCxnSpPr>
          <p:nvPr/>
        </p:nvCxnSpPr>
        <p:spPr>
          <a:xfrm flipH="1">
            <a:off x="9197788" y="2664372"/>
            <a:ext cx="1098818" cy="286297"/>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3" name="Rectangle: Rounded Corners 22">
            <a:extLst>
              <a:ext uri="{FF2B5EF4-FFF2-40B4-BE49-F238E27FC236}">
                <a16:creationId xmlns:a16="http://schemas.microsoft.com/office/drawing/2014/main" id="{F204B734-4A61-4084-BDAE-005C1C41CBDA}"/>
              </a:ext>
            </a:extLst>
          </p:cNvPr>
          <p:cNvSpPr/>
          <p:nvPr/>
        </p:nvSpPr>
        <p:spPr>
          <a:xfrm>
            <a:off x="6862465" y="1124074"/>
            <a:ext cx="4025810" cy="3859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Dynamics and cost are affine in the input</a:t>
            </a:r>
          </a:p>
        </p:txBody>
      </p:sp>
    </p:spTree>
    <p:extLst>
      <p:ext uri="{BB962C8B-B14F-4D97-AF65-F5344CB8AC3E}">
        <p14:creationId xmlns:p14="http://schemas.microsoft.com/office/powerpoint/2010/main" val="3079604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animBg="1"/>
      <p:bldP spid="2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B0C53-A61F-4FDF-8340-5E6AF651D712}"/>
              </a:ext>
            </a:extLst>
          </p:cNvPr>
          <p:cNvSpPr>
            <a:spLocks noGrp="1"/>
          </p:cNvSpPr>
          <p:nvPr>
            <p:ph type="title"/>
          </p:nvPr>
        </p:nvSpPr>
        <p:spPr>
          <a:xfrm>
            <a:off x="913774" y="-126835"/>
            <a:ext cx="10364451" cy="1596177"/>
          </a:xfrm>
        </p:spPr>
        <p:txBody>
          <a:bodyPr/>
          <a:lstStyle/>
          <a:p>
            <a:r>
              <a:rPr lang="en-US" u="sng" dirty="0"/>
              <a:t>Value Functions Characterize Reachable Sets</a:t>
            </a:r>
          </a:p>
        </p:txBody>
      </p:sp>
      <p:sp>
        <p:nvSpPr>
          <p:cNvPr id="4" name="Slide Number Placeholder 3">
            <a:extLst>
              <a:ext uri="{FF2B5EF4-FFF2-40B4-BE49-F238E27FC236}">
                <a16:creationId xmlns:a16="http://schemas.microsoft.com/office/drawing/2014/main" id="{43C875A1-3029-43E1-8D36-953F5C371C25}"/>
              </a:ext>
            </a:extLst>
          </p:cNvPr>
          <p:cNvSpPr>
            <a:spLocks noGrp="1"/>
          </p:cNvSpPr>
          <p:nvPr>
            <p:ph type="sldNum" sz="quarter" idx="12"/>
          </p:nvPr>
        </p:nvSpPr>
        <p:spPr/>
        <p:txBody>
          <a:bodyPr/>
          <a:lstStyle/>
          <a:p>
            <a:fld id="{34B7E4EF-A1BD-40F4-AB7B-04F084DD991D}" type="slidenum">
              <a:rPr lang="en-US" smtClean="0"/>
              <a:pPr/>
              <a:t>33</a:t>
            </a:fld>
            <a:endParaRPr lang="en-US" dirty="0"/>
          </a:p>
        </p:txBody>
      </p:sp>
      <p:sp>
        <p:nvSpPr>
          <p:cNvPr id="6" name="Rectangle: Rounded Corners 5">
            <a:extLst>
              <a:ext uri="{FF2B5EF4-FFF2-40B4-BE49-F238E27FC236}">
                <a16:creationId xmlns:a16="http://schemas.microsoft.com/office/drawing/2014/main" id="{9A77A73F-F654-4FC0-9484-74750E76376D}"/>
              </a:ext>
            </a:extLst>
          </p:cNvPr>
          <p:cNvSpPr/>
          <p:nvPr/>
        </p:nvSpPr>
        <p:spPr>
          <a:xfrm>
            <a:off x="3423812" y="1544868"/>
            <a:ext cx="7484693" cy="888093"/>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nabla_t \textcolor{blue}{V}(x,t) + \inf_{u }\{c(x,u,t)+ \nabla_x \textcolor{blue}{V}(x,t)^T f(x,u) \}=0 \text{ } \forall (x,t) \in \Omega \times (0,T), \\&#10;&amp; \textcolor{blue}{V}(x,T)=g(x) \quad \forall x \in \Omega.&#10;\end{align*}&#10;&#10;&#10;&#10;\end{textblock*}&#10;&#10;&#10;&#10;&#10;\end{document}&#10;" title="IguanaTex Bitmap Display">
            <a:extLst>
              <a:ext uri="{FF2B5EF4-FFF2-40B4-BE49-F238E27FC236}">
                <a16:creationId xmlns:a16="http://schemas.microsoft.com/office/drawing/2014/main" id="{25F7A6BA-1EF2-4AB4-A195-2CD21DC45C4B}"/>
              </a:ext>
            </a:extLst>
          </p:cNvPr>
          <p:cNvPicPr>
            <a:picLocks noChangeAspect="1"/>
          </p:cNvPicPr>
          <p:nvPr>
            <p:custDataLst>
              <p:tags r:id="rId1"/>
            </p:custDataLst>
          </p:nvPr>
        </p:nvPicPr>
        <p:blipFill>
          <a:blip r:embed="rId11"/>
          <a:stretch>
            <a:fillRect/>
          </a:stretch>
        </p:blipFill>
        <p:spPr>
          <a:xfrm>
            <a:off x="3588203" y="1574151"/>
            <a:ext cx="7184572" cy="762753"/>
          </a:xfrm>
          <a:prstGeom prst="rect">
            <a:avLst/>
          </a:prstGeom>
          <a:solidFill>
            <a:schemeClr val="accent3">
              <a:lumMod val="40000"/>
              <a:lumOff val="60000"/>
            </a:schemeClr>
          </a:solidFill>
        </p:spPr>
      </p:pic>
      <p:sp>
        <p:nvSpPr>
          <p:cNvPr id="8" name="TextBox 7">
            <a:extLst>
              <a:ext uri="{FF2B5EF4-FFF2-40B4-BE49-F238E27FC236}">
                <a16:creationId xmlns:a16="http://schemas.microsoft.com/office/drawing/2014/main" id="{56BDAFD3-31BE-4558-98CC-E9E3E8C8A1A5}"/>
              </a:ext>
            </a:extLst>
          </p:cNvPr>
          <p:cNvSpPr txBox="1"/>
          <p:nvPr/>
        </p:nvSpPr>
        <p:spPr>
          <a:xfrm>
            <a:off x="114300" y="1014413"/>
            <a:ext cx="4486275" cy="461665"/>
          </a:xfrm>
          <a:prstGeom prst="rect">
            <a:avLst/>
          </a:prstGeom>
          <a:noFill/>
        </p:spPr>
        <p:txBody>
          <a:bodyPr wrap="square" rtlCol="0">
            <a:spAutoFit/>
          </a:bodyPr>
          <a:lstStyle/>
          <a:p>
            <a:r>
              <a:rPr lang="en-US" sz="2400" dirty="0"/>
              <a:t>Recall, if </a:t>
            </a:r>
            <a:r>
              <a:rPr lang="en-US" sz="2400" dirty="0">
                <a:solidFill>
                  <a:srgbClr val="0070C0"/>
                </a:solidFill>
              </a:rPr>
              <a:t>  </a:t>
            </a:r>
            <a:r>
              <a:rPr lang="en-US" sz="2400" dirty="0"/>
              <a:t> satisfies the HJB PDE,</a:t>
            </a:r>
          </a:p>
        </p:txBody>
      </p:sp>
      <p:pic>
        <p:nvPicPr>
          <p:cNvPr id="10" name="Picture 9"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color{blue}{V}&#10;\end{align*}&#10;&#10;&#10;&#10;\end{textblock*}&#10;&#10;&#10;&#10;&#10;\end{document}&#10;" title="IguanaTex Bitmap Display">
            <a:extLst>
              <a:ext uri="{FF2B5EF4-FFF2-40B4-BE49-F238E27FC236}">
                <a16:creationId xmlns:a16="http://schemas.microsoft.com/office/drawing/2014/main" id="{2D75BC12-4C63-4F7F-9412-E6BA9D323F41}"/>
              </a:ext>
            </a:extLst>
          </p:cNvPr>
          <p:cNvPicPr>
            <a:picLocks noChangeAspect="1"/>
          </p:cNvPicPr>
          <p:nvPr>
            <p:custDataLst>
              <p:tags r:id="rId2"/>
            </p:custDataLst>
          </p:nvPr>
        </p:nvPicPr>
        <p:blipFill>
          <a:blip r:embed="rId12"/>
          <a:stretch>
            <a:fillRect/>
          </a:stretch>
        </p:blipFill>
        <p:spPr>
          <a:xfrm>
            <a:off x="1299096" y="1116462"/>
            <a:ext cx="257829" cy="257829"/>
          </a:xfrm>
          <a:prstGeom prst="rect">
            <a:avLst/>
          </a:prstGeom>
        </p:spPr>
      </p:pic>
      <p:pic>
        <p:nvPicPr>
          <p:cNvPr id="5" name="Picture 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color{blue}{V}(x,t)= \inf_{\mbf u} \left\{ \int_{t}^{T} c(\rho_f(x,s-t,\mbf u),\mbf u(s),s) ds&#10;  + g(\rho_f(x,T-t,\mbf u))  \right\}&#10;\end{align*}&#10;&#10;&#10;&#10;\end{textblock*}&#10;&#10;&#10;&#10;&#10;\end{document}&#10;" title="IguanaTex Bitmap Display">
            <a:extLst>
              <a:ext uri="{FF2B5EF4-FFF2-40B4-BE49-F238E27FC236}">
                <a16:creationId xmlns:a16="http://schemas.microsoft.com/office/drawing/2014/main" id="{F8FBBD2D-6B67-42FA-AE62-775D521B245B}"/>
              </a:ext>
            </a:extLst>
          </p:cNvPr>
          <p:cNvPicPr>
            <a:picLocks noChangeAspect="1"/>
          </p:cNvPicPr>
          <p:nvPr>
            <p:custDataLst>
              <p:tags r:id="rId3"/>
            </p:custDataLst>
          </p:nvPr>
        </p:nvPicPr>
        <p:blipFill>
          <a:blip r:embed="rId13"/>
          <a:stretch>
            <a:fillRect/>
          </a:stretch>
        </p:blipFill>
        <p:spPr>
          <a:xfrm>
            <a:off x="3423813" y="2618745"/>
            <a:ext cx="8591239" cy="760381"/>
          </a:xfrm>
          <a:prstGeom prst="rect">
            <a:avLst/>
          </a:prstGeom>
        </p:spPr>
      </p:pic>
      <p:pic>
        <p:nvPicPr>
          <p:cNvPr id="16" name="Picture 15"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Then }\textcolor{blue}{V} \text{ is of the form:}&#10;\end{align*}&#10;&#10;&#10;&#10;\end{textblock*}&#10;&#10;&#10;&#10;&#10;\end{document}&#10;" title="IguanaTex Bitmap Display">
            <a:extLst>
              <a:ext uri="{FF2B5EF4-FFF2-40B4-BE49-F238E27FC236}">
                <a16:creationId xmlns:a16="http://schemas.microsoft.com/office/drawing/2014/main" id="{F0A86F46-C1EC-4251-8FDD-4A156E9DCB14}"/>
              </a:ext>
            </a:extLst>
          </p:cNvPr>
          <p:cNvPicPr>
            <a:picLocks noChangeAspect="1"/>
          </p:cNvPicPr>
          <p:nvPr>
            <p:custDataLst>
              <p:tags r:id="rId4"/>
            </p:custDataLst>
          </p:nvPr>
        </p:nvPicPr>
        <p:blipFill>
          <a:blip r:embed="rId14"/>
          <a:stretch>
            <a:fillRect/>
          </a:stretch>
        </p:blipFill>
        <p:spPr>
          <a:xfrm>
            <a:off x="217323" y="2866341"/>
            <a:ext cx="2758226" cy="207624"/>
          </a:xfrm>
          <a:prstGeom prst="rect">
            <a:avLst/>
          </a:prstGeom>
        </p:spPr>
      </p:pic>
      <p:pic>
        <p:nvPicPr>
          <p:cNvPr id="38" name="Picture 37"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If }c(x,u,t) \equiv 0:&#10;\end{align*}&#10;&#10;&#10;&#10;\end{textblock*}&#10;&#10;&#10;&#10;&#10;\end{document}&#10;" title="IguanaTex Bitmap Display">
            <a:extLst>
              <a:ext uri="{FF2B5EF4-FFF2-40B4-BE49-F238E27FC236}">
                <a16:creationId xmlns:a16="http://schemas.microsoft.com/office/drawing/2014/main" id="{7B155E4F-04A8-4A31-9289-C02252F2C5AB}"/>
              </a:ext>
            </a:extLst>
          </p:cNvPr>
          <p:cNvPicPr>
            <a:picLocks noChangeAspect="1"/>
          </p:cNvPicPr>
          <p:nvPr>
            <p:custDataLst>
              <p:tags r:id="rId5"/>
            </p:custDataLst>
          </p:nvPr>
        </p:nvPicPr>
        <p:blipFill>
          <a:blip r:embed="rId15"/>
          <a:stretch>
            <a:fillRect/>
          </a:stretch>
        </p:blipFill>
        <p:spPr>
          <a:xfrm>
            <a:off x="345326" y="3820990"/>
            <a:ext cx="2461257" cy="365714"/>
          </a:xfrm>
          <a:prstGeom prst="rect">
            <a:avLst/>
          </a:prstGeom>
        </p:spPr>
      </p:pic>
      <p:pic>
        <p:nvPicPr>
          <p:cNvPr id="12" name="Picture 11"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color{blue}{V}(x,t)= \inf_{\mbf u} \left\{  g(\rho_f(x,T-t,\mbf u))  \right\}&#10;\end{align*}&#10;&#10;&#10;&#10;\end{textblock*}&#10;&#10;&#10;&#10;&#10;\end{document}&#10;" title="IguanaTex Bitmap Display">
            <a:extLst>
              <a:ext uri="{FF2B5EF4-FFF2-40B4-BE49-F238E27FC236}">
                <a16:creationId xmlns:a16="http://schemas.microsoft.com/office/drawing/2014/main" id="{81D90091-FD65-416D-AED3-0D6EAD7F416E}"/>
              </a:ext>
            </a:extLst>
          </p:cNvPr>
          <p:cNvPicPr>
            <a:picLocks noChangeAspect="1"/>
          </p:cNvPicPr>
          <p:nvPr>
            <p:custDataLst>
              <p:tags r:id="rId6"/>
            </p:custDataLst>
          </p:nvPr>
        </p:nvPicPr>
        <p:blipFill>
          <a:blip r:embed="rId16"/>
          <a:stretch>
            <a:fillRect/>
          </a:stretch>
        </p:blipFill>
        <p:spPr>
          <a:xfrm>
            <a:off x="3334338" y="3773015"/>
            <a:ext cx="4691880" cy="461665"/>
          </a:xfrm>
          <a:prstGeom prst="rect">
            <a:avLst/>
          </a:prstGeom>
        </p:spPr>
      </p:pic>
      <p:pic>
        <p:nvPicPr>
          <p:cNvPr id="14" name="Picture 13"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7cm}(1in,2in)&#10;\noindent&#10;If $V(x,0)&lt;0$ then $\exists \mbf u$ such that &#10;\vspace{-0.25cm}&#10;\begin{align*}&#10;\rho_f(x,T,\mbf u) \in \{y \in \R^n : g(y) \le 0\}&#10;\end{align*}&#10;$\implies$ $\{x \in \R^n: V(x,0)&lt;0\}$=Set of initial conditions that can reach $\{y \in \R^n : g(y) \le 0\}$\\ \textcolor{white}{.} \hspace{4.8cm}=\textcolor{red}{The backward reachable set.}&#10;&#10;&#10;\end{textblock*}&#10;&#10;&#10;&#10;&#10;\end{document}&#10;" title="IguanaTex Bitmap Display">
            <a:extLst>
              <a:ext uri="{FF2B5EF4-FFF2-40B4-BE49-F238E27FC236}">
                <a16:creationId xmlns:a16="http://schemas.microsoft.com/office/drawing/2014/main" id="{10A1879D-AF78-46DD-A2DA-471CDC1FABF4}"/>
              </a:ext>
            </a:extLst>
          </p:cNvPr>
          <p:cNvPicPr>
            <a:picLocks noChangeAspect="1"/>
          </p:cNvPicPr>
          <p:nvPr>
            <p:custDataLst>
              <p:tags r:id="rId7"/>
            </p:custDataLst>
          </p:nvPr>
        </p:nvPicPr>
        <p:blipFill>
          <a:blip r:embed="rId17"/>
          <a:stretch>
            <a:fillRect/>
          </a:stretch>
        </p:blipFill>
        <p:spPr>
          <a:xfrm>
            <a:off x="114300" y="4566015"/>
            <a:ext cx="11518482" cy="1758477"/>
          </a:xfrm>
          <a:prstGeom prst="rect">
            <a:avLst/>
          </a:prstGeom>
          <a:ln w="25400">
            <a:solidFill>
              <a:schemeClr val="accent1">
                <a:shade val="60000"/>
              </a:schemeClr>
            </a:solidFill>
          </a:ln>
        </p:spPr>
      </p:pic>
      <mc:AlternateContent xmlns:mc="http://schemas.openxmlformats.org/markup-compatibility/2006">
        <mc:Choice xmlns:a14="http://schemas.microsoft.com/office/drawing/2010/main" Requires="a14">
          <p:sp>
            <p:nvSpPr>
              <p:cNvPr id="59" name="Rectangle: Rounded Corners 58">
                <a:extLst>
                  <a:ext uri="{FF2B5EF4-FFF2-40B4-BE49-F238E27FC236}">
                    <a16:creationId xmlns:a16="http://schemas.microsoft.com/office/drawing/2014/main" id="{D6F7C0A3-CEAE-4F7A-BFFD-59FC8AC4FB92}"/>
                  </a:ext>
                </a:extLst>
              </p:cNvPr>
              <p:cNvSpPr/>
              <p:nvPr/>
            </p:nvSpPr>
            <p:spPr>
              <a:xfrm>
                <a:off x="9281350" y="3321995"/>
                <a:ext cx="2476176" cy="109944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Recall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𝜌</m:t>
                        </m:r>
                      </m:e>
                      <m:sub>
                        <m:r>
                          <a:rPr lang="en-US" b="0" i="1" smtClean="0">
                            <a:latin typeface="Cambria Math" panose="02040503050406030204" pitchFamily="18" charset="0"/>
                          </a:rPr>
                          <m:t>𝑓</m:t>
                        </m:r>
                      </m:sub>
                    </m:sSub>
                  </m:oMath>
                </a14:m>
                <a:r>
                  <a:rPr lang="en-US" dirty="0"/>
                  <a:t> is the solution map to the ODE:</a:t>
                </a:r>
              </a:p>
            </p:txBody>
          </p:sp>
        </mc:Choice>
        <mc:Fallback>
          <p:sp>
            <p:nvSpPr>
              <p:cNvPr id="59" name="Rectangle: Rounded Corners 58">
                <a:extLst>
                  <a:ext uri="{FF2B5EF4-FFF2-40B4-BE49-F238E27FC236}">
                    <a16:creationId xmlns:a16="http://schemas.microsoft.com/office/drawing/2014/main" id="{D6F7C0A3-CEAE-4F7A-BFFD-59FC8AC4FB92}"/>
                  </a:ext>
                </a:extLst>
              </p:cNvPr>
              <p:cNvSpPr>
                <a:spLocks noRot="1" noChangeAspect="1" noMove="1" noResize="1" noEditPoints="1" noAdjustHandles="1" noChangeArrowheads="1" noChangeShapeType="1" noTextEdit="1"/>
              </p:cNvSpPr>
              <p:nvPr/>
            </p:nvSpPr>
            <p:spPr>
              <a:xfrm>
                <a:off x="9281350" y="3321995"/>
                <a:ext cx="2476176" cy="1099447"/>
              </a:xfrm>
              <a:prstGeom prst="roundRect">
                <a:avLst/>
              </a:prstGeom>
              <a:blipFill>
                <a:blip r:embed="rId18"/>
                <a:stretch>
                  <a:fillRect/>
                </a:stretch>
              </a:blipFill>
            </p:spPr>
            <p:txBody>
              <a:bodyPr/>
              <a:lstStyle/>
              <a:p>
                <a:r>
                  <a:rPr lang="en-US">
                    <a:noFill/>
                  </a:rPr>
                  <a:t> </a:t>
                </a:r>
              </a:p>
            </p:txBody>
          </p:sp>
        </mc:Fallback>
      </mc:AlternateContent>
      <p:cxnSp>
        <p:nvCxnSpPr>
          <p:cNvPr id="60" name="Straight Arrow Connector 59">
            <a:extLst>
              <a:ext uri="{FF2B5EF4-FFF2-40B4-BE49-F238E27FC236}">
                <a16:creationId xmlns:a16="http://schemas.microsoft.com/office/drawing/2014/main" id="{2129723E-48D7-49B0-9005-DB89D305D661}"/>
              </a:ext>
            </a:extLst>
          </p:cNvPr>
          <p:cNvCxnSpPr>
            <a:cxnSpLocks/>
            <a:stCxn id="59" idx="1"/>
          </p:cNvCxnSpPr>
          <p:nvPr/>
        </p:nvCxnSpPr>
        <p:spPr>
          <a:xfrm flipH="1" flipV="1">
            <a:off x="6329363" y="3264694"/>
            <a:ext cx="2951987" cy="60702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65" name="Picture 6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color{white}{\dot{x}(t)=f(x(t),\mbf u(t))}&#10;\end{align*}&#10;&#10;&#10;&#10;\end{textblock*}&#10;&#10;&#10;&#10;&#10;\end{document}&#10;" title="IguanaTex Bitmap Display">
            <a:extLst>
              <a:ext uri="{FF2B5EF4-FFF2-40B4-BE49-F238E27FC236}">
                <a16:creationId xmlns:a16="http://schemas.microsoft.com/office/drawing/2014/main" id="{5509575F-9889-4951-9646-E6D0B89EC853}"/>
              </a:ext>
            </a:extLst>
          </p:cNvPr>
          <p:cNvPicPr>
            <a:picLocks noChangeAspect="1"/>
          </p:cNvPicPr>
          <p:nvPr>
            <p:custDataLst>
              <p:tags r:id="rId8"/>
            </p:custDataLst>
          </p:nvPr>
        </p:nvPicPr>
        <p:blipFill>
          <a:blip r:embed="rId19"/>
          <a:stretch>
            <a:fillRect/>
          </a:stretch>
        </p:blipFill>
        <p:spPr>
          <a:xfrm>
            <a:off x="9417495" y="4082299"/>
            <a:ext cx="2203886" cy="274286"/>
          </a:xfrm>
          <a:prstGeom prst="rect">
            <a:avLst/>
          </a:prstGeom>
        </p:spPr>
      </p:pic>
      <p:sp>
        <p:nvSpPr>
          <p:cNvPr id="17" name="Rectangle: Rounded Corners 16">
            <a:extLst>
              <a:ext uri="{FF2B5EF4-FFF2-40B4-BE49-F238E27FC236}">
                <a16:creationId xmlns:a16="http://schemas.microsoft.com/office/drawing/2014/main" id="{914D6A66-C9FB-407D-80A7-E5986ED951CD}"/>
              </a:ext>
            </a:extLst>
          </p:cNvPr>
          <p:cNvSpPr/>
          <p:nvPr/>
        </p:nvSpPr>
        <p:spPr>
          <a:xfrm>
            <a:off x="1098817" y="6400800"/>
            <a:ext cx="1023513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Note that by revising time (changing the sign of the vector field) we can calculate </a:t>
            </a:r>
            <a:r>
              <a:rPr lang="en-US" dirty="0">
                <a:solidFill>
                  <a:schemeClr val="accent2">
                    <a:lumMod val="40000"/>
                    <a:lumOff val="60000"/>
                  </a:schemeClr>
                </a:solidFill>
              </a:rPr>
              <a:t>forward reachable sets .</a:t>
            </a:r>
          </a:p>
        </p:txBody>
      </p:sp>
    </p:spTree>
    <p:extLst>
      <p:ext uri="{BB962C8B-B14F-4D97-AF65-F5344CB8AC3E}">
        <p14:creationId xmlns:p14="http://schemas.microsoft.com/office/powerpoint/2010/main" val="1867049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0"/>
                                        </p:tgtEl>
                                        <p:attrNameLst>
                                          <p:attrName>style.visibility</p:attrName>
                                        </p:attrNameLst>
                                      </p:cBhvr>
                                      <p:to>
                                        <p:strVal val="visible"/>
                                      </p:to>
                                    </p:set>
                                    <p:animEffect transition="in" filter="fade">
                                      <p:cBhvr>
                                        <p:cTn id="29" dur="500"/>
                                        <p:tgtEl>
                                          <p:spTgt spid="60"/>
                                        </p:tgtEl>
                                      </p:cBhvr>
                                    </p:animEffect>
                                  </p:childTnLst>
                                </p:cTn>
                              </p:par>
                              <p:par>
                                <p:cTn id="30" presetID="10" presetClass="entr" presetSubtype="0" fill="hold" nodeType="withEffect">
                                  <p:stCondLst>
                                    <p:cond delay="0"/>
                                  </p:stCondLst>
                                  <p:childTnLst>
                                    <p:set>
                                      <p:cBhvr>
                                        <p:cTn id="31" dur="1" fill="hold">
                                          <p:stCondLst>
                                            <p:cond delay="0"/>
                                          </p:stCondLst>
                                        </p:cTn>
                                        <p:tgtEl>
                                          <p:spTgt spid="65"/>
                                        </p:tgtEl>
                                        <p:attrNameLst>
                                          <p:attrName>style.visibility</p:attrName>
                                        </p:attrNameLst>
                                      </p:cBhvr>
                                      <p:to>
                                        <p:strVal val="visible"/>
                                      </p:to>
                                    </p:set>
                                    <p:animEffect transition="in" filter="fade">
                                      <p:cBhvr>
                                        <p:cTn id="32" dur="500"/>
                                        <p:tgtEl>
                                          <p:spTgt spid="6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9"/>
                                        </p:tgtEl>
                                        <p:attrNameLst>
                                          <p:attrName>style.visibility</p:attrName>
                                        </p:attrNameLst>
                                      </p:cBhvr>
                                      <p:to>
                                        <p:strVal val="visible"/>
                                      </p:to>
                                    </p:set>
                                    <p:animEffect transition="in" filter="fade">
                                      <p:cBhvr>
                                        <p:cTn id="35" dur="500"/>
                                        <p:tgtEl>
                                          <p:spTgt spid="5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500"/>
                                        <p:tgtEl>
                                          <p:spTgt spid="12"/>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59" grpId="0" animBg="1"/>
      <p:bldP spid="1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B965A-ABE0-442D-BDC5-D9B2835FE68E}"/>
              </a:ext>
            </a:extLst>
          </p:cNvPr>
          <p:cNvSpPr>
            <a:spLocks noGrp="1"/>
          </p:cNvSpPr>
          <p:nvPr>
            <p:ph type="title"/>
          </p:nvPr>
        </p:nvSpPr>
        <p:spPr>
          <a:xfrm>
            <a:off x="913774" y="-318935"/>
            <a:ext cx="10364451" cy="1596177"/>
          </a:xfrm>
        </p:spPr>
        <p:txBody>
          <a:bodyPr/>
          <a:lstStyle/>
          <a:p>
            <a:r>
              <a:rPr lang="en-US" u="sng" dirty="0"/>
              <a:t>Numerical Examples: Lorenz Reachable Set</a:t>
            </a:r>
          </a:p>
        </p:txBody>
      </p:sp>
      <p:pic>
        <p:nvPicPr>
          <p:cNvPr id="11" name="Picture 10"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cm}(1in,2in)&#10; \noindent Consider the \textcolor{blue}{Lorenz} system:&#10; {\small\begin{align*} &#10;  \dot{x}_1(t) &amp; = \sigma(x_2(t) - x_1(t))\\ \nonumber&#10;  \dot{x}_2(t) &amp; = x_1(t)(\rho - x_3(t)) - x_2(t) \\ \nonumber&#10;  \dot{x}_3(t) &amp; = x_1(t) x_2(t) - \beta x_3(t),&#10;  \end{align*} &#10;  where $(\sigma,\rho,\beta)=(10,28,\frac{8}{3})$. }&#10;&#10;&#10;&#10;\end{textblock*}&#10;&#10;&#10;&#10;&#10;\end{document}&#10;" title="IguanaTex Bitmap Display">
            <a:extLst>
              <a:ext uri="{FF2B5EF4-FFF2-40B4-BE49-F238E27FC236}">
                <a16:creationId xmlns:a16="http://schemas.microsoft.com/office/drawing/2014/main" id="{8C6AD6D0-70AA-4479-805D-FAF745BF20B2}"/>
              </a:ext>
            </a:extLst>
          </p:cNvPr>
          <p:cNvPicPr>
            <a:picLocks noChangeAspect="1"/>
          </p:cNvPicPr>
          <p:nvPr>
            <p:custDataLst>
              <p:tags r:id="rId1"/>
            </p:custDataLst>
          </p:nvPr>
        </p:nvPicPr>
        <p:blipFill>
          <a:blip r:embed="rId5"/>
          <a:stretch>
            <a:fillRect/>
          </a:stretch>
        </p:blipFill>
        <p:spPr>
          <a:xfrm>
            <a:off x="565203" y="927415"/>
            <a:ext cx="4379430" cy="2421333"/>
          </a:xfrm>
          <a:prstGeom prst="rect">
            <a:avLst/>
          </a:prstGeom>
        </p:spPr>
      </p:pic>
      <p:pic>
        <p:nvPicPr>
          <p:cNvPr id="15" name="Picture 1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10;\noindent \textcolor{ForestGreen}{Green} points represent initial conditions.\\&#10; \textcolor{red}{Red} points represent terminal points at T=0.75.&#10;&#10;&#10;&#10;\end{textblock*}&#10;&#10;&#10;&#10;&#10;\end{document}&#10;" title="IguanaTex Bitmap Display">
            <a:extLst>
              <a:ext uri="{FF2B5EF4-FFF2-40B4-BE49-F238E27FC236}">
                <a16:creationId xmlns:a16="http://schemas.microsoft.com/office/drawing/2014/main" id="{57BDD4AC-B555-4262-BB3D-6D21F50EB847}"/>
              </a:ext>
            </a:extLst>
          </p:cNvPr>
          <p:cNvPicPr>
            <a:picLocks noChangeAspect="1"/>
          </p:cNvPicPr>
          <p:nvPr>
            <p:custDataLst>
              <p:tags r:id="rId2"/>
            </p:custDataLst>
          </p:nvPr>
        </p:nvPicPr>
        <p:blipFill>
          <a:blip r:embed="rId6"/>
          <a:stretch>
            <a:fillRect/>
          </a:stretch>
        </p:blipFill>
        <p:spPr>
          <a:xfrm>
            <a:off x="5293979" y="5610585"/>
            <a:ext cx="6255239" cy="640000"/>
          </a:xfrm>
          <a:prstGeom prst="rect">
            <a:avLst/>
          </a:prstGeom>
        </p:spPr>
      </p:pic>
      <p:pic>
        <p:nvPicPr>
          <p:cNvPr id="18" name="Picture 17">
            <a:extLst>
              <a:ext uri="{FF2B5EF4-FFF2-40B4-BE49-F238E27FC236}">
                <a16:creationId xmlns:a16="http://schemas.microsoft.com/office/drawing/2014/main" id="{CB71E2E3-A3FE-4636-A158-574411E92A98}"/>
              </a:ext>
            </a:extLst>
          </p:cNvPr>
          <p:cNvPicPr>
            <a:picLocks noChangeAspect="1"/>
          </p:cNvPicPr>
          <p:nvPr/>
        </p:nvPicPr>
        <p:blipFill>
          <a:blip r:embed="rId7"/>
          <a:stretch>
            <a:fillRect/>
          </a:stretch>
        </p:blipFill>
        <p:spPr>
          <a:xfrm>
            <a:off x="565203" y="4762076"/>
            <a:ext cx="3990511" cy="1184922"/>
          </a:xfrm>
          <a:prstGeom prst="rect">
            <a:avLst/>
          </a:prstGeom>
          <a:ln>
            <a:solidFill>
              <a:srgbClr val="00B050"/>
            </a:solidFill>
          </a:ln>
        </p:spPr>
      </p:pic>
      <p:sp>
        <p:nvSpPr>
          <p:cNvPr id="5" name="Slide Number Placeholder 4">
            <a:extLst>
              <a:ext uri="{FF2B5EF4-FFF2-40B4-BE49-F238E27FC236}">
                <a16:creationId xmlns:a16="http://schemas.microsoft.com/office/drawing/2014/main" id="{692F4265-D748-4281-8086-802F0CF86300}"/>
              </a:ext>
            </a:extLst>
          </p:cNvPr>
          <p:cNvSpPr>
            <a:spLocks noGrp="1"/>
          </p:cNvSpPr>
          <p:nvPr>
            <p:ph type="sldNum" sz="quarter" idx="12"/>
          </p:nvPr>
        </p:nvSpPr>
        <p:spPr/>
        <p:txBody>
          <a:bodyPr/>
          <a:lstStyle/>
          <a:p>
            <a:fld id="{34B7E4EF-A1BD-40F4-AB7B-04F084DD991D}" type="slidenum">
              <a:rPr lang="en-US" smtClean="0"/>
              <a:pPr/>
              <a:t>34</a:t>
            </a:fld>
            <a:endParaRPr lang="en-US" dirty="0"/>
          </a:p>
        </p:txBody>
      </p:sp>
      <p:pic>
        <p:nvPicPr>
          <p:cNvPr id="4" name="Picture 3">
            <a:extLst>
              <a:ext uri="{FF2B5EF4-FFF2-40B4-BE49-F238E27FC236}">
                <a16:creationId xmlns:a16="http://schemas.microsoft.com/office/drawing/2014/main" id="{939573DC-13B0-43A5-A92D-318177AB2505}"/>
              </a:ext>
            </a:extLst>
          </p:cNvPr>
          <p:cNvPicPr>
            <a:picLocks noChangeAspect="1"/>
          </p:cNvPicPr>
          <p:nvPr/>
        </p:nvPicPr>
        <p:blipFill>
          <a:blip r:embed="rId8"/>
          <a:stretch>
            <a:fillRect/>
          </a:stretch>
        </p:blipFill>
        <p:spPr>
          <a:xfrm>
            <a:off x="5743421" y="1407657"/>
            <a:ext cx="5581029" cy="4072513"/>
          </a:xfrm>
          <a:prstGeom prst="rect">
            <a:avLst/>
          </a:prstGeom>
          <a:ln>
            <a:noFill/>
          </a:ln>
          <a:effectLst>
            <a:outerShdw blurRad="292100" dist="139700" dir="2700000" algn="tl" rotWithShape="0">
              <a:srgbClr val="333333">
                <a:alpha val="65000"/>
              </a:srgbClr>
            </a:outerShdw>
          </a:effectLst>
        </p:spPr>
      </p:pic>
      <p:cxnSp>
        <p:nvCxnSpPr>
          <p:cNvPr id="20" name="Straight Arrow Connector 19">
            <a:extLst>
              <a:ext uri="{FF2B5EF4-FFF2-40B4-BE49-F238E27FC236}">
                <a16:creationId xmlns:a16="http://schemas.microsoft.com/office/drawing/2014/main" id="{6A319230-4AAC-4078-8329-E278975D6C89}"/>
              </a:ext>
            </a:extLst>
          </p:cNvPr>
          <p:cNvCxnSpPr>
            <a:cxnSpLocks/>
          </p:cNvCxnSpPr>
          <p:nvPr/>
        </p:nvCxnSpPr>
        <p:spPr>
          <a:xfrm flipV="1">
            <a:off x="4543425" y="3908453"/>
            <a:ext cx="3548610" cy="853625"/>
          </a:xfrm>
          <a:prstGeom prst="straightConnector1">
            <a:avLst/>
          </a:prstGeom>
          <a:ln w="508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892558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3A9C15D4-2EE7-4D05-B87C-91D1F3B960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0"/>
            <a:ext cx="813206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useBgFill="1">
        <p:nvSpPr>
          <p:cNvPr id="18" name="Rectangle 10">
            <a:extLst>
              <a:ext uri="{FF2B5EF4-FFF2-40B4-BE49-F238E27FC236}">
                <a16:creationId xmlns:a16="http://schemas.microsoft.com/office/drawing/2014/main" id="{4ED7B0FB-9654-4441-9545-02D458B68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935" cy="6858000"/>
          </a:xfrm>
          <a:prstGeom prst="rect">
            <a:avLst/>
          </a:prstGeom>
          <a:ln>
            <a:noFill/>
          </a:ln>
          <a:effectLst>
            <a:outerShdw blurRad="50800" dist="127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92C226DF-845C-4A6E-8707-F11EA22A56E6}"/>
              </a:ext>
            </a:extLst>
          </p:cNvPr>
          <p:cNvSpPr>
            <a:spLocks noGrp="1"/>
          </p:cNvSpPr>
          <p:nvPr>
            <p:ph type="title"/>
          </p:nvPr>
        </p:nvSpPr>
        <p:spPr>
          <a:xfrm>
            <a:off x="641074" y="1314450"/>
            <a:ext cx="2844002" cy="3680244"/>
          </a:xfrm>
        </p:spPr>
        <p:txBody>
          <a:bodyPr>
            <a:normAutofit/>
          </a:bodyPr>
          <a:lstStyle/>
          <a:p>
            <a:pPr algn="l"/>
            <a:r>
              <a:rPr lang="en-US" sz="2800" dirty="0"/>
              <a:t>D) Converse Lyapunov Theory</a:t>
            </a:r>
          </a:p>
        </p:txBody>
      </p:sp>
      <p:pic>
        <p:nvPicPr>
          <p:cNvPr id="19" name="Picture 12" hidden="1">
            <a:extLst>
              <a:ext uri="{FF2B5EF4-FFF2-40B4-BE49-F238E27FC236}">
                <a16:creationId xmlns:a16="http://schemas.microsoft.com/office/drawing/2014/main" id="{7BB94C57-FDF3-45A3-9D1F-904523D795D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66700" b="77917"/>
          <a:stretch/>
        </p:blipFill>
        <p:spPr>
          <a:xfrm>
            <a:off x="0" y="0"/>
            <a:ext cx="4059935" cy="1514475"/>
          </a:xfrm>
          <a:prstGeom prst="rect">
            <a:avLst/>
          </a:prstGeom>
        </p:spPr>
      </p:pic>
      <p:pic>
        <p:nvPicPr>
          <p:cNvPr id="20" name="Picture 14" hidden="1">
            <a:extLst>
              <a:ext uri="{FF2B5EF4-FFF2-40B4-BE49-F238E27FC236}">
                <a16:creationId xmlns:a16="http://schemas.microsoft.com/office/drawing/2014/main" id="{6AEBDF1A-221A-4497-BBA9-57A70D16151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8750" t="72830" b="14149"/>
          <a:stretch/>
        </p:blipFill>
        <p:spPr>
          <a:xfrm>
            <a:off x="1377059" y="5962903"/>
            <a:ext cx="2590800" cy="892925"/>
          </a:xfrm>
          <a:prstGeom prst="rect">
            <a:avLst/>
          </a:prstGeom>
        </p:spPr>
      </p:pic>
      <p:graphicFrame>
        <p:nvGraphicFramePr>
          <p:cNvPr id="21" name="Content Placeholder 2">
            <a:extLst>
              <a:ext uri="{FF2B5EF4-FFF2-40B4-BE49-F238E27FC236}">
                <a16:creationId xmlns:a16="http://schemas.microsoft.com/office/drawing/2014/main" id="{8A4A6819-12CB-4914-A7B3-2602ECC3D016}"/>
              </a:ext>
            </a:extLst>
          </p:cNvPr>
          <p:cNvGraphicFramePr>
            <a:graphicFrameLocks noGrp="1"/>
          </p:cNvGraphicFramePr>
          <p:nvPr>
            <p:ph idx="1"/>
            <p:extLst>
              <p:ext uri="{D42A27DB-BD31-4B8C-83A1-F6EECF244321}">
                <p14:modId xmlns:p14="http://schemas.microsoft.com/office/powerpoint/2010/main" val="262088630"/>
              </p:ext>
            </p:extLst>
          </p:nvPr>
        </p:nvGraphicFramePr>
        <p:xfrm>
          <a:off x="4867551" y="1952491"/>
          <a:ext cx="6683375" cy="295301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5" name="Slide Number Placeholder 4">
            <a:extLst>
              <a:ext uri="{FF2B5EF4-FFF2-40B4-BE49-F238E27FC236}">
                <a16:creationId xmlns:a16="http://schemas.microsoft.com/office/drawing/2014/main" id="{682EE5CA-93CD-489D-992D-CFFE46AFFC2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Tree>
    <p:extLst>
      <p:ext uri="{BB962C8B-B14F-4D97-AF65-F5344CB8AC3E}">
        <p14:creationId xmlns:p14="http://schemas.microsoft.com/office/powerpoint/2010/main" val="13381345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Rounded Corners 21">
            <a:extLst>
              <a:ext uri="{FF2B5EF4-FFF2-40B4-BE49-F238E27FC236}">
                <a16:creationId xmlns:a16="http://schemas.microsoft.com/office/drawing/2014/main" id="{498E5478-46CF-41C0-8848-8813CC756748}"/>
              </a:ext>
            </a:extLst>
          </p:cNvPr>
          <p:cNvSpPr/>
          <p:nvPr/>
        </p:nvSpPr>
        <p:spPr>
          <a:xfrm>
            <a:off x="599355" y="3989109"/>
            <a:ext cx="10101336" cy="1040143"/>
          </a:xfrm>
          <a:prstGeom prst="roundRect">
            <a:avLst/>
          </a:prstGeom>
          <a:solidFill>
            <a:schemeClr val="accent2">
              <a:lumMod val="40000"/>
              <a:lumOff val="60000"/>
            </a:schemeClr>
          </a:solid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A86EABB4-EEBC-4035-8B0F-94CF7B8553BE}"/>
              </a:ext>
            </a:extLst>
          </p:cNvPr>
          <p:cNvSpPr>
            <a:spLocks noGrp="1"/>
          </p:cNvSpPr>
          <p:nvPr>
            <p:ph type="title"/>
          </p:nvPr>
        </p:nvSpPr>
        <p:spPr>
          <a:xfrm>
            <a:off x="913774" y="-219043"/>
            <a:ext cx="10364451" cy="1596177"/>
          </a:xfrm>
        </p:spPr>
        <p:txBody>
          <a:bodyPr/>
          <a:lstStyle/>
          <a:p>
            <a:r>
              <a:rPr lang="en-US" u="sng" dirty="0"/>
              <a:t>Dynamics of The F/A-18 Fighter Jet</a:t>
            </a:r>
          </a:p>
        </p:txBody>
      </p:sp>
      <p:sp>
        <p:nvSpPr>
          <p:cNvPr id="4" name="Slide Number Placeholder 3">
            <a:extLst>
              <a:ext uri="{FF2B5EF4-FFF2-40B4-BE49-F238E27FC236}">
                <a16:creationId xmlns:a16="http://schemas.microsoft.com/office/drawing/2014/main" id="{B54E5EA3-AEDF-4738-A8BF-EDDED93B9192}"/>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pic>
        <p:nvPicPr>
          <p:cNvPr id="5" name="Picture 4" descr="\documentclass[12pt]{article}&#10;\usepackage{amsmath}&#10;\usepackage{amssymb}&#10;\usepackage[dvipsnames]{xcolor}&#10;\usepackage{bbm}&#10;\usepackage{dsfont}&#10;\usepackage[ruled,vlined]{algorithm2e}&#10;\usepackage[absolute,overlay]{textpos}&#10;\usepackage{tcolorbox}&#10;\usepackage{framed} &#10;\usepackage{multicol}&#10;\usepackage{empheq}&#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empheq}[box=\fbox]{align*}&#10;&amp; \dot{x}=f(x,u),\\ &#10;\text{where} \quad &amp; \textcolor{red}{x := [V, \beta, \alpha, p, q, r, \phi , \theta, \psi]}\\&#10;&amp;  \textcolor{blue}{u := [\delta_{\text{ail}}, \delta_{\text{rud}}, \delta_{\text{stab}}, T]} \end{empheq}&#10;&#10;&#10;&#10;\end{textblock*}&#10;&#10;&#10;&#10;&#10;\end{document}&#10;" title="IguanaTex Bitmap Display">
            <a:extLst>
              <a:ext uri="{FF2B5EF4-FFF2-40B4-BE49-F238E27FC236}">
                <a16:creationId xmlns:a16="http://schemas.microsoft.com/office/drawing/2014/main" id="{BB3CC48A-7E1D-4DFB-97F8-349E4CB82AF7}"/>
              </a:ext>
            </a:extLst>
          </p:cNvPr>
          <p:cNvPicPr>
            <a:picLocks noChangeAspect="1"/>
          </p:cNvPicPr>
          <p:nvPr>
            <p:custDataLst>
              <p:tags r:id="rId1"/>
            </p:custDataLst>
          </p:nvPr>
        </p:nvPicPr>
        <p:blipFill>
          <a:blip r:embed="rId7"/>
          <a:stretch>
            <a:fillRect/>
          </a:stretch>
        </p:blipFill>
        <p:spPr>
          <a:xfrm>
            <a:off x="1134943" y="2186807"/>
            <a:ext cx="4621714" cy="1360762"/>
          </a:xfrm>
          <a:prstGeom prst="rect">
            <a:avLst/>
          </a:prstGeom>
          <a:ln>
            <a:solidFill>
              <a:schemeClr val="accent1">
                <a:shade val="50000"/>
              </a:schemeClr>
            </a:solidFill>
          </a:ln>
        </p:spPr>
      </p:pic>
      <p:pic>
        <p:nvPicPr>
          <p:cNvPr id="9" name="Picture 8"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multicols}{3}&#10; \begin{itemize}&#10;   \item $V$ =Velocity.&#10;   \vspace{-0.5cm}&#10;   \item $\beta$= Sideslip Angle&#10;   \vspace{-0.5cm}&#10;   \item $\alpha$= Angle of Attack &#10;   \item p= Roll rate&#10;   \vspace{-0.5cm}&#10;   \item q = Pitch rate&#10;   \vspace{-0.5cm}&#10;   \item r= Yaw rate&#10;   \item $\phi$ = Bank angle&#10;   \vspace{-0.5cm}&#10;   \item $\theta$ = Pitch angle&#10;   \vspace{-0.5cm}&#10;   \item $\psi$= Yaw angle&#10; \end{itemize}&#10;\end{multicols}&#10;&#10;&#10;&#10;\end{textblock*}&#10;&#10;&#10;&#10;&#10;\end{document}&#10;" title="IguanaTex Bitmap Display">
            <a:extLst>
              <a:ext uri="{FF2B5EF4-FFF2-40B4-BE49-F238E27FC236}">
                <a16:creationId xmlns:a16="http://schemas.microsoft.com/office/drawing/2014/main" id="{0AFDF985-B52A-42EF-8F81-B8BD25BEAED1}"/>
              </a:ext>
            </a:extLst>
          </p:cNvPr>
          <p:cNvPicPr>
            <a:picLocks noChangeAspect="1"/>
          </p:cNvPicPr>
          <p:nvPr>
            <p:custDataLst>
              <p:tags r:id="rId2"/>
            </p:custDataLst>
          </p:nvPr>
        </p:nvPicPr>
        <p:blipFill>
          <a:blip r:embed="rId8"/>
          <a:stretch>
            <a:fillRect/>
          </a:stretch>
        </p:blipFill>
        <p:spPr>
          <a:xfrm>
            <a:off x="776087" y="4112400"/>
            <a:ext cx="9708190" cy="793905"/>
          </a:xfrm>
          <a:prstGeom prst="rect">
            <a:avLst/>
          </a:prstGeom>
        </p:spPr>
      </p:pic>
      <p:pic>
        <p:nvPicPr>
          <p:cNvPr id="24" name="Picture 23"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itemize}&#10;  \item The \textcolor{blue}{input, $u$}, represents the three control surfaces: stabilators, rudders, ailerons, as well as thrust. &#10;  \vspace{-.25cm}&#10;  \item Later we assume the input is given and thus \textcolor{blue}{$u$ is absorbed into $f$}.&#10;\end{itemize}&#10;&#10;&#10;&#10;\end{textblock*}&#10;&#10;&#10;&#10;&#10;\end{document}&#10;" title="IguanaTex Bitmap Display">
            <a:extLst>
              <a:ext uri="{FF2B5EF4-FFF2-40B4-BE49-F238E27FC236}">
                <a16:creationId xmlns:a16="http://schemas.microsoft.com/office/drawing/2014/main" id="{FCE34AD0-230A-4DDE-8E74-C2F5F831EB4A}"/>
              </a:ext>
            </a:extLst>
          </p:cNvPr>
          <p:cNvPicPr>
            <a:picLocks noChangeAspect="1"/>
          </p:cNvPicPr>
          <p:nvPr>
            <p:custDataLst>
              <p:tags r:id="rId3"/>
            </p:custDataLst>
          </p:nvPr>
        </p:nvPicPr>
        <p:blipFill>
          <a:blip r:embed="rId9"/>
          <a:stretch>
            <a:fillRect/>
          </a:stretch>
        </p:blipFill>
        <p:spPr>
          <a:xfrm>
            <a:off x="776088" y="5395221"/>
            <a:ext cx="10486857" cy="1081905"/>
          </a:xfrm>
          <a:prstGeom prst="rect">
            <a:avLst/>
          </a:prstGeom>
        </p:spPr>
      </p:pic>
      <p:pic>
        <p:nvPicPr>
          <p:cNvPr id="11" name="Picture 10"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7cm}(1in,2in)&#10;\noindent Consider a \textcolor{red}{9-state mathematical} model representing the dynamics of F/A-18 Fighter Jet.&#10;&#10;&#10;&#10;\end{textblock*}&#10;&#10;&#10;&#10;&#10;\end{document}&#10;" title="IguanaTex Bitmap Display">
            <a:extLst>
              <a:ext uri="{FF2B5EF4-FFF2-40B4-BE49-F238E27FC236}">
                <a16:creationId xmlns:a16="http://schemas.microsoft.com/office/drawing/2014/main" id="{90C4E0A9-E076-4D72-A707-3706218AF219}"/>
              </a:ext>
            </a:extLst>
          </p:cNvPr>
          <p:cNvPicPr>
            <a:picLocks noChangeAspect="1"/>
          </p:cNvPicPr>
          <p:nvPr>
            <p:custDataLst>
              <p:tags r:id="rId4"/>
            </p:custDataLst>
          </p:nvPr>
        </p:nvPicPr>
        <p:blipFill>
          <a:blip r:embed="rId10"/>
          <a:stretch>
            <a:fillRect/>
          </a:stretch>
        </p:blipFill>
        <p:spPr>
          <a:xfrm>
            <a:off x="176513" y="1132420"/>
            <a:ext cx="11838971" cy="310979"/>
          </a:xfrm>
          <a:prstGeom prst="rect">
            <a:avLst/>
          </a:prstGeom>
        </p:spPr>
      </p:pic>
      <p:pic>
        <p:nvPicPr>
          <p:cNvPr id="21" name="Graphic 20" descr="Take Off with solid fill">
            <a:extLst>
              <a:ext uri="{FF2B5EF4-FFF2-40B4-BE49-F238E27FC236}">
                <a16:creationId xmlns:a16="http://schemas.microsoft.com/office/drawing/2014/main" id="{C3C58333-7E4D-411A-88D7-A925FD7C085F}"/>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882537" y="1559324"/>
            <a:ext cx="2183547" cy="2183547"/>
          </a:xfrm>
          <a:prstGeom prst="rect">
            <a:avLst/>
          </a:prstGeom>
        </p:spPr>
      </p:pic>
    </p:spTree>
    <p:extLst>
      <p:ext uri="{BB962C8B-B14F-4D97-AF65-F5344CB8AC3E}">
        <p14:creationId xmlns:p14="http://schemas.microsoft.com/office/powerpoint/2010/main" val="32092879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1BEB3CEF-4BB2-4732-B6C3-4212D8F8B167}"/>
              </a:ext>
            </a:extLst>
          </p:cNvPr>
          <p:cNvSpPr/>
          <p:nvPr/>
        </p:nvSpPr>
        <p:spPr>
          <a:xfrm>
            <a:off x="699247" y="1751960"/>
            <a:ext cx="9981560" cy="1744275"/>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94D87489-1277-4615-8D6D-85FC9C5ADE63}"/>
              </a:ext>
            </a:extLst>
          </p:cNvPr>
          <p:cNvSpPr>
            <a:spLocks noGrp="1"/>
          </p:cNvSpPr>
          <p:nvPr>
            <p:ph type="title"/>
          </p:nvPr>
        </p:nvSpPr>
        <p:spPr>
          <a:xfrm>
            <a:off x="913774" y="-242095"/>
            <a:ext cx="10364451" cy="1596177"/>
          </a:xfrm>
        </p:spPr>
        <p:txBody>
          <a:bodyPr/>
          <a:lstStyle/>
          <a:p>
            <a:r>
              <a:rPr lang="en-US" u="sng" dirty="0"/>
              <a:t> F/A-18 Fighter Jet Falling Leaf Mode</a:t>
            </a:r>
          </a:p>
        </p:txBody>
      </p:sp>
      <p:sp>
        <p:nvSpPr>
          <p:cNvPr id="4" name="Slide Number Placeholder 3">
            <a:extLst>
              <a:ext uri="{FF2B5EF4-FFF2-40B4-BE49-F238E27FC236}">
                <a16:creationId xmlns:a16="http://schemas.microsoft.com/office/drawing/2014/main" id="{C37E7A3B-F511-44F1-BAC3-9100B98F3A6E}"/>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pic>
        <p:nvPicPr>
          <p:cNvPr id="5" name="Picture 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Unfortunately the dynamics of this aircraft are susceptible to unstable oscillation called \textcolor{red}{falling leaf mode}.&#10;\vspace{-0.5cm}&#10;%\begin{wrapfigure}{R}{0.1 \textwidth}&#10;% \centering&#10;% \includegraphics[width=0.25\textwidth]{FA18}&#10;%\end{wrapfigure}&#10;\begin{defbox}{}&#10;The falling leaf motion of an aircraft can be characterized as:&#10;\vspace{-0.25cm}&#10;\begin{itemize}&#10; \item  Large, coupled unstable oscillations in the roll rate($p$) and yaw rate($r$) directions.&#10; \vspace{-0.25cm}&#10; \item Large fluctuations in angle-of-attack ($\alpha$) and sideslip ($\beta$).&#10;\end{itemize}&#10;\end{defbox}&#10;\vspace{0.2cm}&#10;%\qquad \quad \textbf{\underline{Table showing regions of instability in the state space.}}&#10;%\vspace{-0.2cm}&#10;%\begin{center}&#10; %\begin{tabular}{ |c| c| c| c| }&#10; % \hline&#10; % State &amp; Slow Mode &amp; Fast Mode &amp; High $\alpha$ Mode %\\ &#10;%  \hline&#10; % $\alpha$(deg) &amp; -5 to 60 &amp; 20 to 70 &amp; 30 to 85 \\ &#10;  %\hline &#10;  %$\beta$(deg) &amp; -40 to 40 &amp; -40 to 40 &amp; -40 to 40 \\ &#10;  %\hline&#10;  %p(deg/s) &amp; -120 to 150 &amp; -90 to 130 &amp; -90 to 130 \\  &#10;  %\hline&#10;  %r(deg) &amp; -50 to 50 &amp; -10 to 60 &amp; -10 to 75 \\ &#10;  %\hline&#10;  %period(s) &amp; 7 &amp; 4.7 &amp; 4.5 \\  &#10;  %\hline&#10;  %frequency(rad/s) &amp; 0.898 &amp; 1.34 &amp; 1.39  \\&#10;  %\hline &#10; %\end{tabular}&#10;%\end{center}&#10;&#10;&#10;&#10;\end{textblock*}&#10;&#10;&#10;&#10;&#10;\end{document}&#10;" title="IguanaTex Bitmap Display">
            <a:extLst>
              <a:ext uri="{FF2B5EF4-FFF2-40B4-BE49-F238E27FC236}">
                <a16:creationId xmlns:a16="http://schemas.microsoft.com/office/drawing/2014/main" id="{89A678A8-B292-41C1-AA62-2DE9DAB516CB}"/>
              </a:ext>
            </a:extLst>
          </p:cNvPr>
          <p:cNvPicPr>
            <a:picLocks noChangeAspect="1"/>
          </p:cNvPicPr>
          <p:nvPr>
            <p:custDataLst>
              <p:tags r:id="rId1"/>
            </p:custDataLst>
          </p:nvPr>
        </p:nvPicPr>
        <p:blipFill>
          <a:blip r:embed="rId4"/>
          <a:stretch>
            <a:fillRect/>
          </a:stretch>
        </p:blipFill>
        <p:spPr>
          <a:xfrm>
            <a:off x="793027" y="1025721"/>
            <a:ext cx="10269156" cy="2374608"/>
          </a:xfrm>
          <a:prstGeom prst="rect">
            <a:avLst/>
          </a:prstGeom>
        </p:spPr>
      </p:pic>
      <p:pic>
        <p:nvPicPr>
          <p:cNvPr id="7" name="Picture 6">
            <a:extLst>
              <a:ext uri="{FF2B5EF4-FFF2-40B4-BE49-F238E27FC236}">
                <a16:creationId xmlns:a16="http://schemas.microsoft.com/office/drawing/2014/main" id="{C5D0CA01-97D5-4E08-BDEA-5E0F065689F6}"/>
              </a:ext>
            </a:extLst>
          </p:cNvPr>
          <p:cNvPicPr>
            <a:picLocks noChangeAspect="1"/>
          </p:cNvPicPr>
          <p:nvPr/>
        </p:nvPicPr>
        <p:blipFill>
          <a:blip r:embed="rId5"/>
          <a:stretch>
            <a:fillRect/>
          </a:stretch>
        </p:blipFill>
        <p:spPr>
          <a:xfrm>
            <a:off x="246393" y="3545737"/>
            <a:ext cx="4650119" cy="2911624"/>
          </a:xfrm>
          <a:prstGeom prst="rect">
            <a:avLst/>
          </a:prstGeom>
        </p:spPr>
      </p:pic>
      <p:pic>
        <p:nvPicPr>
          <p:cNvPr id="9" name="Picture 8">
            <a:extLst>
              <a:ext uri="{FF2B5EF4-FFF2-40B4-BE49-F238E27FC236}">
                <a16:creationId xmlns:a16="http://schemas.microsoft.com/office/drawing/2014/main" id="{1B106E38-5337-461C-BFF0-AF398DE9F091}"/>
              </a:ext>
            </a:extLst>
          </p:cNvPr>
          <p:cNvPicPr>
            <a:picLocks noChangeAspect="1"/>
          </p:cNvPicPr>
          <p:nvPr/>
        </p:nvPicPr>
        <p:blipFill>
          <a:blip r:embed="rId6"/>
          <a:stretch>
            <a:fillRect/>
          </a:stretch>
        </p:blipFill>
        <p:spPr>
          <a:xfrm>
            <a:off x="4896512" y="3509285"/>
            <a:ext cx="4538001" cy="2935025"/>
          </a:xfrm>
          <a:prstGeom prst="rect">
            <a:avLst/>
          </a:prstGeom>
        </p:spPr>
      </p:pic>
      <p:sp>
        <p:nvSpPr>
          <p:cNvPr id="14" name="TextBox 13">
            <a:extLst>
              <a:ext uri="{FF2B5EF4-FFF2-40B4-BE49-F238E27FC236}">
                <a16:creationId xmlns:a16="http://schemas.microsoft.com/office/drawing/2014/main" id="{554EFF07-1F69-4DBF-8034-02D471E0AA04}"/>
              </a:ext>
            </a:extLst>
          </p:cNvPr>
          <p:cNvSpPr txBox="1"/>
          <p:nvPr/>
        </p:nvSpPr>
        <p:spPr>
          <a:xfrm>
            <a:off x="3315891" y="6444310"/>
            <a:ext cx="6118622" cy="369332"/>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rPr>
              <a:t>[Chakraborty, et all, 2011]</a:t>
            </a:r>
          </a:p>
        </p:txBody>
      </p:sp>
      <p:sp>
        <p:nvSpPr>
          <p:cNvPr id="12" name="Rectangle: Rounded Corners 11">
            <a:extLst>
              <a:ext uri="{FF2B5EF4-FFF2-40B4-BE49-F238E27FC236}">
                <a16:creationId xmlns:a16="http://schemas.microsoft.com/office/drawing/2014/main" id="{8E4CCBDA-E7A2-48FB-8E2B-24369D833D1F}"/>
              </a:ext>
            </a:extLst>
          </p:cNvPr>
          <p:cNvSpPr/>
          <p:nvPr/>
        </p:nvSpPr>
        <p:spPr>
          <a:xfrm>
            <a:off x="9686925" y="3679031"/>
            <a:ext cx="2258682" cy="29350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Tw Cen MT" panose="020B0602020104020603"/>
                <a:ea typeface="+mn-ea"/>
                <a:cs typeface="+mn-cs"/>
              </a:rPr>
              <a:t>These oscillation are </a:t>
            </a:r>
            <a:r>
              <a:rPr kumimoji="0" lang="en-US" sz="2000" b="0" i="0" u="none" strike="noStrike" kern="1200" cap="none" spc="0" normalizeH="0" baseline="0" noProof="0" dirty="0">
                <a:ln>
                  <a:noFill/>
                </a:ln>
                <a:solidFill>
                  <a:srgbClr val="C0504D">
                    <a:lumMod val="40000"/>
                    <a:lumOff val="60000"/>
                  </a:srgbClr>
                </a:solidFill>
                <a:effectLst/>
                <a:uLnTx/>
                <a:uFillTx/>
                <a:latin typeface="Tw Cen MT" panose="020B0602020104020603"/>
                <a:ea typeface="+mn-ea"/>
                <a:cs typeface="+mn-cs"/>
              </a:rPr>
              <a:t>unsafe! </a:t>
            </a:r>
            <a:r>
              <a:rPr kumimoji="0" lang="en-US" sz="2000" b="0" i="0" u="none" strike="noStrike" kern="1200" cap="none" spc="0" normalizeH="0" baseline="0" noProof="0" dirty="0">
                <a:ln>
                  <a:noFill/>
                </a:ln>
                <a:solidFill>
                  <a:prstClr val="white"/>
                </a:solidFill>
                <a:effectLst/>
                <a:uLnTx/>
                <a:uFillTx/>
                <a:latin typeface="Tw Cen MT" panose="020B0602020104020603"/>
                <a:ea typeface="+mn-ea"/>
                <a:cs typeface="+mn-cs"/>
              </a:rPr>
              <a:t>Next we will develop methods that search for regions where the trajectory becomes steady, </a:t>
            </a:r>
            <a:r>
              <a:rPr kumimoji="0" lang="en-US" sz="2000" b="0" i="0" u="none" strike="noStrike" kern="1200" cap="none" spc="0" normalizeH="0" baseline="0" noProof="0" dirty="0" err="1">
                <a:ln>
                  <a:noFill/>
                </a:ln>
                <a:solidFill>
                  <a:prstClr val="white"/>
                </a:solidFill>
                <a:effectLst/>
                <a:uLnTx/>
                <a:uFillTx/>
                <a:latin typeface="Tw Cen MT" panose="020B0602020104020603"/>
                <a:ea typeface="+mn-ea"/>
                <a:cs typeface="+mn-cs"/>
              </a:rPr>
              <a:t>ie</a:t>
            </a:r>
            <a:r>
              <a:rPr kumimoji="0" lang="en-US" sz="2000" b="0" i="0" u="none" strike="noStrike" kern="1200" cap="none" spc="0" normalizeH="0" baseline="0" noProof="0" dirty="0">
                <a:ln>
                  <a:noFill/>
                </a:ln>
                <a:solidFill>
                  <a:prstClr val="white"/>
                </a:solidFill>
                <a:effectLst/>
                <a:uLnTx/>
                <a:uFillTx/>
                <a:latin typeface="Tw Cen MT" panose="020B0602020104020603"/>
                <a:ea typeface="+mn-ea"/>
                <a:cs typeface="+mn-cs"/>
              </a:rPr>
              <a:t> </a:t>
            </a:r>
            <a:r>
              <a:rPr kumimoji="0" lang="en-US" sz="2000" b="0" i="0" u="none" strike="noStrike" kern="1200" cap="none" spc="0" normalizeH="0" baseline="0" noProof="0" dirty="0">
                <a:ln>
                  <a:noFill/>
                </a:ln>
                <a:solidFill>
                  <a:srgbClr val="92D050"/>
                </a:solidFill>
                <a:effectLst/>
                <a:uLnTx/>
                <a:uFillTx/>
                <a:latin typeface="Tw Cen MT" panose="020B0602020104020603"/>
                <a:ea typeface="+mn-ea"/>
                <a:cs typeface="+mn-cs"/>
              </a:rPr>
              <a:t>stable.</a:t>
            </a:r>
          </a:p>
        </p:txBody>
      </p:sp>
      <p:cxnSp>
        <p:nvCxnSpPr>
          <p:cNvPr id="15" name="Straight Arrow Connector 14">
            <a:extLst>
              <a:ext uri="{FF2B5EF4-FFF2-40B4-BE49-F238E27FC236}">
                <a16:creationId xmlns:a16="http://schemas.microsoft.com/office/drawing/2014/main" id="{778A1CD3-829A-407E-B88C-82B75B6E26BA}"/>
              </a:ext>
            </a:extLst>
          </p:cNvPr>
          <p:cNvCxnSpPr/>
          <p:nvPr/>
        </p:nvCxnSpPr>
        <p:spPr>
          <a:xfrm flipH="1" flipV="1">
            <a:off x="8793956" y="4243388"/>
            <a:ext cx="892969" cy="22860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872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1BFE1-832C-4097-91ED-D0C0A35F918A}"/>
              </a:ext>
            </a:extLst>
          </p:cNvPr>
          <p:cNvSpPr>
            <a:spLocks noGrp="1"/>
          </p:cNvSpPr>
          <p:nvPr>
            <p:ph type="title"/>
          </p:nvPr>
        </p:nvSpPr>
        <p:spPr>
          <a:xfrm>
            <a:off x="913774" y="-414468"/>
            <a:ext cx="10364451" cy="1596177"/>
          </a:xfrm>
        </p:spPr>
        <p:txBody>
          <a:bodyPr>
            <a:normAutofit/>
          </a:bodyPr>
          <a:lstStyle/>
          <a:p>
            <a:r>
              <a:rPr lang="en-US" sz="3200" u="sng" dirty="0"/>
              <a:t>Regions of Stability Are Defined By Solution Maps</a:t>
            </a:r>
          </a:p>
        </p:txBody>
      </p:sp>
      <p:sp>
        <p:nvSpPr>
          <p:cNvPr id="4" name="Slide Number Placeholder 3">
            <a:extLst>
              <a:ext uri="{FF2B5EF4-FFF2-40B4-BE49-F238E27FC236}">
                <a16:creationId xmlns:a16="http://schemas.microsoft.com/office/drawing/2014/main" id="{4903D99F-86A8-4944-A489-33AE34F2F2EE}"/>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mc:AlternateContent xmlns:mc="http://schemas.openxmlformats.org/markup-compatibility/2006" xmlns:a14="http://schemas.microsoft.com/office/drawing/2010/main">
        <mc:Choice Requires="a14">
          <p:sp>
            <p:nvSpPr>
              <p:cNvPr id="14" name="Rectangle: Rounded Corners 13">
                <a:extLst>
                  <a:ext uri="{FF2B5EF4-FFF2-40B4-BE49-F238E27FC236}">
                    <a16:creationId xmlns:a16="http://schemas.microsoft.com/office/drawing/2014/main" id="{687F2F29-BBA4-4ED3-9CDF-EE3E735E4453}"/>
                  </a:ext>
                </a:extLst>
              </p:cNvPr>
              <p:cNvSpPr/>
              <p:nvPr/>
            </p:nvSpPr>
            <p:spPr>
              <a:xfrm>
                <a:off x="4850897" y="754247"/>
                <a:ext cx="2973196" cy="11857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Tw Cen MT" panose="020B0602020104020603"/>
                    <a:ea typeface="+mn-ea"/>
                    <a:cs typeface="+mn-cs"/>
                  </a:rPr>
                  <a:t>Assume the origin is an equilibrium point:</a:t>
                </a:r>
              </a:p>
              <a:p>
                <a:pPr marL="0" marR="0" lvl="0" indent="0" algn="ctr" defTabSz="4572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𝑓</m:t>
                      </m:r>
                      <m:d>
                        <m:d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dPr>
                        <m:e>
                          <m:r>
                            <a:rPr kumimoji="0" lang="en-US" sz="2400" b="0" i="0" u="none" strike="noStrike" kern="1200" cap="none" spc="0" normalizeH="0" baseline="0" noProof="0">
                              <a:ln>
                                <a:noFill/>
                              </a:ln>
                              <a:solidFill>
                                <a:prstClr val="white"/>
                              </a:solidFill>
                              <a:effectLst/>
                              <a:uLnTx/>
                              <a:uFillTx/>
                              <a:latin typeface="Cambria Math" panose="02040503050406030204" pitchFamily="18" charset="0"/>
                              <a:ea typeface="+mn-ea"/>
                              <a:cs typeface="+mn-cs"/>
                            </a:rPr>
                            <m:t>0</m:t>
                          </m:r>
                        </m:e>
                      </m:d>
                      <m:r>
                        <a:rPr kumimoji="0" lang="en-US" sz="2400" b="0" i="0" u="none" strike="noStrike" kern="1200" cap="none" spc="0" normalizeH="0" baseline="0" noProof="0">
                          <a:ln>
                            <a:noFill/>
                          </a:ln>
                          <a:solidFill>
                            <a:prstClr val="white"/>
                          </a:solidFill>
                          <a:effectLst/>
                          <a:uLnTx/>
                          <a:uFillTx/>
                          <a:latin typeface="Cambria Math" panose="02040503050406030204" pitchFamily="18" charset="0"/>
                          <a:ea typeface="+mn-ea"/>
                          <a:cs typeface="+mn-cs"/>
                        </a:rPr>
                        <m:t>=0</m:t>
                      </m:r>
                    </m:oMath>
                  </m:oMathPara>
                </a14:m>
                <a:endParaRPr kumimoji="0" lang="en-US" sz="24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mc:Choice>
        <mc:Fallback xmlns="">
          <p:sp>
            <p:nvSpPr>
              <p:cNvPr id="14" name="Rectangle: Rounded Corners 13">
                <a:extLst>
                  <a:ext uri="{FF2B5EF4-FFF2-40B4-BE49-F238E27FC236}">
                    <a16:creationId xmlns:a16="http://schemas.microsoft.com/office/drawing/2014/main" id="{687F2F29-BBA4-4ED3-9CDF-EE3E735E4453}"/>
                  </a:ext>
                </a:extLst>
              </p:cNvPr>
              <p:cNvSpPr>
                <a:spLocks noRot="1" noChangeAspect="1" noMove="1" noResize="1" noEditPoints="1" noAdjustHandles="1" noChangeArrowheads="1" noChangeShapeType="1" noTextEdit="1"/>
              </p:cNvSpPr>
              <p:nvPr/>
            </p:nvSpPr>
            <p:spPr>
              <a:xfrm>
                <a:off x="4850897" y="754247"/>
                <a:ext cx="2973196" cy="1185793"/>
              </a:xfrm>
              <a:prstGeom prst="roundRect">
                <a:avLst/>
              </a:prstGeom>
              <a:blipFill>
                <a:blip r:embed="rId7"/>
                <a:stretch>
                  <a:fillRect t="-4061" b="-6091"/>
                </a:stretch>
              </a:blipFill>
            </p:spPr>
            <p:txBody>
              <a:bodyPr/>
              <a:lstStyle/>
              <a:p>
                <a:r>
                  <a:rPr lang="en-US">
                    <a:noFill/>
                  </a:rPr>
                  <a:t> </a:t>
                </a:r>
              </a:p>
            </p:txBody>
          </p:sp>
        </mc:Fallback>
      </mc:AlternateContent>
      <p:cxnSp>
        <p:nvCxnSpPr>
          <p:cNvPr id="17" name="Straight Arrow Connector 16">
            <a:extLst>
              <a:ext uri="{FF2B5EF4-FFF2-40B4-BE49-F238E27FC236}">
                <a16:creationId xmlns:a16="http://schemas.microsoft.com/office/drawing/2014/main" id="{DC04D5D6-2BE2-47E3-B920-7D0E7EECA97C}"/>
              </a:ext>
            </a:extLst>
          </p:cNvPr>
          <p:cNvCxnSpPr>
            <a:cxnSpLocks/>
            <a:stCxn id="14" idx="1"/>
          </p:cNvCxnSpPr>
          <p:nvPr/>
        </p:nvCxnSpPr>
        <p:spPr>
          <a:xfrm flipH="1">
            <a:off x="3689616" y="1347144"/>
            <a:ext cx="1161281" cy="1069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75cm}(1in,2in)&#10;\noindent&#10;\begin{defbox}{Def: The Solution Map}&#10; We denote $\textcolor{blue}{\rho_f(x,t)}$ to be the associated solution map of the ODE~(1) with the property,&#10;\begin{align*}&#10;&amp; \frac{\delta}{\delta t} \textcolor{blue}{\rho_f(x,t)} = f(\textcolor{blue}{\rho_f(x,t)}), \quad  \textcolor{blue}{\rho_f(x,0)}=x.&#10;\end{align*}&#10;Futhermore, for $x_0 \in \R^n$ we say $\{\rho_f(x_0,t): t \ge 0\}$ is a \textcolor{blue}{trajectory} of the ODE intialized at $x_0$.&#10; \end{defbox}&#10;&#10;&#10;&#10;\end{textblock*}&#10;&#10;&#10;&#10;&#10;\end{document}&#10;" title="IguanaTex Bitmap Display">
            <a:extLst>
              <a:ext uri="{FF2B5EF4-FFF2-40B4-BE49-F238E27FC236}">
                <a16:creationId xmlns:a16="http://schemas.microsoft.com/office/drawing/2014/main" id="{9B219396-FAF9-4E5A-9091-C7FC69496C9C}"/>
              </a:ext>
            </a:extLst>
          </p:cNvPr>
          <p:cNvPicPr>
            <a:picLocks noChangeAspect="1"/>
          </p:cNvPicPr>
          <p:nvPr>
            <p:custDataLst>
              <p:tags r:id="rId1"/>
            </p:custDataLst>
          </p:nvPr>
        </p:nvPicPr>
        <p:blipFill>
          <a:blip r:embed="rId8"/>
          <a:stretch>
            <a:fillRect/>
          </a:stretch>
        </p:blipFill>
        <p:spPr>
          <a:xfrm>
            <a:off x="69262" y="3665397"/>
            <a:ext cx="3931615" cy="2992202"/>
          </a:xfrm>
          <a:prstGeom prst="rect">
            <a:avLst/>
          </a:prstGeom>
        </p:spPr>
      </p:pic>
      <p:pic>
        <p:nvPicPr>
          <p:cNvPr id="46" name="Picture 4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cm}(1in,2in)&#10; \begin{tcolorbox}&#10;Consider the general systems described by the ODE,&#10; \begin{empheq}[box=\fbox]{align} &amp; \dot{x}(t) = f(x(t))\\ \nonumber&#10;&amp; \text{Given} \quad x(0)=x_0. \nonumber&#10;\end{empheq} Where $f: \mathbb{R}^n \to \mathbb{R}$ and $x_0 \in \mathbb{R}^n$.\\&#10;\end{tcolorbox}&#10;\end{textblock*}&#10;&#10;&#10;&#10;&#10;\end{document}&#10;" title="IguanaTex Bitmap Display">
            <a:extLst>
              <a:ext uri="{FF2B5EF4-FFF2-40B4-BE49-F238E27FC236}">
                <a16:creationId xmlns:a16="http://schemas.microsoft.com/office/drawing/2014/main" id="{82D737FE-4BF0-475C-B20B-26C567217AEB}"/>
              </a:ext>
            </a:extLst>
          </p:cNvPr>
          <p:cNvPicPr>
            <a:picLocks noChangeAspect="1"/>
          </p:cNvPicPr>
          <p:nvPr>
            <p:custDataLst>
              <p:tags r:id="rId2"/>
            </p:custDataLst>
          </p:nvPr>
        </p:nvPicPr>
        <p:blipFill>
          <a:blip r:embed="rId9"/>
          <a:stretch>
            <a:fillRect/>
          </a:stretch>
        </p:blipFill>
        <p:spPr>
          <a:xfrm>
            <a:off x="252501" y="760973"/>
            <a:ext cx="3438441" cy="2284324"/>
          </a:xfrm>
          <a:prstGeom prst="rect">
            <a:avLst/>
          </a:prstGeom>
        </p:spPr>
      </p:pic>
      <p:pic>
        <p:nvPicPr>
          <p:cNvPr id="10" name="Picture 9"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defbox}{Def: Asymptotic and exponential stability}&#10;   The set $U \subset \mathbb{R}^n$ is \textcolor{red}{asymptotically stable} for an ODE~(1) if,&#10;  \vspace{-0.2cm} \begin{itemize}&#10;   \item $U$ contains a neighborhood of the origin.&#10;   \vspace{-0.2cm} \item For any $x \in U$, $\textcolor{blue}{\rho_f(x,t)} \in U$ for all $t \ge 0$ and $\lim_{t \to \infty} ||\textcolor{blue}{\rho_f(x,t)}||_2 =0$.&#10;  \end{itemize}&#10;Futhermore, if there exists $\eta,\mu$ such that $||\textcolor{blue}{\rho_f(x,t)}||_2&lt;\mu e^{-\delta t}$ for all $x \in U$ and $t \ge 0$ then $U$ is \textcolor{red}{exponentially stable.}  \end{defbox}&#10;&#10;&#10;&#10;\end{textblock*}&#10;&#10;&#10;&#10;&#10;\end{document}&#10;" title="IguanaTex Bitmap Display">
            <a:extLst>
              <a:ext uri="{FF2B5EF4-FFF2-40B4-BE49-F238E27FC236}">
                <a16:creationId xmlns:a16="http://schemas.microsoft.com/office/drawing/2014/main" id="{8B3CAAA3-1E83-478D-806B-639D4D42C74D}"/>
              </a:ext>
            </a:extLst>
          </p:cNvPr>
          <p:cNvPicPr>
            <a:picLocks noChangeAspect="1"/>
          </p:cNvPicPr>
          <p:nvPr>
            <p:custDataLst>
              <p:tags r:id="rId3"/>
            </p:custDataLst>
          </p:nvPr>
        </p:nvPicPr>
        <p:blipFill>
          <a:blip r:embed="rId10"/>
          <a:stretch>
            <a:fillRect/>
          </a:stretch>
        </p:blipFill>
        <p:spPr>
          <a:xfrm>
            <a:off x="3999437" y="2035153"/>
            <a:ext cx="8006660" cy="2357815"/>
          </a:xfrm>
          <a:prstGeom prst="rect">
            <a:avLst/>
          </a:prstGeom>
        </p:spPr>
      </p:pic>
      <p:pic>
        <p:nvPicPr>
          <p:cNvPr id="15" name="Picture 14"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4cm}(1in,2in)&#10;\begin{defbox}{Def: The Region of Attraction}&#10; The Region of Attraction (ROA) for the ODE~(1) is defined by,&#10;\vspace{-0.2cm} \begin{equation*}&#10;\textcolor{red}{ROA_f} := \{ x \in \mathbb{R}^n : \lim_{t \to \infty} ||\textcolor{blue}{\rho_f(x,t)}||_2 =0 \}.&#10;\end{equation*}&#10;\vspace{-0.2cm} The ROA of the origin is the union of all asymptotically stable sets.&#10;\end{defbox}&#10;&#10;&#10;\end{textblock*}&#10;&#10;&#10;&#10;&#10;\end{document}&#10;" title="IguanaTex Bitmap Display">
            <a:extLst>
              <a:ext uri="{FF2B5EF4-FFF2-40B4-BE49-F238E27FC236}">
                <a16:creationId xmlns:a16="http://schemas.microsoft.com/office/drawing/2014/main" id="{4AFD1C63-4FD3-4FBF-8130-41B9E51A8C51}"/>
              </a:ext>
            </a:extLst>
          </p:cNvPr>
          <p:cNvPicPr>
            <a:picLocks noChangeAspect="1"/>
          </p:cNvPicPr>
          <p:nvPr>
            <p:custDataLst>
              <p:tags r:id="rId4"/>
            </p:custDataLst>
          </p:nvPr>
        </p:nvPicPr>
        <p:blipFill>
          <a:blip r:embed="rId11"/>
          <a:stretch>
            <a:fillRect/>
          </a:stretch>
        </p:blipFill>
        <p:spPr>
          <a:xfrm>
            <a:off x="4161907" y="4647768"/>
            <a:ext cx="7324375" cy="1726185"/>
          </a:xfrm>
          <a:prstGeom prst="rect">
            <a:avLst/>
          </a:prstGeom>
        </p:spPr>
      </p:pic>
    </p:spTree>
    <p:extLst>
      <p:ext uri="{BB962C8B-B14F-4D97-AF65-F5344CB8AC3E}">
        <p14:creationId xmlns:p14="http://schemas.microsoft.com/office/powerpoint/2010/main" val="2539542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13752-0998-41DF-A949-4D364D5FA451}"/>
              </a:ext>
            </a:extLst>
          </p:cNvPr>
          <p:cNvSpPr>
            <a:spLocks noGrp="1"/>
          </p:cNvSpPr>
          <p:nvPr>
            <p:ph type="title"/>
          </p:nvPr>
        </p:nvSpPr>
        <p:spPr>
          <a:xfrm>
            <a:off x="913774" y="-341988"/>
            <a:ext cx="10364451" cy="1596177"/>
          </a:xfrm>
        </p:spPr>
        <p:txBody>
          <a:bodyPr>
            <a:normAutofit/>
          </a:bodyPr>
          <a:lstStyle/>
          <a:p>
            <a:r>
              <a:rPr lang="en-US" sz="3200" u="sng" dirty="0"/>
              <a:t>Properties of Solution Maps</a:t>
            </a:r>
          </a:p>
        </p:txBody>
      </p:sp>
      <p:sp>
        <p:nvSpPr>
          <p:cNvPr id="4" name="Slide Number Placeholder 3">
            <a:extLst>
              <a:ext uri="{FF2B5EF4-FFF2-40B4-BE49-F238E27FC236}">
                <a16:creationId xmlns:a16="http://schemas.microsoft.com/office/drawing/2014/main" id="{2E432677-DA8B-4AD9-A966-47971E12432D}"/>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
        <p:nvSpPr>
          <p:cNvPr id="6" name="Rectangle: Rounded Corners 5">
            <a:extLst>
              <a:ext uri="{FF2B5EF4-FFF2-40B4-BE49-F238E27FC236}">
                <a16:creationId xmlns:a16="http://schemas.microsoft.com/office/drawing/2014/main" id="{49BF382A-A67E-48EE-970B-EB834D39AF14}"/>
              </a:ext>
            </a:extLst>
          </p:cNvPr>
          <p:cNvSpPr/>
          <p:nvPr/>
        </p:nvSpPr>
        <p:spPr>
          <a:xfrm>
            <a:off x="6325586" y="1145674"/>
            <a:ext cx="5102199" cy="1051655"/>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Tw Cen MT" panose="020B0602020104020603"/>
                <a:ea typeface="+mn-ea"/>
                <a:cs typeface="+mn-cs"/>
              </a:rPr>
              <a:t>Unfortunately, unlike for linear ODEs, in general there is </a:t>
            </a:r>
            <a:r>
              <a:rPr kumimoji="0" lang="en-US" sz="1800" b="1" i="0" u="none" strike="noStrike" kern="1200" cap="none" spc="0" normalizeH="0" baseline="0" noProof="0" dirty="0">
                <a:ln>
                  <a:noFill/>
                </a:ln>
                <a:solidFill>
                  <a:srgbClr val="1F497D">
                    <a:lumMod val="50000"/>
                  </a:srgbClr>
                </a:solidFill>
                <a:effectLst/>
                <a:uLnTx/>
                <a:uFillTx/>
                <a:latin typeface="Tw Cen MT" panose="020B0602020104020603"/>
                <a:ea typeface="+mn-ea"/>
                <a:cs typeface="+mn-cs"/>
              </a:rPr>
              <a:t>no analytical formula</a:t>
            </a:r>
            <a:r>
              <a:rPr kumimoji="0" lang="en-US" sz="1800" b="1" i="0" u="none" strike="noStrike" kern="1200" cap="none" spc="0" normalizeH="0" baseline="0" noProof="0" dirty="0">
                <a:ln>
                  <a:noFill/>
                </a:ln>
                <a:solidFill>
                  <a:prstClr val="white"/>
                </a:solidFill>
                <a:effectLst/>
                <a:uLnTx/>
                <a:uFillTx/>
                <a:latin typeface="Tw Cen MT" panose="020B0602020104020603"/>
                <a:ea typeface="+mn-ea"/>
                <a:cs typeface="+mn-cs"/>
              </a:rPr>
              <a:t> for the solution of map of nonlinear ODEs.</a:t>
            </a:r>
          </a:p>
        </p:txBody>
      </p:sp>
      <p:sp>
        <p:nvSpPr>
          <p:cNvPr id="7" name="Rectangle: Rounded Corners 6">
            <a:extLst>
              <a:ext uri="{FF2B5EF4-FFF2-40B4-BE49-F238E27FC236}">
                <a16:creationId xmlns:a16="http://schemas.microsoft.com/office/drawing/2014/main" id="{ADC26A30-AB59-4E7C-AA2D-2759F895045E}"/>
              </a:ext>
            </a:extLst>
          </p:cNvPr>
          <p:cNvSpPr/>
          <p:nvPr/>
        </p:nvSpPr>
        <p:spPr>
          <a:xfrm>
            <a:off x="6311901" y="2915303"/>
            <a:ext cx="5102199" cy="12369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Tw Cen MT" panose="020B0602020104020603"/>
                <a:ea typeface="+mn-ea"/>
                <a:cs typeface="+mn-cs"/>
              </a:rPr>
              <a:t>By </a:t>
            </a:r>
            <a:r>
              <a:rPr kumimoji="0" lang="en-US" sz="1800" b="1" i="0" u="none" strike="noStrike" kern="1200" cap="none" spc="0" normalizeH="0" baseline="0" noProof="0" dirty="0">
                <a:ln>
                  <a:noFill/>
                </a:ln>
                <a:solidFill>
                  <a:srgbClr val="F79646">
                    <a:lumMod val="60000"/>
                    <a:lumOff val="40000"/>
                  </a:srgbClr>
                </a:solidFill>
                <a:effectLst/>
                <a:uLnTx/>
                <a:uFillTx/>
                <a:latin typeface="Tw Cen MT" panose="020B0602020104020603"/>
                <a:ea typeface="+mn-ea"/>
                <a:cs typeface="+mn-cs"/>
              </a:rPr>
              <a:t>Picard iteration</a:t>
            </a:r>
            <a:r>
              <a:rPr kumimoji="0" lang="en-US" sz="1800" b="1" i="0" u="none" strike="noStrike" kern="1200" cap="none" spc="0" normalizeH="0" baseline="0" noProof="0" dirty="0">
                <a:ln>
                  <a:noFill/>
                </a:ln>
                <a:solidFill>
                  <a:prstClr val="white"/>
                </a:solidFill>
                <a:effectLst/>
                <a:uLnTx/>
                <a:uFillTx/>
                <a:latin typeface="Tw Cen MT" panose="020B0602020104020603"/>
                <a:ea typeface="+mn-ea"/>
                <a:cs typeface="+mn-cs"/>
              </a:rPr>
              <a:t> we can prove there exists a solution map. Moreover, the </a:t>
            </a:r>
            <a:r>
              <a:rPr kumimoji="0" lang="en-US" sz="1800" b="1" i="0" u="none" strike="noStrike" kern="1200" cap="none" spc="0" normalizeH="0" baseline="0" noProof="0" dirty="0">
                <a:ln>
                  <a:noFill/>
                </a:ln>
                <a:solidFill>
                  <a:srgbClr val="F79646">
                    <a:lumMod val="60000"/>
                    <a:lumOff val="40000"/>
                  </a:srgbClr>
                </a:solidFill>
                <a:effectLst/>
                <a:uLnTx/>
                <a:uFillTx/>
                <a:latin typeface="Tw Cen MT" panose="020B0602020104020603"/>
                <a:ea typeface="+mn-ea"/>
                <a:cs typeface="+mn-cs"/>
              </a:rPr>
              <a:t>smoothness properties </a:t>
            </a:r>
            <a:r>
              <a:rPr kumimoji="0" lang="en-US" sz="1800" b="1" i="0" u="none" strike="noStrike" kern="1200" cap="none" spc="0" normalizeH="0" baseline="0" noProof="0" dirty="0">
                <a:ln>
                  <a:noFill/>
                </a:ln>
                <a:solidFill>
                  <a:prstClr val="white"/>
                </a:solidFill>
                <a:effectLst/>
                <a:uLnTx/>
                <a:uFillTx/>
                <a:latin typeface="Tw Cen MT" panose="020B0602020104020603"/>
                <a:ea typeface="+mn-ea"/>
                <a:cs typeface="+mn-cs"/>
              </a:rPr>
              <a:t>of the solution map are inherited by the vector field. </a:t>
            </a:r>
          </a:p>
        </p:txBody>
      </p:sp>
      <p:sp>
        <p:nvSpPr>
          <p:cNvPr id="8" name="Rectangle: Rounded Corners 7">
            <a:extLst>
              <a:ext uri="{FF2B5EF4-FFF2-40B4-BE49-F238E27FC236}">
                <a16:creationId xmlns:a16="http://schemas.microsoft.com/office/drawing/2014/main" id="{88B0DC0D-830A-43F0-89EF-51A13820842E}"/>
              </a:ext>
            </a:extLst>
          </p:cNvPr>
          <p:cNvSpPr/>
          <p:nvPr/>
        </p:nvSpPr>
        <p:spPr>
          <a:xfrm>
            <a:off x="6311901" y="4861894"/>
            <a:ext cx="5102199" cy="1044649"/>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Tw Cen MT" panose="020B0602020104020603"/>
                <a:ea typeface="+mn-ea"/>
                <a:cs typeface="+mn-cs"/>
              </a:rPr>
              <a:t>Given an initial condition, we can </a:t>
            </a:r>
            <a:r>
              <a:rPr kumimoji="0" lang="en-US" sz="1800" b="1" i="0" u="none" strike="noStrike" kern="1200" cap="none" spc="0" normalizeH="0" baseline="0" noProof="0" dirty="0">
                <a:ln>
                  <a:noFill/>
                </a:ln>
                <a:solidFill>
                  <a:srgbClr val="C0504D">
                    <a:lumMod val="50000"/>
                  </a:srgbClr>
                </a:solidFill>
                <a:effectLst/>
                <a:uLnTx/>
                <a:uFillTx/>
                <a:latin typeface="Tw Cen MT" panose="020B0602020104020603"/>
                <a:ea typeface="+mn-ea"/>
                <a:cs typeface="+mn-cs"/>
              </a:rPr>
              <a:t>approximately simulate</a:t>
            </a:r>
            <a:r>
              <a:rPr kumimoji="0" lang="en-US" sz="1800" b="1" i="0" u="none" strike="noStrike" kern="1200" cap="none" spc="0" normalizeH="0" baseline="0" noProof="0" dirty="0">
                <a:ln>
                  <a:noFill/>
                </a:ln>
                <a:solidFill>
                  <a:prstClr val="white"/>
                </a:solidFill>
                <a:effectLst/>
                <a:uLnTx/>
                <a:uFillTx/>
                <a:latin typeface="Tw Cen MT" panose="020B0602020104020603"/>
                <a:ea typeface="+mn-ea"/>
                <a:cs typeface="+mn-cs"/>
              </a:rPr>
              <a:t> the trajectory using MATLAB (or any other ODE solver). </a:t>
            </a:r>
          </a:p>
        </p:txBody>
      </p:sp>
      <p:cxnSp>
        <p:nvCxnSpPr>
          <p:cNvPr id="10" name="Straight Arrow Connector 9">
            <a:extLst>
              <a:ext uri="{FF2B5EF4-FFF2-40B4-BE49-F238E27FC236}">
                <a16:creationId xmlns:a16="http://schemas.microsoft.com/office/drawing/2014/main" id="{73315D97-7725-41CA-ADC0-3E6C73A6AD65}"/>
              </a:ext>
            </a:extLst>
          </p:cNvPr>
          <p:cNvCxnSpPr>
            <a:cxnSpLocks/>
            <a:stCxn id="6" idx="1"/>
          </p:cNvCxnSpPr>
          <p:nvPr/>
        </p:nvCxnSpPr>
        <p:spPr>
          <a:xfrm flipH="1">
            <a:off x="4528532" y="1671502"/>
            <a:ext cx="1797054" cy="1324408"/>
          </a:xfrm>
          <a:prstGeom prst="straightConnector1">
            <a:avLst/>
          </a:prstGeom>
          <a:ln w="57150">
            <a:tailEnd type="triangle"/>
          </a:ln>
        </p:spPr>
        <p:style>
          <a:lnRef idx="3">
            <a:schemeClr val="accent3"/>
          </a:lnRef>
          <a:fillRef idx="0">
            <a:schemeClr val="accent3"/>
          </a:fillRef>
          <a:effectRef idx="2">
            <a:schemeClr val="accent3"/>
          </a:effectRef>
          <a:fontRef idx="minor">
            <a:schemeClr val="tx1"/>
          </a:fontRef>
        </p:style>
      </p:cxnSp>
      <p:cxnSp>
        <p:nvCxnSpPr>
          <p:cNvPr id="11" name="Straight Arrow Connector 10">
            <a:extLst>
              <a:ext uri="{FF2B5EF4-FFF2-40B4-BE49-F238E27FC236}">
                <a16:creationId xmlns:a16="http://schemas.microsoft.com/office/drawing/2014/main" id="{63C64EB2-7B85-44F4-92F9-EFB4886728D5}"/>
              </a:ext>
            </a:extLst>
          </p:cNvPr>
          <p:cNvCxnSpPr>
            <a:cxnSpLocks/>
            <a:stCxn id="7" idx="1"/>
          </p:cNvCxnSpPr>
          <p:nvPr/>
        </p:nvCxnSpPr>
        <p:spPr>
          <a:xfrm flipH="1">
            <a:off x="4514847" y="3533773"/>
            <a:ext cx="1797054" cy="257509"/>
          </a:xfrm>
          <a:prstGeom prst="straightConnector1">
            <a:avLst/>
          </a:prstGeom>
          <a:ln w="57150">
            <a:tailEnd type="triangle"/>
          </a:ln>
        </p:spPr>
        <p:style>
          <a:lnRef idx="3">
            <a:schemeClr val="accent4"/>
          </a:lnRef>
          <a:fillRef idx="0">
            <a:schemeClr val="accent4"/>
          </a:fillRef>
          <a:effectRef idx="2">
            <a:schemeClr val="accent4"/>
          </a:effectRef>
          <a:fontRef idx="minor">
            <a:schemeClr val="tx1"/>
          </a:fontRef>
        </p:style>
      </p:cxnSp>
      <p:cxnSp>
        <p:nvCxnSpPr>
          <p:cNvPr id="16" name="Straight Arrow Connector 15">
            <a:extLst>
              <a:ext uri="{FF2B5EF4-FFF2-40B4-BE49-F238E27FC236}">
                <a16:creationId xmlns:a16="http://schemas.microsoft.com/office/drawing/2014/main" id="{1F8C0494-51AB-468F-B8B1-2B14CAA23930}"/>
              </a:ext>
            </a:extLst>
          </p:cNvPr>
          <p:cNvCxnSpPr>
            <a:cxnSpLocks/>
            <a:stCxn id="8" idx="1"/>
          </p:cNvCxnSpPr>
          <p:nvPr/>
        </p:nvCxnSpPr>
        <p:spPr>
          <a:xfrm flipH="1" flipV="1">
            <a:off x="4514847" y="4428649"/>
            <a:ext cx="1797054" cy="955570"/>
          </a:xfrm>
          <a:prstGeom prst="straightConnector1">
            <a:avLst/>
          </a:prstGeom>
          <a:ln w="57150">
            <a:tailEnd type="triangle"/>
          </a:ln>
        </p:spPr>
        <p:style>
          <a:lnRef idx="3">
            <a:schemeClr val="accent5"/>
          </a:lnRef>
          <a:fillRef idx="0">
            <a:schemeClr val="accent5"/>
          </a:fillRef>
          <a:effectRef idx="2">
            <a:schemeClr val="accent5"/>
          </a:effectRef>
          <a:fontRef idx="minor">
            <a:schemeClr val="tx1"/>
          </a:fontRef>
        </p:style>
      </p:cxnSp>
      <p:pic>
        <p:nvPicPr>
          <p:cNvPr id="5" name="Picture 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5cm}(1in,2in)&#10;\noindent&#10;\begin{defbox}{The Solution Map}&#10; We denote $\rho_f(x,t)$ to be the associated solution map of an ODE, defined by vector field $f$, with the property,&#10;\begin{align*}&#10;&amp; \frac{\delta}{\delta t} \rho_f(x,t) = f(\rho_f(x,t)), \\ &amp; \rho_f(x,0)=x.&#10;\end{align*}&#10; \end{defbox}&#10;&#10;&#10;&#10;\end{textblock*}&#10;&#10;&#10;&#10;&#10;\end{document}&#10;" title="IguanaTex Bitmap Display">
            <a:extLst>
              <a:ext uri="{FF2B5EF4-FFF2-40B4-BE49-F238E27FC236}">
                <a16:creationId xmlns:a16="http://schemas.microsoft.com/office/drawing/2014/main" id="{25493D2F-E87A-4FCE-91B2-2ECF7B6ED905}"/>
              </a:ext>
            </a:extLst>
          </p:cNvPr>
          <p:cNvPicPr>
            <a:picLocks noChangeAspect="1"/>
          </p:cNvPicPr>
          <p:nvPr>
            <p:custDataLst>
              <p:tags r:id="rId1"/>
            </p:custDataLst>
          </p:nvPr>
        </p:nvPicPr>
        <p:blipFill>
          <a:blip r:embed="rId3"/>
          <a:stretch>
            <a:fillRect/>
          </a:stretch>
        </p:blipFill>
        <p:spPr>
          <a:xfrm>
            <a:off x="512606" y="2270998"/>
            <a:ext cx="4002237" cy="3218998"/>
          </a:xfrm>
          <a:prstGeom prst="rect">
            <a:avLst/>
          </a:prstGeom>
        </p:spPr>
      </p:pic>
    </p:spTree>
    <p:extLst>
      <p:ext uri="{BB962C8B-B14F-4D97-AF65-F5344CB8AC3E}">
        <p14:creationId xmlns:p14="http://schemas.microsoft.com/office/powerpoint/2010/main" val="1601406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62D9E7A1-8562-42DA-A411-01196E321E7F}"/>
                  </a:ext>
                </a:extLst>
              </p:cNvPr>
              <p:cNvSpPr txBox="1"/>
              <p:nvPr/>
            </p:nvSpPr>
            <p:spPr>
              <a:xfrm>
                <a:off x="634611" y="2830089"/>
                <a:ext cx="3740509" cy="3881309"/>
              </a:xfrm>
              <a:prstGeom prst="rect">
                <a:avLst/>
              </a:prstGeom>
            </p:spPr>
            <p:txBody>
              <a:bodyPr vert="horz" lIns="91440" tIns="45720" rIns="91440" bIns="45720" rtlCol="0">
                <a:normAutofit/>
              </a:bodyPr>
              <a:lstStyle/>
              <a:p>
                <a:pPr marL="0" marR="0" lvl="0" indent="-228600" algn="l" defTabSz="914400" rtl="0" eaLnBrk="1" fontAlgn="auto" latinLnBrk="0" hangingPunct="1">
                  <a:lnSpc>
                    <a:spcPct val="110000"/>
                  </a:lnSpc>
                  <a:spcBef>
                    <a:spcPts val="0"/>
                  </a:spcBef>
                  <a:spcAft>
                    <a:spcPts val="600"/>
                  </a:spcAft>
                  <a:buClr>
                    <a:prstClr val="black"/>
                  </a:buClr>
                  <a:buSzTx/>
                  <a:buFont typeface="Arial" panose="020B0604020202020204" pitchFamily="34" charset="0"/>
                  <a:buChar char="•"/>
                  <a:tabLst/>
                  <a:defRPr/>
                </a:pPr>
                <a:r>
                  <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rPr>
                  <a:t>Summer temperatures in Phoenix regularly exceed 40</a:t>
                </a:r>
                <a14:m>
                  <m:oMath xmlns:m="http://schemas.openxmlformats.org/officeDocument/2006/math">
                    <m:r>
                      <a:rPr kumimoji="0" lang="en-US" sz="1700" b="0" i="1" u="none" strike="noStrike" kern="1200" cap="all" spc="0" normalizeH="0" baseline="0" noProof="0">
                        <a:ln>
                          <a:noFill/>
                        </a:ln>
                        <a:solidFill>
                          <a:prstClr val="black"/>
                        </a:solidFill>
                        <a:effectLst/>
                        <a:uLnTx/>
                        <a:uFillTx/>
                        <a:latin typeface="Cambria Math" panose="02040503050406030204" pitchFamily="18" charset="0"/>
                        <a:ea typeface="+mn-ea"/>
                        <a:cs typeface="+mn-cs"/>
                      </a:rPr>
                      <m:t>°</m:t>
                    </m:r>
                    <m:r>
                      <a:rPr kumimoji="0" lang="en-US" sz="1700" b="0" i="1" u="none" strike="noStrike" kern="1200" cap="all" spc="0" normalizeH="0" baseline="0" noProof="0">
                        <a:ln>
                          <a:noFill/>
                        </a:ln>
                        <a:solidFill>
                          <a:prstClr val="black"/>
                        </a:solidFill>
                        <a:effectLst/>
                        <a:uLnTx/>
                        <a:uFillTx/>
                        <a:latin typeface="Cambria Math" panose="02040503050406030204" pitchFamily="18" charset="0"/>
                        <a:ea typeface="+mn-ea"/>
                        <a:cs typeface="+mn-cs"/>
                      </a:rPr>
                      <m:t>𝐶</m:t>
                    </m:r>
                    <m:r>
                      <a:rPr kumimoji="0" lang="en-US" sz="1700" b="0" i="0" u="none" strike="noStrike" kern="1200" cap="all" spc="0" normalizeH="0" baseline="0" noProof="0">
                        <a:ln>
                          <a:noFill/>
                        </a:ln>
                        <a:solidFill>
                          <a:prstClr val="black"/>
                        </a:solidFill>
                        <a:effectLst/>
                        <a:uLnTx/>
                        <a:uFillTx/>
                        <a:latin typeface="Cambria Math" panose="02040503050406030204" pitchFamily="18" charset="0"/>
                        <a:ea typeface="+mn-ea"/>
                        <a:cs typeface="+mn-cs"/>
                      </a:rPr>
                      <m:t>.</m:t>
                    </m:r>
                  </m:oMath>
                </a14:m>
                <a:endPar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endParaRPr>
              </a:p>
              <a:p>
                <a:pPr marL="0" marR="0" lvl="0" indent="-228600" algn="l" defTabSz="914400" rtl="0" eaLnBrk="1" fontAlgn="auto" latinLnBrk="0" hangingPunct="1">
                  <a:lnSpc>
                    <a:spcPct val="110000"/>
                  </a:lnSpc>
                  <a:spcBef>
                    <a:spcPts val="0"/>
                  </a:spcBef>
                  <a:spcAft>
                    <a:spcPts val="600"/>
                  </a:spcAft>
                  <a:buClr>
                    <a:prstClr val="black"/>
                  </a:buClr>
                  <a:buSzTx/>
                  <a:buFont typeface="Arial" panose="020B0604020202020204" pitchFamily="34" charset="0"/>
                  <a:buChar char="•"/>
                  <a:tabLst/>
                  <a:defRPr/>
                </a:pPr>
                <a:endPar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endParaRPr>
              </a:p>
              <a:p>
                <a:pPr marL="0" marR="0" lvl="0" indent="-228600" algn="l" defTabSz="914400" rtl="0" eaLnBrk="1" fontAlgn="auto" latinLnBrk="0" hangingPunct="1">
                  <a:lnSpc>
                    <a:spcPct val="110000"/>
                  </a:lnSpc>
                  <a:spcBef>
                    <a:spcPts val="0"/>
                  </a:spcBef>
                  <a:spcAft>
                    <a:spcPts val="600"/>
                  </a:spcAft>
                  <a:buClr>
                    <a:prstClr val="black"/>
                  </a:buClr>
                  <a:buSzTx/>
                  <a:buFont typeface="Arial" panose="020B0604020202020204" pitchFamily="34" charset="0"/>
                  <a:buChar char="•"/>
                  <a:tabLst/>
                  <a:defRPr/>
                </a:pPr>
                <a:r>
                  <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rPr>
                  <a:t>Phoenix metro area has a population of 4 million people.</a:t>
                </a:r>
              </a:p>
              <a:p>
                <a:pPr marL="0" marR="0" lvl="0" indent="-228600" algn="l" defTabSz="914400" rtl="0" eaLnBrk="1" fontAlgn="auto" latinLnBrk="0" hangingPunct="1">
                  <a:lnSpc>
                    <a:spcPct val="110000"/>
                  </a:lnSpc>
                  <a:spcBef>
                    <a:spcPts val="0"/>
                  </a:spcBef>
                  <a:spcAft>
                    <a:spcPts val="600"/>
                  </a:spcAft>
                  <a:buClr>
                    <a:prstClr val="black"/>
                  </a:buClr>
                  <a:buSzTx/>
                  <a:buFont typeface="Arial" panose="020B0604020202020204" pitchFamily="34" charset="0"/>
                  <a:buChar char="•"/>
                  <a:tabLst/>
                  <a:defRPr/>
                </a:pPr>
                <a:endPar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endParaRPr>
              </a:p>
              <a:p>
                <a:pPr marL="0" marR="0" lvl="0" indent="-228600" algn="l" defTabSz="914400" rtl="0" eaLnBrk="1" fontAlgn="auto" latinLnBrk="0" hangingPunct="1">
                  <a:lnSpc>
                    <a:spcPct val="110000"/>
                  </a:lnSpc>
                  <a:spcBef>
                    <a:spcPts val="0"/>
                  </a:spcBef>
                  <a:spcAft>
                    <a:spcPts val="600"/>
                  </a:spcAft>
                  <a:buClr>
                    <a:prstClr val="black"/>
                  </a:buClr>
                  <a:buSzTx/>
                  <a:buFont typeface="Arial" panose="020B0604020202020204" pitchFamily="34" charset="0"/>
                  <a:buChar char="•"/>
                  <a:tabLst/>
                  <a:defRPr/>
                </a:pPr>
                <a:r>
                  <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rPr>
                  <a:t>Phoenix is the second fastest growing city in America.</a:t>
                </a:r>
              </a:p>
              <a:p>
                <a:pPr marL="0" marR="0" lvl="0" indent="-228600" algn="l" defTabSz="914400" rtl="0" eaLnBrk="1" fontAlgn="auto" latinLnBrk="0" hangingPunct="1">
                  <a:lnSpc>
                    <a:spcPct val="110000"/>
                  </a:lnSpc>
                  <a:spcBef>
                    <a:spcPts val="0"/>
                  </a:spcBef>
                  <a:spcAft>
                    <a:spcPts val="600"/>
                  </a:spcAft>
                  <a:buClr>
                    <a:prstClr val="black"/>
                  </a:buClr>
                  <a:buSzTx/>
                  <a:buFont typeface="Arial" panose="020B0604020202020204" pitchFamily="34" charset="0"/>
                  <a:buChar char="•"/>
                  <a:tabLst/>
                  <a:defRPr/>
                </a:pPr>
                <a:endPar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endParaRPr>
              </a:p>
              <a:p>
                <a:pPr marL="0" marR="0" lvl="0" indent="-228600" algn="l" defTabSz="914400" rtl="0" eaLnBrk="1" fontAlgn="auto" latinLnBrk="0" hangingPunct="1">
                  <a:lnSpc>
                    <a:spcPct val="110000"/>
                  </a:lnSpc>
                  <a:spcBef>
                    <a:spcPts val="0"/>
                  </a:spcBef>
                  <a:spcAft>
                    <a:spcPts val="600"/>
                  </a:spcAft>
                  <a:buClr>
                    <a:prstClr val="black"/>
                  </a:buClr>
                  <a:buSzTx/>
                  <a:buFont typeface="Arial" panose="020B0604020202020204" pitchFamily="34" charset="0"/>
                  <a:buChar char="•"/>
                  <a:tabLst/>
                  <a:defRPr/>
                </a:pPr>
                <a:r>
                  <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rPr>
                  <a:t>Over 20% of Phoenix residents are over 65.</a:t>
                </a:r>
              </a:p>
              <a:p>
                <a:pPr marL="0" marR="0" lvl="0" indent="-228600" algn="l" defTabSz="914400" rtl="0" eaLnBrk="1" fontAlgn="auto" latinLnBrk="0" hangingPunct="1">
                  <a:lnSpc>
                    <a:spcPct val="110000"/>
                  </a:lnSpc>
                  <a:spcBef>
                    <a:spcPts val="0"/>
                  </a:spcBef>
                  <a:spcAft>
                    <a:spcPts val="600"/>
                  </a:spcAft>
                  <a:buClr>
                    <a:prstClr val="black"/>
                  </a:buClr>
                  <a:buSzTx/>
                  <a:buFont typeface="Arial" panose="020B0604020202020204" pitchFamily="34" charset="0"/>
                  <a:buChar char="•"/>
                  <a:tabLst/>
                  <a:defRPr/>
                </a:pPr>
                <a:endPar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endParaRPr>
              </a:p>
              <a:p>
                <a:pPr marL="0" marR="0" lvl="0" indent="-228600" algn="l" defTabSz="914400" rtl="0" eaLnBrk="1" fontAlgn="auto" latinLnBrk="0" hangingPunct="1">
                  <a:lnSpc>
                    <a:spcPct val="110000"/>
                  </a:lnSpc>
                  <a:spcBef>
                    <a:spcPts val="0"/>
                  </a:spcBef>
                  <a:spcAft>
                    <a:spcPts val="600"/>
                  </a:spcAft>
                  <a:buClr>
                    <a:prstClr val="black"/>
                  </a:buClr>
                  <a:buSzTx/>
                  <a:buFont typeface="Arial" panose="020B0604020202020204" pitchFamily="34" charset="0"/>
                  <a:buChar char="•"/>
                  <a:tabLst/>
                  <a:defRPr/>
                </a:pPr>
                <a:endParaRPr kumimoji="0" lang="en-US" sz="1700" b="0" i="0" u="none" strike="noStrike" kern="1200" cap="all" spc="0" normalizeH="0" baseline="0" noProof="0" dirty="0">
                  <a:ln>
                    <a:noFill/>
                  </a:ln>
                  <a:solidFill>
                    <a:prstClr val="black"/>
                  </a:solidFill>
                  <a:effectLst/>
                  <a:uLnTx/>
                  <a:uFillTx/>
                  <a:latin typeface="Tw Cen MT" panose="020B0602020104020603"/>
                  <a:ea typeface="+mn-ea"/>
                  <a:cs typeface="+mn-cs"/>
                </a:endParaRPr>
              </a:p>
            </p:txBody>
          </p:sp>
        </mc:Choice>
        <mc:Fallback>
          <p:sp>
            <p:nvSpPr>
              <p:cNvPr id="6" name="TextBox 5">
                <a:extLst>
                  <a:ext uri="{FF2B5EF4-FFF2-40B4-BE49-F238E27FC236}">
                    <a16:creationId xmlns:a16="http://schemas.microsoft.com/office/drawing/2014/main" id="{62D9E7A1-8562-42DA-A411-01196E321E7F}"/>
                  </a:ext>
                </a:extLst>
              </p:cNvPr>
              <p:cNvSpPr txBox="1">
                <a:spLocks noRot="1" noChangeAspect="1" noMove="1" noResize="1" noEditPoints="1" noAdjustHandles="1" noChangeArrowheads="1" noChangeShapeType="1" noTextEdit="1"/>
              </p:cNvSpPr>
              <p:nvPr/>
            </p:nvSpPr>
            <p:spPr>
              <a:xfrm>
                <a:off x="634611" y="2830089"/>
                <a:ext cx="3740509" cy="3881309"/>
              </a:xfrm>
              <a:prstGeom prst="rect">
                <a:avLst/>
              </a:prstGeom>
              <a:blipFill>
                <a:blip r:embed="rId4"/>
                <a:stretch>
                  <a:fillRect l="-977" t="-157" r="-1466"/>
                </a:stretch>
              </a:blipFill>
            </p:spPr>
            <p:txBody>
              <a:bodyPr/>
              <a:lstStyle/>
              <a:p>
                <a:r>
                  <a:rPr lang="en-US">
                    <a:noFill/>
                  </a:rPr>
                  <a:t> </a:t>
                </a:r>
              </a:p>
            </p:txBody>
          </p:sp>
        </mc:Fallback>
      </mc:AlternateContent>
      <p:pic>
        <p:nvPicPr>
          <p:cNvPr id="5" name="Graphic 4" descr="Sun with solid fill">
            <a:extLst>
              <a:ext uri="{FF2B5EF4-FFF2-40B4-BE49-F238E27FC236}">
                <a16:creationId xmlns:a16="http://schemas.microsoft.com/office/drawing/2014/main" id="{4430AF8E-CDC1-4410-BACE-DD8492D0F43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96000" y="-5952"/>
            <a:ext cx="5461389" cy="5461389"/>
          </a:xfrm>
          <a:prstGeom prst="rect">
            <a:avLst/>
          </a:prstGeom>
        </p:spPr>
      </p:pic>
      <p:pic>
        <p:nvPicPr>
          <p:cNvPr id="14" name="Picture 13" hidden="1">
            <a:extLst>
              <a:ext uri="{FF2B5EF4-FFF2-40B4-BE49-F238E27FC236}">
                <a16:creationId xmlns:a16="http://schemas.microsoft.com/office/drawing/2014/main" id="{00E374F5-52B2-4260-8B1C-54237931F0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5C0E473-5733-4B5B-AD65-F4FCB411714F}"/>
              </a:ext>
            </a:extLst>
          </p:cNvPr>
          <p:cNvSpPr>
            <a:spLocks noGrp="1"/>
          </p:cNvSpPr>
          <p:nvPr>
            <p:ph type="title"/>
          </p:nvPr>
        </p:nvSpPr>
        <p:spPr>
          <a:xfrm>
            <a:off x="349231" y="149173"/>
            <a:ext cx="6111529" cy="1573863"/>
          </a:xfrm>
        </p:spPr>
        <p:txBody>
          <a:bodyPr vert="horz" lIns="91440" tIns="45720" rIns="91440" bIns="45720" rtlCol="0" anchor="ctr">
            <a:normAutofit/>
          </a:bodyPr>
          <a:lstStyle/>
          <a:p>
            <a:pPr algn="l"/>
            <a:r>
              <a:rPr lang="en-US" u="sng" dirty="0">
                <a:latin typeface="+mj-lt"/>
              </a:rPr>
              <a:t>Why its important to have Generators that can come online quickly?</a:t>
            </a:r>
          </a:p>
        </p:txBody>
      </p:sp>
      <p:sp>
        <p:nvSpPr>
          <p:cNvPr id="7" name="TextBox 6">
            <a:extLst>
              <a:ext uri="{FF2B5EF4-FFF2-40B4-BE49-F238E27FC236}">
                <a16:creationId xmlns:a16="http://schemas.microsoft.com/office/drawing/2014/main" id="{9299C854-2341-415F-BDE7-3E99F794F44F}"/>
              </a:ext>
            </a:extLst>
          </p:cNvPr>
          <p:cNvSpPr txBox="1"/>
          <p:nvPr/>
        </p:nvSpPr>
        <p:spPr>
          <a:xfrm>
            <a:off x="5667892" y="5455437"/>
            <a:ext cx="6410139" cy="1186969"/>
          </a:xfrm>
          <a:prstGeom prst="rect">
            <a:avLst/>
          </a:prstGeom>
          <a:solidFill>
            <a:srgbClr val="000000">
              <a:alpha val="50000"/>
            </a:srgbClr>
          </a:solidFill>
          <a:ln>
            <a:noFill/>
          </a:ln>
        </p:spPr>
        <p:txBody>
          <a:bodyPr wrap="square" rtlCol="0">
            <a:no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Tw Cen MT" panose="020B0602020104020603"/>
                <a:ea typeface="+mn-ea"/>
                <a:cs typeface="+mn-cs"/>
              </a:rPr>
              <a:t>Heat waves put tremendous strain on the power grid. Air conditioning units and</a:t>
            </a:r>
            <a:r>
              <a:rPr kumimoji="0" lang="en-US" sz="2400" b="0" i="0" u="none" strike="noStrike" kern="1200" cap="none" spc="0" normalizeH="0" noProof="0" dirty="0">
                <a:ln>
                  <a:noFill/>
                </a:ln>
                <a:solidFill>
                  <a:srgbClr val="FFFFFF"/>
                </a:solidFill>
                <a:effectLst/>
                <a:uLnTx/>
                <a:uFillTx/>
                <a:latin typeface="Tw Cen MT" panose="020B0602020104020603"/>
                <a:ea typeface="+mn-ea"/>
                <a:cs typeface="+mn-cs"/>
              </a:rPr>
              <a:t> other appliances </a:t>
            </a:r>
            <a:r>
              <a:rPr kumimoji="0" lang="en-US" sz="2400" b="0" i="0" u="none" strike="noStrike" kern="1200" cap="none" spc="0" normalizeH="0" baseline="0" noProof="0" dirty="0">
                <a:ln>
                  <a:noFill/>
                </a:ln>
                <a:solidFill>
                  <a:srgbClr val="FFFFFF"/>
                </a:solidFill>
                <a:effectLst/>
                <a:uLnTx/>
                <a:uFillTx/>
                <a:latin typeface="Tw Cen MT" panose="020B0602020104020603"/>
                <a:ea typeface="+mn-ea"/>
                <a:cs typeface="+mn-cs"/>
              </a:rPr>
              <a:t>can cause power surges.</a:t>
            </a:r>
          </a:p>
        </p:txBody>
      </p:sp>
      <p:sp>
        <p:nvSpPr>
          <p:cNvPr id="8" name="Slide Number Placeholder 7">
            <a:extLst>
              <a:ext uri="{FF2B5EF4-FFF2-40B4-BE49-F238E27FC236}">
                <a16:creationId xmlns:a16="http://schemas.microsoft.com/office/drawing/2014/main" id="{4027E93B-3E34-4648-A86D-A7A74F3279B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
        <p:nvSpPr>
          <p:cNvPr id="3" name="Rectangle: Rounded Corners 2">
            <a:extLst>
              <a:ext uri="{FF2B5EF4-FFF2-40B4-BE49-F238E27FC236}">
                <a16:creationId xmlns:a16="http://schemas.microsoft.com/office/drawing/2014/main" id="{9454F4C4-58A0-4259-9C27-F7AC90813D27}"/>
              </a:ext>
            </a:extLst>
          </p:cNvPr>
          <p:cNvSpPr/>
          <p:nvPr/>
        </p:nvSpPr>
        <p:spPr>
          <a:xfrm>
            <a:off x="4654283" y="3429000"/>
            <a:ext cx="2438080" cy="14887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Combined with the fact that the Hoover dam electrical output is declining we may get more power cuts</a:t>
            </a:r>
          </a:p>
        </p:txBody>
      </p:sp>
      <p:cxnSp>
        <p:nvCxnSpPr>
          <p:cNvPr id="9" name="Straight Arrow Connector 8">
            <a:extLst>
              <a:ext uri="{FF2B5EF4-FFF2-40B4-BE49-F238E27FC236}">
                <a16:creationId xmlns:a16="http://schemas.microsoft.com/office/drawing/2014/main" id="{07873E15-8EC6-4433-ADD8-FCC8FAEABE68}"/>
              </a:ext>
            </a:extLst>
          </p:cNvPr>
          <p:cNvCxnSpPr>
            <a:stCxn id="3" idx="2"/>
          </p:cNvCxnSpPr>
          <p:nvPr/>
        </p:nvCxnSpPr>
        <p:spPr>
          <a:xfrm>
            <a:off x="5873323" y="4917782"/>
            <a:ext cx="765682" cy="537655"/>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pic>
        <p:nvPicPr>
          <p:cNvPr id="16" name="Picture 1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noindent&#10;\begin{goodbox}{Answer}&#10;To prevent power cuts from increased electrical demand.&#10;\end{goodbox}&#10;&#10;&#10;&#10;\end{textblock*}&#10;&#10;&#10;&#10;&#10;\end{document}&#10;" title="IguanaTex Bitmap Display">
            <a:extLst>
              <a:ext uri="{FF2B5EF4-FFF2-40B4-BE49-F238E27FC236}">
                <a16:creationId xmlns:a16="http://schemas.microsoft.com/office/drawing/2014/main" id="{1E44359B-295D-4801-AE5B-2142F437B625}"/>
              </a:ext>
            </a:extLst>
          </p:cNvPr>
          <p:cNvPicPr>
            <a:picLocks noChangeAspect="1"/>
          </p:cNvPicPr>
          <p:nvPr>
            <p:custDataLst>
              <p:tags r:id="rId1"/>
            </p:custDataLst>
          </p:nvPr>
        </p:nvPicPr>
        <p:blipFill>
          <a:blip r:embed="rId8"/>
          <a:stretch>
            <a:fillRect/>
          </a:stretch>
        </p:blipFill>
        <p:spPr>
          <a:xfrm>
            <a:off x="634611" y="1735542"/>
            <a:ext cx="4287449" cy="1094547"/>
          </a:xfrm>
          <a:prstGeom prst="rect">
            <a:avLst/>
          </a:prstGeom>
        </p:spPr>
      </p:pic>
    </p:spTree>
    <p:extLst>
      <p:ext uri="{BB962C8B-B14F-4D97-AF65-F5344CB8AC3E}">
        <p14:creationId xmlns:p14="http://schemas.microsoft.com/office/powerpoint/2010/main" val="1505769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fade">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fade">
                                      <p:cBhvr>
                                        <p:cTn id="22" dur="500"/>
                                        <p:tgtEl>
                                          <p:spTgt spid="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6" end="6"/>
                                            </p:txEl>
                                          </p:spTgt>
                                        </p:tgtEl>
                                        <p:attrNameLst>
                                          <p:attrName>style.visibility</p:attrName>
                                        </p:attrNameLst>
                                      </p:cBhvr>
                                      <p:to>
                                        <p:strVal val="visible"/>
                                      </p:to>
                                    </p:set>
                                    <p:animEffect transition="in" filter="fade">
                                      <p:cBhvr>
                                        <p:cTn id="32" dur="500"/>
                                        <p:tgtEl>
                                          <p:spTgt spid="6">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additive="base">
                                        <p:cTn id="42" dur="500" fill="hold"/>
                                        <p:tgtEl>
                                          <p:spTgt spid="9"/>
                                        </p:tgtEl>
                                        <p:attrNameLst>
                                          <p:attrName>ppt_x</p:attrName>
                                        </p:attrNameLst>
                                      </p:cBhvr>
                                      <p:tavLst>
                                        <p:tav tm="0">
                                          <p:val>
                                            <p:strVal val="#ppt_x"/>
                                          </p:val>
                                        </p:tav>
                                        <p:tav tm="100000">
                                          <p:val>
                                            <p:strVal val="#ppt_x"/>
                                          </p:val>
                                        </p:tav>
                                      </p:tavLst>
                                    </p:anim>
                                    <p:anim calcmode="lin" valueType="num">
                                      <p:cBhvr additive="base">
                                        <p:cTn id="43" dur="500" fill="hold"/>
                                        <p:tgtEl>
                                          <p:spTgt spid="9"/>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3"/>
                                        </p:tgtEl>
                                        <p:attrNameLst>
                                          <p:attrName>style.visibility</p:attrName>
                                        </p:attrNameLst>
                                      </p:cBhvr>
                                      <p:to>
                                        <p:strVal val="visible"/>
                                      </p:to>
                                    </p:set>
                                    <p:anim calcmode="lin" valueType="num">
                                      <p:cBhvr additive="base">
                                        <p:cTn id="46" dur="500" fill="hold"/>
                                        <p:tgtEl>
                                          <p:spTgt spid="3"/>
                                        </p:tgtEl>
                                        <p:attrNameLst>
                                          <p:attrName>ppt_x</p:attrName>
                                        </p:attrNameLst>
                                      </p:cBhvr>
                                      <p:tavLst>
                                        <p:tav tm="0">
                                          <p:val>
                                            <p:strVal val="#ppt_x"/>
                                          </p:val>
                                        </p:tav>
                                        <p:tav tm="100000">
                                          <p:val>
                                            <p:strVal val="#ppt_x"/>
                                          </p:val>
                                        </p:tav>
                                      </p:tavLst>
                                    </p:anim>
                                    <p:anim calcmode="lin" valueType="num">
                                      <p:cBhvr additive="base">
                                        <p:cTn id="47"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3D6CE-4A86-4D74-B272-C862256115AD}"/>
              </a:ext>
            </a:extLst>
          </p:cNvPr>
          <p:cNvSpPr>
            <a:spLocks noGrp="1"/>
          </p:cNvSpPr>
          <p:nvPr>
            <p:ph type="title"/>
          </p:nvPr>
        </p:nvSpPr>
        <p:spPr>
          <a:xfrm>
            <a:off x="913776" y="-211359"/>
            <a:ext cx="10364451" cy="1596177"/>
          </a:xfrm>
        </p:spPr>
        <p:txBody>
          <a:bodyPr/>
          <a:lstStyle/>
          <a:p>
            <a:r>
              <a:rPr lang="en-US" u="sng" dirty="0"/>
              <a:t>Finding The Region of Attraction is Hard </a:t>
            </a:r>
          </a:p>
        </p:txBody>
      </p:sp>
      <p:sp>
        <p:nvSpPr>
          <p:cNvPr id="4" name="Slide Number Placeholder 3">
            <a:extLst>
              <a:ext uri="{FF2B5EF4-FFF2-40B4-BE49-F238E27FC236}">
                <a16:creationId xmlns:a16="http://schemas.microsoft.com/office/drawing/2014/main" id="{16C15363-C64C-480A-B317-4745885F568D}"/>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pic>
        <p:nvPicPr>
          <p:cNvPr id="5" name="Picture 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noindent&#10;\begin{mybox}{Problem: Inner approximation of the ROA}&#10;Given\textbackslash Find $S \subset \R^n$ show $S \subseteq ROA_f$ such that $S \approx ROA_f$.&#10;\end{mybox}&#10;&#10;&#10;&#10;\end{textblock*}&#10;&#10;&#10;&#10;&#10;\end{document}&#10;" title="IguanaTex Bitmap Display">
            <a:extLst>
              <a:ext uri="{FF2B5EF4-FFF2-40B4-BE49-F238E27FC236}">
                <a16:creationId xmlns:a16="http://schemas.microsoft.com/office/drawing/2014/main" id="{4181A1B7-1952-47E4-B66B-5167F872EDFC}"/>
              </a:ext>
            </a:extLst>
          </p:cNvPr>
          <p:cNvPicPr>
            <a:picLocks noChangeAspect="1"/>
          </p:cNvPicPr>
          <p:nvPr>
            <p:custDataLst>
              <p:tags r:id="rId1"/>
            </p:custDataLst>
          </p:nvPr>
        </p:nvPicPr>
        <p:blipFill>
          <a:blip r:embed="rId4"/>
          <a:stretch>
            <a:fillRect/>
          </a:stretch>
        </p:blipFill>
        <p:spPr>
          <a:xfrm>
            <a:off x="186895" y="4343170"/>
            <a:ext cx="5985303" cy="1357937"/>
          </a:xfrm>
          <a:prstGeom prst="rect">
            <a:avLst/>
          </a:prstGeom>
        </p:spPr>
      </p:pic>
      <mc:AlternateContent xmlns:mc="http://schemas.openxmlformats.org/markup-compatibility/2006">
        <mc:Choice xmlns:a14="http://schemas.microsoft.com/office/drawing/2010/main" Requires="a14">
          <p:sp>
            <p:nvSpPr>
              <p:cNvPr id="12" name="Rectangle: Rounded Corners 11">
                <a:extLst>
                  <a:ext uri="{FF2B5EF4-FFF2-40B4-BE49-F238E27FC236}">
                    <a16:creationId xmlns:a16="http://schemas.microsoft.com/office/drawing/2014/main" id="{10955163-616F-45E3-872A-CFA338438019}"/>
                  </a:ext>
                </a:extLst>
              </p:cNvPr>
              <p:cNvSpPr/>
              <p:nvPr/>
            </p:nvSpPr>
            <p:spPr>
              <a:xfrm>
                <a:off x="6877209" y="3152509"/>
                <a:ext cx="5040573" cy="349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We could simulate the trajectory for each </a:t>
                </a:r>
                <a14:m>
                  <m:oMath xmlns:m="http://schemas.openxmlformats.org/officeDocument/2006/math">
                    <m:sSub>
                      <m:sSubPr>
                        <m:ctrlP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𝒙</m:t>
                        </m:r>
                      </m:e>
                      <m:sub>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𝟎</m:t>
                        </m:r>
                      </m:sub>
                    </m:sSub>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𝑺</m:t>
                    </m:r>
                  </m:oMath>
                </a14:m>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 showing</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 </a:t>
                </a:r>
                <a14:m>
                  <m:oMath xmlns:m="http://schemas.openxmlformats.org/officeDocument/2006/math">
                    <m:sSub>
                      <m:sSubPr>
                        <m:ctrlPr>
                          <a:rPr kumimoji="0" lang="en-US" sz="2400" b="1" i="1" u="none" strike="noStrike" kern="1200" cap="none" spc="0" normalizeH="0" baseline="0" noProof="0">
                            <a:ln>
                              <a:noFill/>
                            </a:ln>
                            <a:solidFill>
                              <a:prstClr val="white"/>
                            </a:solidFill>
                            <a:effectLst/>
                            <a:uLnTx/>
                            <a:uFillTx/>
                            <a:latin typeface="Cambria Math" panose="02040503050406030204" pitchFamily="18" charset="0"/>
                            <a:ea typeface="+mn-ea"/>
                            <a:cs typeface="+mn-cs"/>
                          </a:rPr>
                        </m:ctrlPr>
                      </m:sSubPr>
                      <m:e>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sSub>
                          <m:sSubPr>
                            <m:ctrlP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𝝆</m:t>
                            </m:r>
                          </m:e>
                          <m:sub>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𝒇</m:t>
                            </m:r>
                          </m:sub>
                        </m:sSub>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r>
                          <a:rPr kumimoji="0" lang="en-US" sz="2400" b="1"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𝒙</m:t>
                        </m:r>
                      </m:e>
                      <m:sub>
                        <m:r>
                          <a:rPr kumimoji="0" lang="en-US" sz="2400" b="1"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𝟎</m:t>
                        </m:r>
                      </m:sub>
                    </m:sSub>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𝑻</m:t>
                    </m:r>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sSub>
                      <m:sSubPr>
                        <m:ctrlP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d>
                          <m:dPr>
                            <m:begChr m:val=""/>
                            <m:endChr m:val="|"/>
                            <m:ctrlP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dPr>
                          <m:e>
                            <m:r>
                              <a:rPr kumimoji="0" lang="en-US" sz="2400" b="1" i="0" u="none" strike="noStrike" kern="1200" cap="none" spc="0" normalizeH="0" baseline="0" noProof="0">
                                <a:ln>
                                  <a:noFill/>
                                </a:ln>
                                <a:solidFill>
                                  <a:prstClr val="white"/>
                                </a:solidFill>
                                <a:effectLst/>
                                <a:uLnTx/>
                                <a:uFillTx/>
                                <a:latin typeface="Cambria Math" panose="02040503050406030204" pitchFamily="18" charset="0"/>
                                <a:ea typeface="+mn-ea"/>
                                <a:cs typeface="+mn-cs"/>
                              </a:rPr>
                              <m:t>​</m:t>
                            </m:r>
                          </m:e>
                        </m:d>
                      </m:e>
                      <m:sub>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𝟐</m:t>
                        </m:r>
                      </m:sub>
                    </m:sSub>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&lt;</m:t>
                    </m:r>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𝝐</m:t>
                    </m:r>
                  </m:oMath>
                </a14:m>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for sufficiently large </a:t>
                </a:r>
                <a:endParaRPr kumimoji="0" lang="en-US" sz="2400" b="1"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𝑻</m:t>
                    </m:r>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&lt;∞</m:t>
                    </m:r>
                  </m:oMath>
                </a14:m>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 and small </a:t>
                </a:r>
                <a14:m>
                  <m:oMath xmlns:m="http://schemas.openxmlformats.org/officeDocument/2006/math">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𝝐</m:t>
                    </m:r>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𝟏</m:t>
                    </m:r>
                  </m:oMath>
                </a14:m>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However, there might be </a:t>
                </a: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uncountably many points</a:t>
                </a:r>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 in </a:t>
                </a:r>
                <a14:m>
                  <m:oMath xmlns:m="http://schemas.openxmlformats.org/officeDocument/2006/math">
                    <m:r>
                      <a:rPr kumimoji="0" lang="en-US" sz="2400" b="1" i="0"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𝐒</m:t>
                    </m:r>
                    <m:r>
                      <a:rPr kumimoji="0" lang="en-US" sz="2400" b="1"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 </m:t>
                    </m:r>
                  </m:oMath>
                </a14:m>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and there is error in simulation.</a:t>
                </a:r>
              </a:p>
            </p:txBody>
          </p:sp>
        </mc:Choice>
        <mc:Fallback>
          <p:sp>
            <p:nvSpPr>
              <p:cNvPr id="12" name="Rectangle: Rounded Corners 11">
                <a:extLst>
                  <a:ext uri="{FF2B5EF4-FFF2-40B4-BE49-F238E27FC236}">
                    <a16:creationId xmlns:a16="http://schemas.microsoft.com/office/drawing/2014/main" id="{10955163-616F-45E3-872A-CFA338438019}"/>
                  </a:ext>
                </a:extLst>
              </p:cNvPr>
              <p:cNvSpPr>
                <a:spLocks noRot="1" noChangeAspect="1" noMove="1" noResize="1" noEditPoints="1" noAdjustHandles="1" noChangeArrowheads="1" noChangeShapeType="1" noTextEdit="1"/>
              </p:cNvSpPr>
              <p:nvPr/>
            </p:nvSpPr>
            <p:spPr>
              <a:xfrm>
                <a:off x="6877209" y="3152509"/>
                <a:ext cx="5040573" cy="3499115"/>
              </a:xfrm>
              <a:prstGeom prst="roundRect">
                <a:avLst/>
              </a:prstGeom>
              <a:blipFill>
                <a:blip r:embed="rId5"/>
                <a:stretch>
                  <a:fillRect/>
                </a:stretch>
              </a:blipFill>
            </p:spPr>
            <p:txBody>
              <a:bodyPr/>
              <a:lstStyle/>
              <a:p>
                <a:r>
                  <a:rPr lang="en-US">
                    <a:noFill/>
                  </a:rPr>
                  <a:t> </a:t>
                </a:r>
              </a:p>
            </p:txBody>
          </p:sp>
        </mc:Fallback>
      </mc:AlternateContent>
      <p:pic>
        <p:nvPicPr>
          <p:cNvPr id="6" name="Picture 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4cm}(1in,2in)&#10;\begin{defbox}{Recall: The Region of Attraction}&#10; The Region of Attraction (ROA) of the ODE defined by vector field $f: \R^n \to \R^n$, is given by,&#10;\vspace{-0.2cm} \begin{equation*}&#10;ROA_f := \{ x \in \mathbb{R}^n : \lim_{t \to \infty} ||\rho_f(x,t)||_2 =0 \}.&#10;\end{equation*}&#10;\end{defbox}&#10;&#10;&#10;\end{textblock*}&#10;&#10;&#10;&#10;&#10;\end{document}&#10;" title="IguanaTex Bitmap Display">
            <a:extLst>
              <a:ext uri="{FF2B5EF4-FFF2-40B4-BE49-F238E27FC236}">
                <a16:creationId xmlns:a16="http://schemas.microsoft.com/office/drawing/2014/main" id="{8FAEF792-292D-4416-865F-0E3B9829024D}"/>
              </a:ext>
            </a:extLst>
          </p:cNvPr>
          <p:cNvPicPr>
            <a:picLocks noChangeAspect="1"/>
          </p:cNvPicPr>
          <p:nvPr>
            <p:custDataLst>
              <p:tags r:id="rId2"/>
            </p:custDataLst>
          </p:nvPr>
        </p:nvPicPr>
        <p:blipFill>
          <a:blip r:embed="rId6"/>
          <a:stretch>
            <a:fillRect/>
          </a:stretch>
        </p:blipFill>
        <p:spPr>
          <a:xfrm>
            <a:off x="1077558" y="1099849"/>
            <a:ext cx="7894118" cy="1791245"/>
          </a:xfrm>
          <a:prstGeom prst="rect">
            <a:avLst/>
          </a:prstGeom>
        </p:spPr>
      </p:pic>
      <p:cxnSp>
        <p:nvCxnSpPr>
          <p:cNvPr id="27" name="Straight Arrow Connector 26">
            <a:extLst>
              <a:ext uri="{FF2B5EF4-FFF2-40B4-BE49-F238E27FC236}">
                <a16:creationId xmlns:a16="http://schemas.microsoft.com/office/drawing/2014/main" id="{5F80779A-BA6A-4D29-9BD2-6317529DFCC4}"/>
              </a:ext>
            </a:extLst>
          </p:cNvPr>
          <p:cNvCxnSpPr>
            <a:cxnSpLocks/>
            <a:stCxn id="12" idx="1"/>
          </p:cNvCxnSpPr>
          <p:nvPr/>
        </p:nvCxnSpPr>
        <p:spPr>
          <a:xfrm flipH="1">
            <a:off x="6319684" y="4902067"/>
            <a:ext cx="557525" cy="6076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6652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8cm}(1in,2in)&#10;\noindent&#10;\begin{mybox}{The Converse Lyapunov Question}&#10;Given an asymtotically stable ODE does there exists a Lyapunov function that can certify this stability? Can this Lyapunov function yield the ROA?&#10;\end{mybox}&#10;&#10;&#10;&#10;\end{textblock*}&#10;&#10;&#10;&#10;&#10;\end{document}&#10;" title="IguanaTex Bitmap Display">
            <a:extLst>
              <a:ext uri="{FF2B5EF4-FFF2-40B4-BE49-F238E27FC236}">
                <a16:creationId xmlns:a16="http://schemas.microsoft.com/office/drawing/2014/main" id="{BFFF7F08-0D9E-4056-A35B-833FAD36FE8F}"/>
              </a:ext>
            </a:extLst>
          </p:cNvPr>
          <p:cNvPicPr>
            <a:picLocks noChangeAspect="1"/>
          </p:cNvPicPr>
          <p:nvPr>
            <p:custDataLst>
              <p:tags r:id="rId1"/>
            </p:custDataLst>
          </p:nvPr>
        </p:nvPicPr>
        <p:blipFill>
          <a:blip r:embed="rId7"/>
          <a:stretch>
            <a:fillRect/>
          </a:stretch>
        </p:blipFill>
        <p:spPr>
          <a:xfrm>
            <a:off x="66796" y="5469652"/>
            <a:ext cx="9813855" cy="1204805"/>
          </a:xfrm>
          <a:prstGeom prst="rect">
            <a:avLst/>
          </a:prstGeom>
        </p:spPr>
      </p:pic>
      <p:sp>
        <p:nvSpPr>
          <p:cNvPr id="2" name="Title 1">
            <a:extLst>
              <a:ext uri="{FF2B5EF4-FFF2-40B4-BE49-F238E27FC236}">
                <a16:creationId xmlns:a16="http://schemas.microsoft.com/office/drawing/2014/main" id="{E652FEA6-BEF7-4C5D-9714-0DCA4437B2A3}"/>
              </a:ext>
            </a:extLst>
          </p:cNvPr>
          <p:cNvSpPr>
            <a:spLocks noGrp="1"/>
          </p:cNvSpPr>
          <p:nvPr>
            <p:ph type="title"/>
          </p:nvPr>
        </p:nvSpPr>
        <p:spPr>
          <a:xfrm>
            <a:off x="913774" y="-441880"/>
            <a:ext cx="10364451" cy="1596177"/>
          </a:xfrm>
        </p:spPr>
        <p:txBody>
          <a:bodyPr/>
          <a:lstStyle/>
          <a:p>
            <a:r>
              <a:rPr lang="en-US" u="sng" dirty="0"/>
              <a:t>Using Lyapunov Functions to Find the ROA</a:t>
            </a:r>
          </a:p>
        </p:txBody>
      </p:sp>
      <p:sp>
        <p:nvSpPr>
          <p:cNvPr id="4" name="Slide Number Placeholder 3">
            <a:extLst>
              <a:ext uri="{FF2B5EF4-FFF2-40B4-BE49-F238E27FC236}">
                <a16:creationId xmlns:a16="http://schemas.microsoft.com/office/drawing/2014/main" id="{D16A0DCF-212D-4121-BC8B-89D801460735}"/>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41</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pic>
        <p:nvPicPr>
          <p:cNvPr id="10" name="Picture 9"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noindent We find the ROA by searching for \textcolor{blue}{Lyapunov functions} and considering their \textcolor{red}{sublevel sets}.&#10;&#10;&#10;\end{textblock*}&#10;&#10;&#10;&#10;&#10;\end{document}&#10;" title="IguanaTex Bitmap Display">
            <a:extLst>
              <a:ext uri="{FF2B5EF4-FFF2-40B4-BE49-F238E27FC236}">
                <a16:creationId xmlns:a16="http://schemas.microsoft.com/office/drawing/2014/main" id="{14E49C08-DD14-4049-AF6C-4CB51B89A53C}"/>
              </a:ext>
            </a:extLst>
          </p:cNvPr>
          <p:cNvPicPr>
            <a:picLocks noChangeAspect="1"/>
          </p:cNvPicPr>
          <p:nvPr>
            <p:custDataLst>
              <p:tags r:id="rId2"/>
            </p:custDataLst>
          </p:nvPr>
        </p:nvPicPr>
        <p:blipFill>
          <a:blip r:embed="rId8"/>
          <a:stretch>
            <a:fillRect/>
          </a:stretch>
        </p:blipFill>
        <p:spPr>
          <a:xfrm>
            <a:off x="114651" y="865773"/>
            <a:ext cx="11695241" cy="280381"/>
          </a:xfrm>
          <a:prstGeom prst="rect">
            <a:avLst/>
          </a:prstGeom>
        </p:spPr>
      </p:pic>
      <p:pic>
        <p:nvPicPr>
          <p:cNvPr id="66" name="Picture 6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6cm}(1in,2in)&#10;\begin{defbox}{Definition: Lypaunov Function}&#10; Given an ODE, defined by a vector field $f$, we say $\textcolor{blue}{V}: \Omega \to \mathbb{R}$ is a Lyapunov function if,&#10;\begin{enumerate}&#10; \item  \textcolor{blue}{$V(x) \ge 0$} for all $x \in \Omega$ and \textcolor{blue}{$V(x)=0$ iff $x=0$}.&#10; \item  \textcolor{blue}{$ \nabla V(x)^T f(x) &lt;0 $} for all $x \in \Omega / \{0\}$.&#10;\end{enumerate}&#10;&#10;\end{defbox}&#10;%\textcolor{blue}{$\frac{d}{dt}{V}(\rho_f(x,t))|_{t=0}=}&#10;&#10;&#10;&#10;\end{textblock*}&#10;&#10;&#10;&#10;&#10;\end{document}&#10;" title="IguanaTex Bitmap Display">
            <a:extLst>
              <a:ext uri="{FF2B5EF4-FFF2-40B4-BE49-F238E27FC236}">
                <a16:creationId xmlns:a16="http://schemas.microsoft.com/office/drawing/2014/main" id="{6FD624A3-EFE6-48E8-9DA8-9259AE0119C9}"/>
              </a:ext>
            </a:extLst>
          </p:cNvPr>
          <p:cNvPicPr>
            <a:picLocks noChangeAspect="1"/>
          </p:cNvPicPr>
          <p:nvPr>
            <p:custDataLst>
              <p:tags r:id="rId3"/>
            </p:custDataLst>
          </p:nvPr>
        </p:nvPicPr>
        <p:blipFill>
          <a:blip r:embed="rId9"/>
          <a:stretch>
            <a:fillRect/>
          </a:stretch>
        </p:blipFill>
        <p:spPr>
          <a:xfrm>
            <a:off x="1013371" y="1243969"/>
            <a:ext cx="7868989" cy="1945388"/>
          </a:xfrm>
          <a:prstGeom prst="rect">
            <a:avLst/>
          </a:prstGeom>
        </p:spPr>
      </p:pic>
      <p:pic>
        <p:nvPicPr>
          <p:cNvPr id="8" name="Picture 7"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goodbox}{How the Lyapunov functions provide estimates the ROA}&#10;Given such a Lyapunov function, \textcolor{blue}{$V$}, and \textcolor{blue}{$b &gt;0$} if \textcolor{red}{$\{x \in \Omega: V(x)&lt;b\} \subset \Omega$} then&#10;\vspace{-0.7cm} \begin{align*}&#10;\textcolor{ForestGreen}{\{x \in \Omega: V(x)&lt;b\} \subseteq ROA_f.}&#10;\end{align*}&#10;\end{goodbox}&#10;&#10;&#10;&#10;\end{textblock*}&#10;&#10;&#10;&#10;&#10;\end{document}&#10;" title="IguanaTex Bitmap Display">
            <a:extLst>
              <a:ext uri="{FF2B5EF4-FFF2-40B4-BE49-F238E27FC236}">
                <a16:creationId xmlns:a16="http://schemas.microsoft.com/office/drawing/2014/main" id="{753AEA84-35E1-4C09-85E2-FBF33C8AB5EB}"/>
              </a:ext>
            </a:extLst>
          </p:cNvPr>
          <p:cNvPicPr>
            <a:picLocks noChangeAspect="1"/>
          </p:cNvPicPr>
          <p:nvPr>
            <p:custDataLst>
              <p:tags r:id="rId4"/>
            </p:custDataLst>
          </p:nvPr>
        </p:nvPicPr>
        <p:blipFill>
          <a:blip r:embed="rId10"/>
          <a:stretch>
            <a:fillRect/>
          </a:stretch>
        </p:blipFill>
        <p:spPr>
          <a:xfrm>
            <a:off x="220648" y="3614247"/>
            <a:ext cx="9424442" cy="1593127"/>
          </a:xfrm>
          <a:prstGeom prst="rect">
            <a:avLst/>
          </a:prstGeom>
        </p:spPr>
      </p:pic>
      <p:sp>
        <p:nvSpPr>
          <p:cNvPr id="32" name="Rectangle: Rounded Corners 31">
            <a:extLst>
              <a:ext uri="{FF2B5EF4-FFF2-40B4-BE49-F238E27FC236}">
                <a16:creationId xmlns:a16="http://schemas.microsoft.com/office/drawing/2014/main" id="{F5B59DC2-7BD4-49F0-BB6E-DE96F812C65F}"/>
              </a:ext>
            </a:extLst>
          </p:cNvPr>
          <p:cNvSpPr/>
          <p:nvPr/>
        </p:nvSpPr>
        <p:spPr>
          <a:xfrm>
            <a:off x="9386888" y="1202857"/>
            <a:ext cx="2624510" cy="11109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Finding Lyapunov functions requires no knowledge of the solution map of the ODE.</a:t>
            </a:r>
          </a:p>
        </p:txBody>
      </p:sp>
      <p:cxnSp>
        <p:nvCxnSpPr>
          <p:cNvPr id="34" name="Straight Arrow Connector 33">
            <a:extLst>
              <a:ext uri="{FF2B5EF4-FFF2-40B4-BE49-F238E27FC236}">
                <a16:creationId xmlns:a16="http://schemas.microsoft.com/office/drawing/2014/main" id="{905C8CE6-7E41-4E10-95C5-F1EE69A3EE3E}"/>
              </a:ext>
            </a:extLst>
          </p:cNvPr>
          <p:cNvCxnSpPr>
            <a:cxnSpLocks/>
            <a:stCxn id="32" idx="1"/>
          </p:cNvCxnSpPr>
          <p:nvPr/>
        </p:nvCxnSpPr>
        <p:spPr>
          <a:xfrm flipH="1">
            <a:off x="7572376" y="1758347"/>
            <a:ext cx="1814512" cy="3303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40" name="Rectangle: Rounded Corners 39">
            <a:extLst>
              <a:ext uri="{FF2B5EF4-FFF2-40B4-BE49-F238E27FC236}">
                <a16:creationId xmlns:a16="http://schemas.microsoft.com/office/drawing/2014/main" id="{E1A25AC3-4E53-436D-9E7D-52C6098B0770}"/>
              </a:ext>
            </a:extLst>
          </p:cNvPr>
          <p:cNvSpPr/>
          <p:nvPr/>
        </p:nvSpPr>
        <p:spPr>
          <a:xfrm>
            <a:off x="9645091" y="2485827"/>
            <a:ext cx="2264568" cy="18860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We can prove the existence of converse Lyapunov functions based on solution maps (known to exist by Picard iteration).</a:t>
            </a:r>
          </a:p>
        </p:txBody>
      </p:sp>
      <p:sp>
        <p:nvSpPr>
          <p:cNvPr id="41" name="Rectangle: Rounded Corners 40">
            <a:extLst>
              <a:ext uri="{FF2B5EF4-FFF2-40B4-BE49-F238E27FC236}">
                <a16:creationId xmlns:a16="http://schemas.microsoft.com/office/drawing/2014/main" id="{7B100618-8ECD-453C-AC01-8CB7F9F4B221}"/>
              </a:ext>
            </a:extLst>
          </p:cNvPr>
          <p:cNvSpPr/>
          <p:nvPr/>
        </p:nvSpPr>
        <p:spPr>
          <a:xfrm>
            <a:off x="9880651" y="4701466"/>
            <a:ext cx="2202324" cy="14395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Converse Lyapunov functions can be used to design algorithms for ROA approximation.</a:t>
            </a:r>
          </a:p>
        </p:txBody>
      </p:sp>
      <p:cxnSp>
        <p:nvCxnSpPr>
          <p:cNvPr id="43" name="Straight Arrow Connector 42">
            <a:extLst>
              <a:ext uri="{FF2B5EF4-FFF2-40B4-BE49-F238E27FC236}">
                <a16:creationId xmlns:a16="http://schemas.microsoft.com/office/drawing/2014/main" id="{A58A861E-AD67-49D0-A285-E2C774CD67BF}"/>
              </a:ext>
            </a:extLst>
          </p:cNvPr>
          <p:cNvCxnSpPr>
            <a:cxnSpLocks/>
          </p:cNvCxnSpPr>
          <p:nvPr/>
        </p:nvCxnSpPr>
        <p:spPr>
          <a:xfrm flipH="1">
            <a:off x="8672513" y="4066847"/>
            <a:ext cx="972579" cy="153385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BD65950C-3F4A-4F32-AF4C-318EF71D2C43}"/>
              </a:ext>
            </a:extLst>
          </p:cNvPr>
          <p:cNvCxnSpPr>
            <a:cxnSpLocks/>
          </p:cNvCxnSpPr>
          <p:nvPr/>
        </p:nvCxnSpPr>
        <p:spPr>
          <a:xfrm flipH="1">
            <a:off x="9479756" y="6046486"/>
            <a:ext cx="486437" cy="36569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880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500"/>
                                        <p:tgtEl>
                                          <p:spTgt spid="6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500"/>
                                        <p:tgtEl>
                                          <p:spTgt spid="32"/>
                                        </p:tgtEl>
                                      </p:cBhvr>
                                    </p:animEffect>
                                  </p:childTnLst>
                                </p:cTn>
                              </p:par>
                              <p:par>
                                <p:cTn id="23" presetID="10" presetClass="entr" presetSubtype="0"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fade">
                                      <p:cBhvr>
                                        <p:cTn id="25" dur="500"/>
                                        <p:tgtEl>
                                          <p:spTgt spid="3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500"/>
                                        <p:tgtEl>
                                          <p:spTgt spid="40"/>
                                        </p:tgtEl>
                                      </p:cBhvr>
                                    </p:animEffect>
                                  </p:childTnLst>
                                </p:cTn>
                              </p:par>
                              <p:par>
                                <p:cTn id="31" presetID="10" presetClass="entr" presetSubtype="0" fill="hold" nodeType="with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fade">
                                      <p:cBhvr>
                                        <p:cTn id="33" dur="500"/>
                                        <p:tgtEl>
                                          <p:spTgt spid="4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par>
                                <p:cTn id="39" presetID="10" presetClass="entr" presetSubtype="0"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40" grpId="0" animBg="1"/>
      <p:bldP spid="41"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Rounded Corners 28">
            <a:extLst>
              <a:ext uri="{FF2B5EF4-FFF2-40B4-BE49-F238E27FC236}">
                <a16:creationId xmlns:a16="http://schemas.microsoft.com/office/drawing/2014/main" id="{47511AEC-C5DF-44BC-8C06-A8B0688267F9}"/>
              </a:ext>
            </a:extLst>
          </p:cNvPr>
          <p:cNvSpPr/>
          <p:nvPr/>
        </p:nvSpPr>
        <p:spPr>
          <a:xfrm>
            <a:off x="5434382" y="2618657"/>
            <a:ext cx="1711139" cy="437772"/>
          </a:xfrm>
          <a:prstGeom prst="roundRect">
            <a:avLst/>
          </a:prstGeom>
          <a:solidFill>
            <a:schemeClr val="accent2">
              <a:lumMod val="20000"/>
              <a:lumOff val="80000"/>
            </a:schemeClr>
          </a:solidFill>
          <a:ln>
            <a:solidFill>
              <a:schemeClr val="bg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96D444F5-F561-4735-9DF9-4F918763606E}"/>
              </a:ext>
            </a:extLst>
          </p:cNvPr>
          <p:cNvSpPr>
            <a:spLocks noGrp="1"/>
          </p:cNvSpPr>
          <p:nvPr>
            <p:ph type="title"/>
          </p:nvPr>
        </p:nvSpPr>
        <p:spPr>
          <a:xfrm>
            <a:off x="637862" y="-293534"/>
            <a:ext cx="10916276" cy="1596177"/>
          </a:xfrm>
        </p:spPr>
        <p:txBody>
          <a:bodyPr/>
          <a:lstStyle/>
          <a:p>
            <a:r>
              <a:rPr lang="en-US" u="sng" dirty="0"/>
              <a:t>Maximal Lyapunov Functions Characterize ROA’s</a:t>
            </a:r>
          </a:p>
        </p:txBody>
      </p:sp>
      <p:sp>
        <p:nvSpPr>
          <p:cNvPr id="4" name="Slide Number Placeholder 3">
            <a:extLst>
              <a:ext uri="{FF2B5EF4-FFF2-40B4-BE49-F238E27FC236}">
                <a16:creationId xmlns:a16="http://schemas.microsoft.com/office/drawing/2014/main" id="{0D6BDB41-448C-405E-8852-EC09C7BF500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pic>
        <p:nvPicPr>
          <p:cNvPr id="45" name="Picture 4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1cm}(1in,2in)&#10;\noindent Maximal Lypaunov functions, [Massera,1949] and [Vannelli, Vidyasagar, 1985], take the form&#10;\begin{align*}&#10;\textcolor{red}{V^*(x)}= \int_{t=0}^\infty ||\textcolor{blue}{\rho_f(x,t)}||_2^2 dt,&#10;\end{align*}&#10;recalling \textcolor{blue}{$\rho_f$} is the solution map to some ODE $\dot{x}(t)=f(x(t))$.&#10;\begin{align*}&#10;ROA_f= \{x \in \R^n: \textcolor{red}{V^*(x)}&lt; \infty\}.&#10;\end{align*}&#10;&#10;&#10;&#10;\end{textblock*}&#10;&#10;&#10;&#10;&#10;\end{document}&#10;" title="IguanaTex Bitmap Display">
            <a:extLst>
              <a:ext uri="{FF2B5EF4-FFF2-40B4-BE49-F238E27FC236}">
                <a16:creationId xmlns:a16="http://schemas.microsoft.com/office/drawing/2014/main" id="{7098E18D-57CD-40F6-83C2-BAF4412D54DE}"/>
              </a:ext>
            </a:extLst>
          </p:cNvPr>
          <p:cNvPicPr>
            <a:picLocks noChangeAspect="1"/>
          </p:cNvPicPr>
          <p:nvPr>
            <p:custDataLst>
              <p:tags r:id="rId1"/>
            </p:custDataLst>
          </p:nvPr>
        </p:nvPicPr>
        <p:blipFill>
          <a:blip r:embed="rId5"/>
          <a:stretch>
            <a:fillRect/>
          </a:stretch>
        </p:blipFill>
        <p:spPr>
          <a:xfrm>
            <a:off x="309977" y="996878"/>
            <a:ext cx="6753463" cy="2575109"/>
          </a:xfrm>
          <a:prstGeom prst="rect">
            <a:avLst/>
          </a:prstGeom>
        </p:spPr>
      </p:pic>
      <p:pic>
        <p:nvPicPr>
          <p:cNvPr id="41" name="Picture 40"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In [Jones, Peet, CDC 2021] we considered a new type of converse Lyapunov function based on an earlier result in [Zubov, 1964] of the form&#10;\begin{align*}&#10;\textcolor{OliveGreen}{V_{\alpha, \beta}(x)}= \begin{cases} 1 - \exp(- \alpha \int_{t=0}^\infty || \textcolor{blue}{\rho_f(x,t)}||_2^{2 \beta} dt ) \text{ if } x \in ROA_f \\&#10;1 \text{ otherwse.} \end{cases}&#10;\end{align*}&#10;where $\alpha&gt;0$ and $\beta \in \N$.&#10;&#10;&#10;\end{textblock*}&#10;&#10;&#10;&#10;&#10;\end{document}&#10;" title="IguanaTex Bitmap Display">
            <a:extLst>
              <a:ext uri="{FF2B5EF4-FFF2-40B4-BE49-F238E27FC236}">
                <a16:creationId xmlns:a16="http://schemas.microsoft.com/office/drawing/2014/main" id="{4A3DB494-E74E-4C7E-8A3A-526B46022E07}"/>
              </a:ext>
            </a:extLst>
          </p:cNvPr>
          <p:cNvPicPr>
            <a:picLocks noChangeAspect="1"/>
          </p:cNvPicPr>
          <p:nvPr>
            <p:custDataLst>
              <p:tags r:id="rId2"/>
            </p:custDataLst>
          </p:nvPr>
        </p:nvPicPr>
        <p:blipFill>
          <a:blip r:embed="rId6"/>
          <a:stretch>
            <a:fillRect/>
          </a:stretch>
        </p:blipFill>
        <p:spPr>
          <a:xfrm>
            <a:off x="219422" y="3909495"/>
            <a:ext cx="9542000" cy="2220350"/>
          </a:xfrm>
          <a:prstGeom prst="rect">
            <a:avLst/>
          </a:prstGeom>
        </p:spPr>
      </p:pic>
      <p:sp>
        <p:nvSpPr>
          <p:cNvPr id="11" name="Rectangle: Rounded Corners 10">
            <a:extLst>
              <a:ext uri="{FF2B5EF4-FFF2-40B4-BE49-F238E27FC236}">
                <a16:creationId xmlns:a16="http://schemas.microsoft.com/office/drawing/2014/main" id="{326D83CB-F49E-4C61-B275-C696CD528699}"/>
              </a:ext>
            </a:extLst>
          </p:cNvPr>
          <p:cNvSpPr/>
          <p:nvPr/>
        </p:nvSpPr>
        <p:spPr>
          <a:xfrm>
            <a:off x="7499617" y="2569060"/>
            <a:ext cx="3928168" cy="1263597"/>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Problem! Maximal LFs are infinity outside of the ROA making it hard to approximate them by continuous functions.</a:t>
            </a:r>
          </a:p>
        </p:txBody>
      </p:sp>
      <p:cxnSp>
        <p:nvCxnSpPr>
          <p:cNvPr id="15" name="Straight Arrow Connector 14">
            <a:extLst>
              <a:ext uri="{FF2B5EF4-FFF2-40B4-BE49-F238E27FC236}">
                <a16:creationId xmlns:a16="http://schemas.microsoft.com/office/drawing/2014/main" id="{4A161170-C62C-4161-96F1-D04D8D592F29}"/>
              </a:ext>
            </a:extLst>
          </p:cNvPr>
          <p:cNvCxnSpPr>
            <a:cxnSpLocks/>
            <a:stCxn id="11" idx="1"/>
          </p:cNvCxnSpPr>
          <p:nvPr/>
        </p:nvCxnSpPr>
        <p:spPr>
          <a:xfrm flipH="1">
            <a:off x="5593976" y="3200859"/>
            <a:ext cx="1905641" cy="22814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6" name="Rectangle: Rounded Corners 15">
            <a:extLst>
              <a:ext uri="{FF2B5EF4-FFF2-40B4-BE49-F238E27FC236}">
                <a16:creationId xmlns:a16="http://schemas.microsoft.com/office/drawing/2014/main" id="{CCA348D6-C2E6-4D3F-AA07-FA9D0ED4E8BB}"/>
              </a:ext>
            </a:extLst>
          </p:cNvPr>
          <p:cNvSpPr/>
          <p:nvPr/>
        </p:nvSpPr>
        <p:spPr>
          <a:xfrm>
            <a:off x="7614877" y="5501768"/>
            <a:ext cx="3812908" cy="967294"/>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Our proposed converse LF can be shown to be globally bounded!</a:t>
            </a:r>
          </a:p>
        </p:txBody>
      </p:sp>
      <p:cxnSp>
        <p:nvCxnSpPr>
          <p:cNvPr id="18" name="Straight Arrow Connector 17">
            <a:extLst>
              <a:ext uri="{FF2B5EF4-FFF2-40B4-BE49-F238E27FC236}">
                <a16:creationId xmlns:a16="http://schemas.microsoft.com/office/drawing/2014/main" id="{47CBC2F1-8E18-404F-96B9-ECF0DBE491AA}"/>
              </a:ext>
            </a:extLst>
          </p:cNvPr>
          <p:cNvCxnSpPr>
            <a:stCxn id="16" idx="1"/>
          </p:cNvCxnSpPr>
          <p:nvPr/>
        </p:nvCxnSpPr>
        <p:spPr>
          <a:xfrm flipH="1" flipV="1">
            <a:off x="5693869" y="5348087"/>
            <a:ext cx="1921008" cy="637328"/>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6C949E92-933E-46CA-8C48-FCE367FFBF49}"/>
              </a:ext>
            </a:extLst>
          </p:cNvPr>
          <p:cNvSpPr/>
          <p:nvPr/>
        </p:nvSpPr>
        <p:spPr>
          <a:xfrm>
            <a:off x="7717271" y="1300690"/>
            <a:ext cx="3812908" cy="967294"/>
          </a:xfrm>
          <a:prstGeom prst="round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Converse Lyapunov functions are special cases of value functions (solutions to the HJB PDE)!</a:t>
            </a:r>
          </a:p>
        </p:txBody>
      </p:sp>
      <p:cxnSp>
        <p:nvCxnSpPr>
          <p:cNvPr id="13" name="Straight Arrow Connector 12">
            <a:extLst>
              <a:ext uri="{FF2B5EF4-FFF2-40B4-BE49-F238E27FC236}">
                <a16:creationId xmlns:a16="http://schemas.microsoft.com/office/drawing/2014/main" id="{2CD7B66D-9499-43EC-BC29-15EEF3E3C778}"/>
              </a:ext>
            </a:extLst>
          </p:cNvPr>
          <p:cNvCxnSpPr>
            <a:cxnSpLocks/>
            <a:stCxn id="12" idx="1"/>
          </p:cNvCxnSpPr>
          <p:nvPr/>
        </p:nvCxnSpPr>
        <p:spPr>
          <a:xfrm flipH="1">
            <a:off x="5378824" y="1784337"/>
            <a:ext cx="2338447" cy="267300"/>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991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6" grpId="0" animBg="1"/>
      <p:bldP spid="1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2E00D40-2CFD-4101-8CBF-8CE14D091E7F}"/>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43</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
        <p:nvSpPr>
          <p:cNvPr id="5" name="Title 1">
            <a:extLst>
              <a:ext uri="{FF2B5EF4-FFF2-40B4-BE49-F238E27FC236}">
                <a16:creationId xmlns:a16="http://schemas.microsoft.com/office/drawing/2014/main" id="{4D50A4D2-0F53-4575-96FE-80833E0C1FF9}"/>
              </a:ext>
            </a:extLst>
          </p:cNvPr>
          <p:cNvSpPr>
            <a:spLocks noGrp="1"/>
          </p:cNvSpPr>
          <p:nvPr>
            <p:ph type="title"/>
          </p:nvPr>
        </p:nvSpPr>
        <p:spPr>
          <a:xfrm>
            <a:off x="83244" y="-456640"/>
            <a:ext cx="12025511" cy="1595438"/>
          </a:xfrm>
        </p:spPr>
        <p:txBody>
          <a:bodyPr>
            <a:normAutofit/>
          </a:bodyPr>
          <a:lstStyle/>
          <a:p>
            <a:r>
              <a:rPr lang="en-US" sz="2800" u="sng" dirty="0"/>
              <a:t>Properties Of Our Newly Proposed Converse Lyapunov Function</a:t>
            </a:r>
          </a:p>
        </p:txBody>
      </p:sp>
      <p:pic>
        <p:nvPicPr>
          <p:cNvPr id="89" name="Picture 88"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tcolorbox}&#10;\noindent For an ODE,&#10;\vspace{-0.25cm} \begin{empheq}[box=\fbox]{align*} &amp; \dot{x}(t) = f(x(t))\\ \nonumber&#10;&amp; \text{Given} \quad x(0)=x_0, \nonumber&#10;\end{empheq}&#10;consider our proposed converse Lyapunov function,&#10;\begin{empheq}[box=\fbox]{align*}&#10;V_{\alpha, \beta}(x)= \begin{cases} 1 - \exp(- \alpha \int_{t=0}^\infty || \rho_f(x,t)||_2^{2 \beta} dt ) \text{ if } x \in ROA_f \\&#10;1 \text{ otherwse.} \end{cases}&#10;\end{empheq}&#10;\end{tcolorbox}&#10;&#10;\end{textblock*}&#10;&#10;&#10;&#10;&#10;\end{document}&#10;" title="IguanaTex Bitmap Display">
            <a:extLst>
              <a:ext uri="{FF2B5EF4-FFF2-40B4-BE49-F238E27FC236}">
                <a16:creationId xmlns:a16="http://schemas.microsoft.com/office/drawing/2014/main" id="{8F12A7E2-D088-4148-839F-22D0FF74674C}"/>
              </a:ext>
            </a:extLst>
          </p:cNvPr>
          <p:cNvPicPr>
            <a:picLocks noChangeAspect="1"/>
          </p:cNvPicPr>
          <p:nvPr>
            <p:custDataLst>
              <p:tags r:id="rId1"/>
            </p:custDataLst>
          </p:nvPr>
        </p:nvPicPr>
        <p:blipFill>
          <a:blip r:embed="rId7"/>
          <a:stretch>
            <a:fillRect/>
          </a:stretch>
        </p:blipFill>
        <p:spPr>
          <a:xfrm>
            <a:off x="1932150" y="692521"/>
            <a:ext cx="8054812" cy="2541354"/>
          </a:xfrm>
          <a:prstGeom prst="rect">
            <a:avLst/>
          </a:prstGeom>
        </p:spPr>
      </p:pic>
      <p:pic>
        <p:nvPicPr>
          <p:cNvPr id="15" name="Picture 14"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8cm}(1in,2in)&#10;\noindent&#10;\begin{itemize}&#10;\item \textcolor{red}{$ROA_f=\{x \in \R^n : V_{\alpha,\beta}(x) &lt;1\}$} for any $\alpha&gt;0$ and $\beta \in \N$.&#10;&#10;&#10;\end{itemize}&#10;&#10;\end{textblock*}&#10;&#10;&#10;&#10;&#10;\end{document}&#10;" title="IguanaTex Bitmap Display">
            <a:extLst>
              <a:ext uri="{FF2B5EF4-FFF2-40B4-BE49-F238E27FC236}">
                <a16:creationId xmlns:a16="http://schemas.microsoft.com/office/drawing/2014/main" id="{3818BCD8-2017-4A0F-A7F3-1AB2AFAA6D43}"/>
              </a:ext>
            </a:extLst>
          </p:cNvPr>
          <p:cNvPicPr>
            <a:picLocks noChangeAspect="1"/>
          </p:cNvPicPr>
          <p:nvPr>
            <p:custDataLst>
              <p:tags r:id="rId2"/>
            </p:custDataLst>
          </p:nvPr>
        </p:nvPicPr>
        <p:blipFill>
          <a:blip r:embed="rId8"/>
          <a:stretch>
            <a:fillRect/>
          </a:stretch>
        </p:blipFill>
        <p:spPr>
          <a:xfrm>
            <a:off x="375163" y="3487335"/>
            <a:ext cx="6561418" cy="264305"/>
          </a:xfrm>
          <a:prstGeom prst="rect">
            <a:avLst/>
          </a:prstGeom>
        </p:spPr>
      </p:pic>
      <p:pic>
        <p:nvPicPr>
          <p:cNvPr id="17" name="Picture 16"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8cm}(1in,2in)&#10;\noindent&#10;\begin{itemize}&#10; \item If there exists $\eta&gt;0$ such that $B_\eta(0)=\{x \in \R^n: ||x||_2&lt;\eta\}$ is expontially stable (ie system is \textcolor{blue}{locally exponential stable}) then for sufficiently large $\alpha&gt;0$ and $\beta \in \N$ \textcolor{red}{$V_{\alpha,\beta}$ is globally Lipschitz continuous}.&#10;&#10;\end{itemize}&#10;&#10;\end{textblock*}&#10;&#10;&#10;&#10;&#10;\end{document}&#10;" title="IguanaTex Bitmap Display">
            <a:extLst>
              <a:ext uri="{FF2B5EF4-FFF2-40B4-BE49-F238E27FC236}">
                <a16:creationId xmlns:a16="http://schemas.microsoft.com/office/drawing/2014/main" id="{2073CC5C-9A81-4385-A3AB-AFAFB52CD5CA}"/>
              </a:ext>
            </a:extLst>
          </p:cNvPr>
          <p:cNvPicPr>
            <a:picLocks noChangeAspect="1"/>
          </p:cNvPicPr>
          <p:nvPr>
            <p:custDataLst>
              <p:tags r:id="rId3"/>
            </p:custDataLst>
          </p:nvPr>
        </p:nvPicPr>
        <p:blipFill>
          <a:blip r:embed="rId9"/>
          <a:stretch>
            <a:fillRect/>
          </a:stretch>
        </p:blipFill>
        <p:spPr>
          <a:xfrm>
            <a:off x="375163" y="4006407"/>
            <a:ext cx="10769086" cy="831828"/>
          </a:xfrm>
          <a:prstGeom prst="rect">
            <a:avLst/>
          </a:prstGeom>
        </p:spPr>
      </p:pic>
      <p:pic>
        <p:nvPicPr>
          <p:cNvPr id="19" name="Picture 18"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8cm}(1in,2in)&#10;\noindent&#10;\begin{itemize}&#10; \item For sufficiently large $\alpha&gt;0$ and $\beta \in \N$ \textcolor{red}{$V_{\alpha,\beta}$ satisfies the following PDE:}&#10;&#10;&#10;&#10;\end{itemize}&#10;&#10;\end{textblock*}&#10;&#10;&#10;&#10;&#10;\end{document}&#10;" title="IguanaTex Bitmap Display">
            <a:extLst>
              <a:ext uri="{FF2B5EF4-FFF2-40B4-BE49-F238E27FC236}">
                <a16:creationId xmlns:a16="http://schemas.microsoft.com/office/drawing/2014/main" id="{D35D0522-3865-4E69-BFCC-C2602450D4C6}"/>
              </a:ext>
            </a:extLst>
          </p:cNvPr>
          <p:cNvPicPr>
            <a:picLocks noChangeAspect="1"/>
          </p:cNvPicPr>
          <p:nvPr>
            <p:custDataLst>
              <p:tags r:id="rId4"/>
            </p:custDataLst>
          </p:nvPr>
        </p:nvPicPr>
        <p:blipFill>
          <a:blip r:embed="rId10"/>
          <a:stretch>
            <a:fillRect/>
          </a:stretch>
        </p:blipFill>
        <p:spPr>
          <a:xfrm>
            <a:off x="375163" y="4943891"/>
            <a:ext cx="8683112" cy="273352"/>
          </a:xfrm>
          <a:prstGeom prst="rect">
            <a:avLst/>
          </a:prstGeom>
        </p:spPr>
      </p:pic>
      <p:pic>
        <p:nvPicPr>
          <p:cNvPr id="26" name="Picture 2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4cm}(1in,2in)&#10;\begin{goodbox}{}&#10;\vspace{-0.2cm}&#10;\begin{align*}&#10; &amp; \nabla V_{\alpha, \beta}(x)^T f(x) = -\alpha ||x||_2^{2 \beta}  (1 - V_{\alpha, \beta}(x)) \text{ for almost every } x \in \R^n\\&#10;&amp;  V(0)=0, \qquad  V(x)= 1 \text{ for all } x \notin ROA_f.&#10;\end{align*}&#10;\end{goodbox}&#10;&#10;&#10;&#10;\end{textblock*}&#10;&#10;&#10;&#10;\end{document}&#10;" title="IguanaTex Bitmap Display">
            <a:extLst>
              <a:ext uri="{FF2B5EF4-FFF2-40B4-BE49-F238E27FC236}">
                <a16:creationId xmlns:a16="http://schemas.microsoft.com/office/drawing/2014/main" id="{F01DA070-E2B4-415A-8B4F-2BB1257E48CA}"/>
              </a:ext>
            </a:extLst>
          </p:cNvPr>
          <p:cNvPicPr>
            <a:picLocks noChangeAspect="1"/>
          </p:cNvPicPr>
          <p:nvPr>
            <p:custDataLst>
              <p:tags r:id="rId5"/>
            </p:custDataLst>
          </p:nvPr>
        </p:nvPicPr>
        <p:blipFill>
          <a:blip r:embed="rId11"/>
          <a:stretch>
            <a:fillRect/>
          </a:stretch>
        </p:blipFill>
        <p:spPr>
          <a:xfrm>
            <a:off x="1647153" y="5391380"/>
            <a:ext cx="7786913" cy="1223069"/>
          </a:xfrm>
          <a:prstGeom prst="rect">
            <a:avLst/>
          </a:prstGeom>
        </p:spPr>
      </p:pic>
      <p:sp>
        <p:nvSpPr>
          <p:cNvPr id="20" name="Rectangle: Rounded Corners 19">
            <a:extLst>
              <a:ext uri="{FF2B5EF4-FFF2-40B4-BE49-F238E27FC236}">
                <a16:creationId xmlns:a16="http://schemas.microsoft.com/office/drawing/2014/main" id="{92093852-2B1F-47CE-AB20-C25C2D5DE219}"/>
              </a:ext>
            </a:extLst>
          </p:cNvPr>
          <p:cNvSpPr/>
          <p:nvPr/>
        </p:nvSpPr>
        <p:spPr>
          <a:xfrm>
            <a:off x="257175" y="1985963"/>
            <a:ext cx="1485900" cy="8318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 have shown that:</a:t>
            </a:r>
          </a:p>
        </p:txBody>
      </p:sp>
      <p:cxnSp>
        <p:nvCxnSpPr>
          <p:cNvPr id="22" name="Straight Arrow Connector 21">
            <a:extLst>
              <a:ext uri="{FF2B5EF4-FFF2-40B4-BE49-F238E27FC236}">
                <a16:creationId xmlns:a16="http://schemas.microsoft.com/office/drawing/2014/main" id="{7423335A-6F61-46A5-8BFE-973CFDC83027}"/>
              </a:ext>
            </a:extLst>
          </p:cNvPr>
          <p:cNvCxnSpPr>
            <a:stCxn id="20" idx="2"/>
          </p:cNvCxnSpPr>
          <p:nvPr/>
        </p:nvCxnSpPr>
        <p:spPr>
          <a:xfrm>
            <a:off x="1000125" y="2817791"/>
            <a:ext cx="257175" cy="59829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0752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500"/>
                                        <p:tgtEl>
                                          <p:spTgt spid="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0"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1000"/>
                                        <p:tgtEl>
                                          <p:spTgt spid="15"/>
                                        </p:tgtEl>
                                      </p:cBhvr>
                                    </p:animEffect>
                                    <p:anim calcmode="lin" valueType="num">
                                      <p:cBhvr>
                                        <p:cTn id="21" dur="1000" fill="hold"/>
                                        <p:tgtEl>
                                          <p:spTgt spid="15"/>
                                        </p:tgtEl>
                                        <p:attrNameLst>
                                          <p:attrName>ppt_x</p:attrName>
                                        </p:attrNameLst>
                                      </p:cBhvr>
                                      <p:tavLst>
                                        <p:tav tm="0">
                                          <p:val>
                                            <p:strVal val="#ppt_x"/>
                                          </p:val>
                                        </p:tav>
                                        <p:tav tm="100000">
                                          <p:val>
                                            <p:strVal val="#ppt_x"/>
                                          </p:val>
                                        </p:tav>
                                      </p:tavLst>
                                    </p:anim>
                                    <p:anim calcmode="lin" valueType="num">
                                      <p:cBhvr>
                                        <p:cTn id="2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1000"/>
                                        <p:tgtEl>
                                          <p:spTgt spid="17"/>
                                        </p:tgtEl>
                                      </p:cBhvr>
                                    </p:animEffect>
                                    <p:anim calcmode="lin" valueType="num">
                                      <p:cBhvr>
                                        <p:cTn id="28" dur="1000" fill="hold"/>
                                        <p:tgtEl>
                                          <p:spTgt spid="17"/>
                                        </p:tgtEl>
                                        <p:attrNameLst>
                                          <p:attrName>ppt_x</p:attrName>
                                        </p:attrNameLst>
                                      </p:cBhvr>
                                      <p:tavLst>
                                        <p:tav tm="0">
                                          <p:val>
                                            <p:strVal val="#ppt_x"/>
                                          </p:val>
                                        </p:tav>
                                        <p:tav tm="100000">
                                          <p:val>
                                            <p:strVal val="#ppt_x"/>
                                          </p:val>
                                        </p:tav>
                                      </p:tavLst>
                                    </p:anim>
                                    <p:anim calcmode="lin" valueType="num">
                                      <p:cBhvr>
                                        <p:cTn id="2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1000"/>
                                        <p:tgtEl>
                                          <p:spTgt spid="19"/>
                                        </p:tgtEl>
                                      </p:cBhvr>
                                    </p:animEffect>
                                    <p:anim calcmode="lin" valueType="num">
                                      <p:cBhvr>
                                        <p:cTn id="35" dur="1000" fill="hold"/>
                                        <p:tgtEl>
                                          <p:spTgt spid="19"/>
                                        </p:tgtEl>
                                        <p:attrNameLst>
                                          <p:attrName>ppt_x</p:attrName>
                                        </p:attrNameLst>
                                      </p:cBhvr>
                                      <p:tavLst>
                                        <p:tav tm="0">
                                          <p:val>
                                            <p:strVal val="#ppt_x"/>
                                          </p:val>
                                        </p:tav>
                                        <p:tav tm="100000">
                                          <p:val>
                                            <p:strVal val="#ppt_x"/>
                                          </p:val>
                                        </p:tav>
                                      </p:tavLst>
                                    </p:anim>
                                    <p:anim calcmode="lin" valueType="num">
                                      <p:cBhvr>
                                        <p:cTn id="36"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45"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text{Find } \textcolor{blue}{V} \text{ subject to: } \\&#10;&amp; \nabla \textcolor{blue}{V}(x)^T f(x) = -\alpha ||x||_2^{2 \beta}  (1 - \textcolor{blue}{V}(x)) \text{ for almost every } x \in \Omega,\\&#10;&amp; \textcolor{blue}{V}(0)=0,\qquad  \textcolor{blue}{V}(x)= 1 \text{ for all } x \in \partial \Omega.&#10;\end{align*}&#10;&#10;&#10;&#10;&#10;&#10;\end{textblock*}&#10;&#10;&#10;&#10;&#10;\end{document}&#10;" title="IguanaTex Bitmap Display">
            <a:extLst>
              <a:ext uri="{FF2B5EF4-FFF2-40B4-BE49-F238E27FC236}">
                <a16:creationId xmlns:a16="http://schemas.microsoft.com/office/drawing/2014/main" id="{6E2F2454-0393-4C04-8FFA-9ED29C7786A1}"/>
              </a:ext>
            </a:extLst>
          </p:cNvPr>
          <p:cNvPicPr>
            <a:picLocks noChangeAspect="1"/>
          </p:cNvPicPr>
          <p:nvPr>
            <p:custDataLst>
              <p:tags r:id="rId1"/>
            </p:custDataLst>
          </p:nvPr>
        </p:nvPicPr>
        <p:blipFill>
          <a:blip r:embed="rId7"/>
          <a:stretch>
            <a:fillRect/>
          </a:stretch>
        </p:blipFill>
        <p:spPr>
          <a:xfrm>
            <a:off x="284309" y="2049341"/>
            <a:ext cx="7240178" cy="1150188"/>
          </a:xfrm>
          <a:prstGeom prst="rect">
            <a:avLst/>
          </a:prstGeom>
          <a:ln w="25400">
            <a:solidFill>
              <a:schemeClr val="accent1">
                <a:shade val="50000"/>
              </a:schemeClr>
            </a:solidFill>
          </a:ln>
        </p:spPr>
      </p:pic>
      <p:pic>
        <p:nvPicPr>
          <p:cNvPr id="67" name="Picture 66"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 |\textcolor{blue}{V}(x)- \textcolor{red}{V_{\alpha,\beta}}(x)| dx \\ \nonumber&#10; &amp; \text{subject to: } \\&#10;&amp; \nabla \textcolor{blue}{V}(x)^T f(x) \le -\alpha ||x||_2^{2 \beta}  (1 - \textcolor{blue}{V}(x)) \text{ for almost every } x \in \Omega,\\&#10;&amp; \textcolor{blue}{V}(0) \ge 0, \qquad  \textcolor{blue}{V}(x) \ge 1 \text{ for all } x \in \partial \Omega.&#10;\end{align*}&#10;&#10;&#10;&#10;\end{textblock*}&#10;&#10;&#10;&#10;&#10;\end{document}&#10;" title="IguanaTex Bitmap Display">
            <a:extLst>
              <a:ext uri="{FF2B5EF4-FFF2-40B4-BE49-F238E27FC236}">
                <a16:creationId xmlns:a16="http://schemas.microsoft.com/office/drawing/2014/main" id="{A027443D-AB4F-4DCB-BAE1-24DF88380649}"/>
              </a:ext>
            </a:extLst>
          </p:cNvPr>
          <p:cNvPicPr>
            <a:picLocks noChangeAspect="1"/>
          </p:cNvPicPr>
          <p:nvPr>
            <p:custDataLst>
              <p:tags r:id="rId2"/>
            </p:custDataLst>
          </p:nvPr>
        </p:nvPicPr>
        <p:blipFill>
          <a:blip r:embed="rId8"/>
          <a:stretch>
            <a:fillRect/>
          </a:stretch>
        </p:blipFill>
        <p:spPr>
          <a:xfrm>
            <a:off x="4322587" y="3656080"/>
            <a:ext cx="7469963" cy="1993566"/>
          </a:xfrm>
          <a:prstGeom prst="rect">
            <a:avLst/>
          </a:prstGeom>
          <a:ln w="25400">
            <a:solidFill>
              <a:schemeClr val="accent1">
                <a:shade val="50000"/>
              </a:schemeClr>
            </a:solidFill>
          </a:ln>
        </p:spPr>
      </p:pic>
      <p:cxnSp>
        <p:nvCxnSpPr>
          <p:cNvPr id="12" name="Straight Arrow Connector 11">
            <a:extLst>
              <a:ext uri="{FF2B5EF4-FFF2-40B4-BE49-F238E27FC236}">
                <a16:creationId xmlns:a16="http://schemas.microsoft.com/office/drawing/2014/main" id="{C8525B8E-2EA5-4608-93E2-136146EC12E9}"/>
              </a:ext>
            </a:extLst>
          </p:cNvPr>
          <p:cNvCxnSpPr>
            <a:cxnSpLocks/>
            <a:stCxn id="46" idx="3"/>
          </p:cNvCxnSpPr>
          <p:nvPr/>
        </p:nvCxnSpPr>
        <p:spPr>
          <a:xfrm>
            <a:off x="7524487" y="2624435"/>
            <a:ext cx="883707" cy="968871"/>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8AE59013-2F1F-4802-B3E0-9BE3CD8530D5}"/>
              </a:ext>
            </a:extLst>
          </p:cNvPr>
          <p:cNvSpPr txBox="1"/>
          <p:nvPr/>
        </p:nvSpPr>
        <p:spPr>
          <a:xfrm>
            <a:off x="8195881" y="2551270"/>
            <a:ext cx="3107532"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Relax equality constraints to inequality constraints </a:t>
            </a:r>
          </a:p>
        </p:txBody>
      </p:sp>
      <p:sp>
        <p:nvSpPr>
          <p:cNvPr id="6" name="Slide Number Placeholder 5">
            <a:extLst>
              <a:ext uri="{FF2B5EF4-FFF2-40B4-BE49-F238E27FC236}">
                <a16:creationId xmlns:a16="http://schemas.microsoft.com/office/drawing/2014/main" id="{F3A5B6E3-449F-458E-AC69-3A5749C38513}"/>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
        <p:nvSpPr>
          <p:cNvPr id="15" name="Title 1">
            <a:extLst>
              <a:ext uri="{FF2B5EF4-FFF2-40B4-BE49-F238E27FC236}">
                <a16:creationId xmlns:a16="http://schemas.microsoft.com/office/drawing/2014/main" id="{57AE5623-2412-4C9A-BEA6-DFA49533E5CC}"/>
              </a:ext>
            </a:extLst>
          </p:cNvPr>
          <p:cNvSpPr txBox="1">
            <a:spLocks/>
          </p:cNvSpPr>
          <p:nvPr/>
        </p:nvSpPr>
        <p:spPr>
          <a:xfrm>
            <a:off x="284309" y="-165254"/>
            <a:ext cx="11794992" cy="159617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Knuth's Computer Modern"/>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sng" strike="noStrike" kern="1200" cap="all" spc="0" normalizeH="0" baseline="0" noProof="0" dirty="0">
                <a:ln>
                  <a:noFill/>
                </a:ln>
                <a:solidFill>
                  <a:prstClr val="black"/>
                </a:solidFill>
                <a:effectLst/>
                <a:uLnTx/>
                <a:uFillTx/>
                <a:latin typeface="Knuth's Computer Modern"/>
                <a:ea typeface="+mj-ea"/>
                <a:cs typeface="+mj-cs"/>
              </a:rPr>
              <a:t>An Optimization Problem for ROA Approximation</a:t>
            </a:r>
          </a:p>
        </p:txBody>
      </p:sp>
      <p:pic>
        <p:nvPicPr>
          <p:cNvPr id="63" name="Picture 62"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Consider an ODE defined by $f$. Suppose $ROA_f \subset \Omega$. To approximate $ROA_f$ we solve the following PDE for $\alpha&gt;0$ and $\beta \in \N$:&#10;&#10;&#10;&#10;\end{textblock*}&#10;&#10;&#10;&#10;&#10;\end{document}&#10;" title="IguanaTex Bitmap Display">
            <a:extLst>
              <a:ext uri="{FF2B5EF4-FFF2-40B4-BE49-F238E27FC236}">
                <a16:creationId xmlns:a16="http://schemas.microsoft.com/office/drawing/2014/main" id="{43B41CCA-D02B-4E89-B705-ECBA0ED0CBFF}"/>
              </a:ext>
            </a:extLst>
          </p:cNvPr>
          <p:cNvPicPr>
            <a:picLocks noChangeAspect="1"/>
          </p:cNvPicPr>
          <p:nvPr>
            <p:custDataLst>
              <p:tags r:id="rId3"/>
            </p:custDataLst>
          </p:nvPr>
        </p:nvPicPr>
        <p:blipFill>
          <a:blip r:embed="rId9"/>
          <a:stretch>
            <a:fillRect/>
          </a:stretch>
        </p:blipFill>
        <p:spPr>
          <a:xfrm>
            <a:off x="284310" y="1241783"/>
            <a:ext cx="10779428" cy="647619"/>
          </a:xfrm>
          <a:prstGeom prst="rect">
            <a:avLst/>
          </a:prstGeom>
        </p:spPr>
      </p:pic>
      <p:sp>
        <p:nvSpPr>
          <p:cNvPr id="53" name="Rectangle: Rounded Corners 52">
            <a:extLst>
              <a:ext uri="{FF2B5EF4-FFF2-40B4-BE49-F238E27FC236}">
                <a16:creationId xmlns:a16="http://schemas.microsoft.com/office/drawing/2014/main" id="{8CCC343E-6A10-4B64-80E5-23495DBB125D}"/>
              </a:ext>
            </a:extLst>
          </p:cNvPr>
          <p:cNvSpPr/>
          <p:nvPr/>
        </p:nvSpPr>
        <p:spPr>
          <a:xfrm>
            <a:off x="222837" y="4272322"/>
            <a:ext cx="2693193" cy="16859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Objective function ensures the solution to the relaxed problem is close to our proposed converse Lyapunov function.</a:t>
            </a:r>
          </a:p>
        </p:txBody>
      </p:sp>
      <p:cxnSp>
        <p:nvCxnSpPr>
          <p:cNvPr id="57" name="Straight Arrow Connector 56">
            <a:extLst>
              <a:ext uri="{FF2B5EF4-FFF2-40B4-BE49-F238E27FC236}">
                <a16:creationId xmlns:a16="http://schemas.microsoft.com/office/drawing/2014/main" id="{79D00477-95E6-4584-B652-5674F09BA972}"/>
              </a:ext>
            </a:extLst>
          </p:cNvPr>
          <p:cNvCxnSpPr>
            <a:cxnSpLocks/>
            <a:stCxn id="53" idx="3"/>
          </p:cNvCxnSpPr>
          <p:nvPr/>
        </p:nvCxnSpPr>
        <p:spPr>
          <a:xfrm flipV="1">
            <a:off x="2916030" y="3976029"/>
            <a:ext cx="1333241" cy="113925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DEAF5A10-D352-47E5-A41F-187B720C38E3}"/>
              </a:ext>
            </a:extLst>
          </p:cNvPr>
          <p:cNvGrpSpPr/>
          <p:nvPr/>
        </p:nvGrpSpPr>
        <p:grpSpPr>
          <a:xfrm>
            <a:off x="2981405" y="5810481"/>
            <a:ext cx="8736451" cy="911238"/>
            <a:chOff x="2981405" y="5881919"/>
            <a:chExt cx="8736451" cy="911238"/>
          </a:xfrm>
        </p:grpSpPr>
        <p:pic>
          <p:nvPicPr>
            <p:cNvPr id="76" name="Picture 7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textcolor{red}{V_{\alpha, \beta}}(x)= \begin{cases} 1 - \exp(- \alpha \int_{t=0}^\infty || \rho_f(x,t)||_2^{2 \beta} dt ) \text{ if } x \in ROA_f \\&#10;1 \text{ otherwse.} \end{cases}&#10;\end{align*}&#10;&#10;&#10;&#10;\end{textblock*}&#10;&#10;&#10;&#10;&#10;\end{document}&#10;" title="IguanaTex Bitmap Display">
              <a:extLst>
                <a:ext uri="{FF2B5EF4-FFF2-40B4-BE49-F238E27FC236}">
                  <a16:creationId xmlns:a16="http://schemas.microsoft.com/office/drawing/2014/main" id="{0747DBAC-0252-4B37-BC0A-34483D8D84B5}"/>
                </a:ext>
              </a:extLst>
            </p:cNvPr>
            <p:cNvPicPr>
              <a:picLocks noChangeAspect="1"/>
            </p:cNvPicPr>
            <p:nvPr>
              <p:custDataLst>
                <p:tags r:id="rId4"/>
              </p:custDataLst>
            </p:nvPr>
          </p:nvPicPr>
          <p:blipFill>
            <a:blip r:embed="rId10"/>
            <a:stretch>
              <a:fillRect/>
            </a:stretch>
          </p:blipFill>
          <p:spPr>
            <a:xfrm>
              <a:off x="4435572" y="5881919"/>
              <a:ext cx="7282284" cy="911238"/>
            </a:xfrm>
            <a:prstGeom prst="rect">
              <a:avLst/>
            </a:prstGeom>
          </p:spPr>
        </p:pic>
        <p:sp>
          <p:nvSpPr>
            <p:cNvPr id="71" name="TextBox 70">
              <a:extLst>
                <a:ext uri="{FF2B5EF4-FFF2-40B4-BE49-F238E27FC236}">
                  <a16:creationId xmlns:a16="http://schemas.microsoft.com/office/drawing/2014/main" id="{3B2D381E-9187-45EF-A3E7-56BFDFC14A2F}"/>
                </a:ext>
              </a:extLst>
            </p:cNvPr>
            <p:cNvSpPr txBox="1"/>
            <p:nvPr/>
          </p:nvSpPr>
          <p:spPr>
            <a:xfrm>
              <a:off x="2981405" y="6035199"/>
              <a:ext cx="2197634"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Recalling</a:t>
              </a:r>
            </a:p>
          </p:txBody>
        </p:sp>
      </p:grpSp>
    </p:spTree>
    <p:extLst>
      <p:ext uri="{BB962C8B-B14F-4D97-AF65-F5344CB8AC3E}">
        <p14:creationId xmlns:p14="http://schemas.microsoft.com/office/powerpoint/2010/main" val="3755853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0"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nodeType="withEffect">
                                  <p:stCondLst>
                                    <p:cond delay="0"/>
                                  </p:stCondLst>
                                  <p:childTnLst>
                                    <p:set>
                                      <p:cBhvr>
                                        <p:cTn id="17" dur="1" fill="hold">
                                          <p:stCondLst>
                                            <p:cond delay="0"/>
                                          </p:stCondLst>
                                        </p:cTn>
                                        <p:tgtEl>
                                          <p:spTgt spid="67"/>
                                        </p:tgtEl>
                                        <p:attrNameLst>
                                          <p:attrName>style.visibility</p:attrName>
                                        </p:attrNameLst>
                                      </p:cBhvr>
                                      <p:to>
                                        <p:strVal val="visible"/>
                                      </p:to>
                                    </p:set>
                                    <p:animEffect transition="in" filter="fade">
                                      <p:cBhvr>
                                        <p:cTn id="18" dur="500"/>
                                        <p:tgtEl>
                                          <p:spTgt spid="6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3"/>
                                        </p:tgtEl>
                                        <p:attrNameLst>
                                          <p:attrName>style.visibility</p:attrName>
                                        </p:attrNameLst>
                                      </p:cBhvr>
                                      <p:to>
                                        <p:strVal val="visible"/>
                                      </p:to>
                                    </p:set>
                                    <p:animEffect transition="in" filter="fade">
                                      <p:cBhvr>
                                        <p:cTn id="28" dur="500"/>
                                        <p:tgtEl>
                                          <p:spTgt spid="53"/>
                                        </p:tgtEl>
                                      </p:cBhvr>
                                    </p:animEffect>
                                  </p:childTnLst>
                                </p:cTn>
                              </p:par>
                              <p:par>
                                <p:cTn id="29" presetID="10" presetClass="entr" presetSubtype="0" fill="hold" nodeType="withEffect">
                                  <p:stCondLst>
                                    <p:cond delay="0"/>
                                  </p:stCondLst>
                                  <p:childTnLst>
                                    <p:set>
                                      <p:cBhvr>
                                        <p:cTn id="30" dur="1" fill="hold">
                                          <p:stCondLst>
                                            <p:cond delay="0"/>
                                          </p:stCondLst>
                                        </p:cTn>
                                        <p:tgtEl>
                                          <p:spTgt spid="57"/>
                                        </p:tgtEl>
                                        <p:attrNameLst>
                                          <p:attrName>style.visibility</p:attrName>
                                        </p:attrNameLst>
                                      </p:cBhvr>
                                      <p:to>
                                        <p:strVal val="visible"/>
                                      </p:to>
                                    </p:set>
                                    <p:animEffect transition="in" filter="fade">
                                      <p:cBhvr>
                                        <p:cTn id="3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5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0D9CF78-B79C-437F-995A-B322C08E4CA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45</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pic>
        <p:nvPicPr>
          <p:cNvPr id="5" name="Picture 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 |\textcolor{blue}{V}(x)- \textcolor{red}{V_{\alpha,\beta}}(x)| dx \\ \nonumber&#10; &amp; \text{subject to: } \\&#10;&amp; \nabla \textcolor{blue}{V}(x)^T f(x) \le -\alpha ||x||_2^{2 \beta}  (1 - \textcolor{blue}{V}(x)) \text{ for almost every } x \in \Omega,\\&#10;&amp; \textcolor{blue}{V}(0) \ge 0, \qquad  \textcolor{blue}{V}(x) \ge 1 \text{ for all } x \in \partial \Omega.&#10;\end{align*}&#10;&#10;&#10;&#10;\end{textblock*}&#10;&#10;&#10;&#10;&#10;\end{document}&#10;" title="IguanaTex Bitmap Display">
            <a:extLst>
              <a:ext uri="{FF2B5EF4-FFF2-40B4-BE49-F238E27FC236}">
                <a16:creationId xmlns:a16="http://schemas.microsoft.com/office/drawing/2014/main" id="{A0BA63D0-D3CF-4169-982C-861820525924}"/>
              </a:ext>
            </a:extLst>
          </p:cNvPr>
          <p:cNvPicPr>
            <a:picLocks noChangeAspect="1"/>
          </p:cNvPicPr>
          <p:nvPr>
            <p:custDataLst>
              <p:tags r:id="rId1"/>
            </p:custDataLst>
          </p:nvPr>
        </p:nvPicPr>
        <p:blipFill>
          <a:blip r:embed="rId5"/>
          <a:stretch>
            <a:fillRect/>
          </a:stretch>
        </p:blipFill>
        <p:spPr>
          <a:xfrm>
            <a:off x="280787" y="1274070"/>
            <a:ext cx="7469963" cy="1993566"/>
          </a:xfrm>
          <a:prstGeom prst="rect">
            <a:avLst/>
          </a:prstGeom>
          <a:ln w="25400">
            <a:solidFill>
              <a:schemeClr val="accent1">
                <a:shade val="50000"/>
              </a:schemeClr>
            </a:solidFill>
          </a:ln>
        </p:spPr>
      </p:pic>
      <mc:AlternateContent xmlns:mc="http://schemas.openxmlformats.org/markup-compatibility/2006">
        <mc:Choice xmlns:a14="http://schemas.microsoft.com/office/drawing/2010/main" Requires="a14">
          <p:sp>
            <p:nvSpPr>
              <p:cNvPr id="6" name="Rectangle: Rounded Corners 5">
                <a:extLst>
                  <a:ext uri="{FF2B5EF4-FFF2-40B4-BE49-F238E27FC236}">
                    <a16:creationId xmlns:a16="http://schemas.microsoft.com/office/drawing/2014/main" id="{11B7A0CC-D394-4EA5-8329-9155DC91DB81}"/>
                  </a:ext>
                </a:extLst>
              </p:cNvPr>
              <p:cNvSpPr/>
              <p:nvPr/>
            </p:nvSpPr>
            <p:spPr>
              <a:xfrm>
                <a:off x="8022432" y="1057595"/>
                <a:ext cx="4041802" cy="23389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Tw Cen MT" panose="020B0602020104020603"/>
                    <a:ea typeface="+mn-ea"/>
                    <a:cs typeface="+mn-cs"/>
                  </a:rPr>
                  <a:t>Currently we cannot solve this optimization problem because we don’t have an analytical expression for </a:t>
                </a:r>
                <a14:m>
                  <m:oMath xmlns:m="http://schemas.openxmlformats.org/officeDocument/2006/math">
                    <m:sSub>
                      <m:sSubPr>
                        <m:ctrlP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𝑉</m:t>
                        </m:r>
                      </m:e>
                      <m:sub>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𝛼</m:t>
                        </m:r>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 </m:t>
                        </m:r>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𝛽</m:t>
                        </m:r>
                      </m:sub>
                    </m:sSub>
                  </m:oMath>
                </a14:m>
                <a:r>
                  <a:rPr kumimoji="0" lang="en-US" sz="2400" b="0"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rPr>
                  <a:t> </a:t>
                </a:r>
                <a:r>
                  <a:rPr kumimoji="0" lang="en-US" sz="2400" b="0" i="0" u="none" strike="noStrike" kern="1200" cap="none" spc="0" normalizeH="0" baseline="0" noProof="0" dirty="0">
                    <a:ln>
                      <a:noFill/>
                    </a:ln>
                    <a:solidFill>
                      <a:prstClr val="white"/>
                    </a:solidFill>
                    <a:effectLst/>
                    <a:uLnTx/>
                    <a:uFillTx/>
                    <a:latin typeface="Tw Cen MT" panose="020B0602020104020603"/>
                    <a:ea typeface="+mn-ea"/>
                    <a:cs typeface="+mn-cs"/>
                  </a:rPr>
                  <a:t>we need to find a way to remove it from the objective.</a:t>
                </a:r>
                <a:endParaRPr kumimoji="0" lang="en-US" sz="2400" b="0"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mc:Choice>
        <mc:Fallback>
          <p:sp>
            <p:nvSpPr>
              <p:cNvPr id="6" name="Rectangle: Rounded Corners 5">
                <a:extLst>
                  <a:ext uri="{FF2B5EF4-FFF2-40B4-BE49-F238E27FC236}">
                    <a16:creationId xmlns:a16="http://schemas.microsoft.com/office/drawing/2014/main" id="{11B7A0CC-D394-4EA5-8329-9155DC91DB81}"/>
                  </a:ext>
                </a:extLst>
              </p:cNvPr>
              <p:cNvSpPr>
                <a:spLocks noRot="1" noChangeAspect="1" noMove="1" noResize="1" noEditPoints="1" noAdjustHandles="1" noChangeArrowheads="1" noChangeShapeType="1" noTextEdit="1"/>
              </p:cNvSpPr>
              <p:nvPr/>
            </p:nvSpPr>
            <p:spPr>
              <a:xfrm>
                <a:off x="8022432" y="1057595"/>
                <a:ext cx="4041802" cy="2338949"/>
              </a:xfrm>
              <a:prstGeom prst="roundRect">
                <a:avLst/>
              </a:prstGeom>
              <a:blipFill>
                <a:blip r:embed="rId6"/>
                <a:stretch>
                  <a:fillRect t="-6977" r="-300"/>
                </a:stretch>
              </a:blipFill>
            </p:spPr>
            <p:txBody>
              <a:bodyPr/>
              <a:lstStyle/>
              <a:p>
                <a:r>
                  <a:rPr lang="en-US">
                    <a:noFill/>
                  </a:rPr>
                  <a:t> </a:t>
                </a:r>
              </a:p>
            </p:txBody>
          </p:sp>
        </mc:Fallback>
      </mc:AlternateContent>
      <p:cxnSp>
        <p:nvCxnSpPr>
          <p:cNvPr id="8" name="Straight Arrow Connector 7">
            <a:extLst>
              <a:ext uri="{FF2B5EF4-FFF2-40B4-BE49-F238E27FC236}">
                <a16:creationId xmlns:a16="http://schemas.microsoft.com/office/drawing/2014/main" id="{4F7FDC87-F386-4764-9EBE-974137466DAE}"/>
              </a:ext>
            </a:extLst>
          </p:cNvPr>
          <p:cNvCxnSpPr>
            <a:cxnSpLocks/>
            <a:stCxn id="6" idx="1"/>
          </p:cNvCxnSpPr>
          <p:nvPr/>
        </p:nvCxnSpPr>
        <p:spPr>
          <a:xfrm flipH="1" flipV="1">
            <a:off x="3803898" y="1773290"/>
            <a:ext cx="4218534" cy="453780"/>
          </a:xfrm>
          <a:prstGeom prst="straightConnector1">
            <a:avLst/>
          </a:prstGeom>
          <a:ln w="66675">
            <a:tailEnd type="triangle"/>
          </a:ln>
        </p:spPr>
        <p:style>
          <a:lnRef idx="1">
            <a:schemeClr val="accent1"/>
          </a:lnRef>
          <a:fillRef idx="0">
            <a:schemeClr val="accent1"/>
          </a:fillRef>
          <a:effectRef idx="0">
            <a:schemeClr val="accent1"/>
          </a:effectRef>
          <a:fontRef idx="minor">
            <a:schemeClr val="tx1"/>
          </a:fontRef>
        </p:style>
      </p:cxnSp>
      <p:pic>
        <p:nvPicPr>
          <p:cNvPr id="10" name="Picture 9"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goodbox}{Proposition: Upper bounds on our converse Lyapunov function}&#10; Consider $f \in C^1(\R^n, \R)$, $\beta \in \N$ and $\alpha&gt;0$. Suppose there exists $J \in C^1(\Omega, \R)$ that satisfies&#10; \begin{align*} &#10; &amp; \nabla \textcolor{blue}{V}(x)^T f(x) \le  -\alpha||x||_2^{2 \beta} (1-\textcolor{blue}{V}(x)) \text{ for all } x \in \Omega, \\&#10; &amp; \textcolor{blue}{V}(0) \ge 0, &#10;, \qquad \textcolor{blue}{V}(x) \ge 1 \text{ for all } x \in \partial \Omega \end{align*}&#10; where $\Omega \subset \R^n$ is a compact set. Then $\textcolor{red}{V_{\alpha, \beta}}(x) \le \textcolor{blue}{V}(x)$ for all $x \in \Omega$.&#10;\end{goodbox}&#10;&#10;&#10;&#10;\end{textblock*}&#10;&#10;&#10;&#10;&#10;\end{document}&#10;" title="IguanaTex Bitmap Display">
            <a:extLst>
              <a:ext uri="{FF2B5EF4-FFF2-40B4-BE49-F238E27FC236}">
                <a16:creationId xmlns:a16="http://schemas.microsoft.com/office/drawing/2014/main" id="{A5A38561-4B9D-4BA5-895D-558372A5585D}"/>
              </a:ext>
            </a:extLst>
          </p:cNvPr>
          <p:cNvPicPr>
            <a:picLocks noChangeAspect="1"/>
          </p:cNvPicPr>
          <p:nvPr>
            <p:custDataLst>
              <p:tags r:id="rId2"/>
            </p:custDataLst>
          </p:nvPr>
        </p:nvPicPr>
        <p:blipFill>
          <a:blip r:embed="rId7"/>
          <a:stretch>
            <a:fillRect/>
          </a:stretch>
        </p:blipFill>
        <p:spPr>
          <a:xfrm>
            <a:off x="3730492" y="3525454"/>
            <a:ext cx="8079400" cy="2566209"/>
          </a:xfrm>
          <a:prstGeom prst="rect">
            <a:avLst/>
          </a:prstGeom>
        </p:spPr>
      </p:pic>
      <p:sp>
        <p:nvSpPr>
          <p:cNvPr id="18" name="Arrow: Bent-Up 17">
            <a:extLst>
              <a:ext uri="{FF2B5EF4-FFF2-40B4-BE49-F238E27FC236}">
                <a16:creationId xmlns:a16="http://schemas.microsoft.com/office/drawing/2014/main" id="{91B7AF90-B15A-4210-9765-F95D5B93DF75}"/>
              </a:ext>
            </a:extLst>
          </p:cNvPr>
          <p:cNvSpPr/>
          <p:nvPr/>
        </p:nvSpPr>
        <p:spPr>
          <a:xfrm rot="5400000">
            <a:off x="2370525" y="3578839"/>
            <a:ext cx="1759643" cy="1137237"/>
          </a:xfrm>
          <a:prstGeom prst="ben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699722CA-8540-4AA9-8600-7B9C7B222828}"/>
                  </a:ext>
                </a:extLst>
              </p:cNvPr>
              <p:cNvSpPr txBox="1"/>
              <p:nvPr/>
            </p:nvSpPr>
            <p:spPr>
              <a:xfrm>
                <a:off x="265419" y="3544654"/>
                <a:ext cx="2416309" cy="2341218"/>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Feasible solutions to our </a:t>
                </a:r>
                <a:r>
                  <a:rPr kumimoji="0" lang="en-US" sz="2400" b="0" i="0" u="none" strike="noStrike" kern="1200" cap="none" spc="0" normalizeH="0" baseline="0" noProof="0" dirty="0" err="1">
                    <a:ln>
                      <a:noFill/>
                    </a:ln>
                    <a:solidFill>
                      <a:prstClr val="black"/>
                    </a:solidFill>
                    <a:effectLst/>
                    <a:uLnTx/>
                    <a:uFillTx/>
                    <a:latin typeface="Tw Cen MT" panose="020B0602020104020603"/>
                    <a:ea typeface="+mn-ea"/>
                    <a:cs typeface="+mn-cs"/>
                  </a:rPr>
                  <a:t>Opt</a:t>
                </a: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satisfy inequalities that imply solutions bound </a:t>
                </a:r>
                <a14:m>
                  <m:oMath xmlns:m="http://schemas.openxmlformats.org/officeDocument/2006/math">
                    <m:sSub>
                      <m:sSubPr>
                        <m:ctrlP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𝑉</m:t>
                        </m:r>
                      </m:e>
                      <m:sub>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𝛼</m:t>
                        </m:r>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 </m:t>
                        </m:r>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𝛽</m:t>
                        </m:r>
                      </m:sub>
                    </m:sSub>
                  </m:oMath>
                </a14:m>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from above. </a:t>
                </a:r>
              </a:p>
            </p:txBody>
          </p:sp>
        </mc:Choice>
        <mc:Fallback xmlns="">
          <p:sp>
            <p:nvSpPr>
              <p:cNvPr id="19" name="TextBox 18">
                <a:extLst>
                  <a:ext uri="{FF2B5EF4-FFF2-40B4-BE49-F238E27FC236}">
                    <a16:creationId xmlns:a16="http://schemas.microsoft.com/office/drawing/2014/main" id="{699722CA-8540-4AA9-8600-7B9C7B222828}"/>
                  </a:ext>
                </a:extLst>
              </p:cNvPr>
              <p:cNvSpPr txBox="1">
                <a:spLocks noRot="1" noChangeAspect="1" noMove="1" noResize="1" noEditPoints="1" noAdjustHandles="1" noChangeArrowheads="1" noChangeShapeType="1" noTextEdit="1"/>
              </p:cNvSpPr>
              <p:nvPr/>
            </p:nvSpPr>
            <p:spPr>
              <a:xfrm>
                <a:off x="265419" y="3544654"/>
                <a:ext cx="2416309" cy="2341218"/>
              </a:xfrm>
              <a:prstGeom prst="rect">
                <a:avLst/>
              </a:prstGeom>
              <a:blipFill>
                <a:blip r:embed="rId8"/>
                <a:stretch>
                  <a:fillRect l="-4040" t="-2078" r="-1263" b="-4935"/>
                </a:stretch>
              </a:blipFill>
            </p:spPr>
            <p:txBody>
              <a:bodyPr/>
              <a:lstStyle/>
              <a:p>
                <a:r>
                  <a:rPr lang="en-US">
                    <a:noFill/>
                  </a:rPr>
                  <a:t> </a:t>
                </a:r>
              </a:p>
            </p:txBody>
          </p:sp>
        </mc:Fallback>
      </mc:AlternateContent>
      <p:sp>
        <p:nvSpPr>
          <p:cNvPr id="20" name="Title 1">
            <a:extLst>
              <a:ext uri="{FF2B5EF4-FFF2-40B4-BE49-F238E27FC236}">
                <a16:creationId xmlns:a16="http://schemas.microsoft.com/office/drawing/2014/main" id="{A47984A7-A650-47F5-84A5-0F7D728EF16B}"/>
              </a:ext>
            </a:extLst>
          </p:cNvPr>
          <p:cNvSpPr>
            <a:spLocks noGrp="1"/>
          </p:cNvSpPr>
          <p:nvPr>
            <p:ph type="title"/>
          </p:nvPr>
        </p:nvSpPr>
        <p:spPr>
          <a:xfrm>
            <a:off x="122945" y="-165254"/>
            <a:ext cx="11956356" cy="1596177"/>
          </a:xfrm>
        </p:spPr>
        <p:txBody>
          <a:bodyPr/>
          <a:lstStyle/>
          <a:p>
            <a:r>
              <a:rPr lang="en-US" u="sng" dirty="0"/>
              <a:t>Uniformly Bounding Our Converse Lyapunov Function</a:t>
            </a:r>
          </a:p>
        </p:txBody>
      </p:sp>
      <mc:AlternateContent xmlns:mc="http://schemas.openxmlformats.org/markup-compatibility/2006">
        <mc:Choice xmlns:a14="http://schemas.microsoft.com/office/drawing/2010/main" Requires="a14">
          <p:sp>
            <p:nvSpPr>
              <p:cNvPr id="21" name="Rectangle: Rounded Corners 20">
                <a:extLst>
                  <a:ext uri="{FF2B5EF4-FFF2-40B4-BE49-F238E27FC236}">
                    <a16:creationId xmlns:a16="http://schemas.microsoft.com/office/drawing/2014/main" id="{EBEF353D-FC03-4C26-9F5E-044A6BCFF1C9}"/>
                  </a:ext>
                </a:extLst>
              </p:cNvPr>
              <p:cNvSpPr/>
              <p:nvPr/>
            </p:nvSpPr>
            <p:spPr>
              <a:xfrm>
                <a:off x="542806" y="6162891"/>
                <a:ext cx="3649916" cy="6123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We next use this fact to remove </a:t>
                </a:r>
                <a14:m>
                  <m:oMath xmlns:m="http://schemas.openxmlformats.org/officeDocument/2006/math">
                    <m:sSub>
                      <m:sSubPr>
                        <m:ctrlPr>
                          <a:rPr kumimoji="0" lang="en-US" sz="1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𝑉</m:t>
                        </m:r>
                      </m:e>
                      <m:sub>
                        <m:r>
                          <a:rPr kumimoji="0" lang="en-US" sz="1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𝛼</m:t>
                        </m:r>
                        <m:r>
                          <a:rPr kumimoji="0" lang="en-US" sz="1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 </m:t>
                        </m:r>
                        <m:r>
                          <a:rPr kumimoji="0" lang="en-US" sz="1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𝛽</m:t>
                        </m:r>
                      </m:sub>
                    </m:sSub>
                  </m:oMath>
                </a14:m>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 from the objective of our Opt.</a:t>
                </a:r>
              </a:p>
            </p:txBody>
          </p:sp>
        </mc:Choice>
        <mc:Fallback>
          <p:sp>
            <p:nvSpPr>
              <p:cNvPr id="21" name="Rectangle: Rounded Corners 20">
                <a:extLst>
                  <a:ext uri="{FF2B5EF4-FFF2-40B4-BE49-F238E27FC236}">
                    <a16:creationId xmlns:a16="http://schemas.microsoft.com/office/drawing/2014/main" id="{EBEF353D-FC03-4C26-9F5E-044A6BCFF1C9}"/>
                  </a:ext>
                </a:extLst>
              </p:cNvPr>
              <p:cNvSpPr>
                <a:spLocks noRot="1" noChangeAspect="1" noMove="1" noResize="1" noEditPoints="1" noAdjustHandles="1" noChangeArrowheads="1" noChangeShapeType="1" noTextEdit="1"/>
              </p:cNvSpPr>
              <p:nvPr/>
            </p:nvSpPr>
            <p:spPr>
              <a:xfrm>
                <a:off x="542806" y="6162891"/>
                <a:ext cx="3649916" cy="612341"/>
              </a:xfrm>
              <a:prstGeom prst="roundRect">
                <a:avLst/>
              </a:prstGeom>
              <a:blipFill>
                <a:blip r:embed="rId9"/>
                <a:stretch>
                  <a:fillRect t="-7767" b="-18447"/>
                </a:stretch>
              </a:blipFill>
            </p:spPr>
            <p:txBody>
              <a:bodyPr/>
              <a:lstStyle/>
              <a:p>
                <a:r>
                  <a:rPr lang="en-US">
                    <a:noFill/>
                  </a:rPr>
                  <a:t> </a:t>
                </a:r>
              </a:p>
            </p:txBody>
          </p:sp>
        </mc:Fallback>
      </mc:AlternateContent>
      <p:cxnSp>
        <p:nvCxnSpPr>
          <p:cNvPr id="23" name="Straight Arrow Connector 22">
            <a:extLst>
              <a:ext uri="{FF2B5EF4-FFF2-40B4-BE49-F238E27FC236}">
                <a16:creationId xmlns:a16="http://schemas.microsoft.com/office/drawing/2014/main" id="{2990A3E6-746B-4310-B966-D1C259321208}"/>
              </a:ext>
            </a:extLst>
          </p:cNvPr>
          <p:cNvCxnSpPr>
            <a:cxnSpLocks/>
            <a:stCxn id="21" idx="0"/>
          </p:cNvCxnSpPr>
          <p:nvPr/>
        </p:nvCxnSpPr>
        <p:spPr>
          <a:xfrm flipH="1" flipV="1">
            <a:off x="1518678" y="5583931"/>
            <a:ext cx="849086" cy="578960"/>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pic>
        <p:nvPicPr>
          <p:cNvPr id="24" name="Picture 23"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textcolor{red}{V_{\alpha, \beta}}(x)= \begin{cases} 1 - \exp(- \alpha \int_{t=0}^\infty || \rho_f(x,t)||_2^{2 \beta} dt ) \text{ if } x \in ROA_f \\&#10;1 \text{ otherwse.} \end{cases}&#10;\end{align*}&#10;&#10;&#10;&#10;\end{textblock*}&#10;&#10;&#10;&#10;&#10;\end{document}&#10;" title="IguanaTex Bitmap Display">
            <a:extLst>
              <a:ext uri="{FF2B5EF4-FFF2-40B4-BE49-F238E27FC236}">
                <a16:creationId xmlns:a16="http://schemas.microsoft.com/office/drawing/2014/main" id="{E31090A5-3739-4719-8DC3-4C835FBD1F1F}"/>
              </a:ext>
            </a:extLst>
          </p:cNvPr>
          <p:cNvPicPr>
            <a:picLocks noChangeAspect="1"/>
          </p:cNvPicPr>
          <p:nvPr>
            <p:custDataLst>
              <p:tags r:id="rId3"/>
            </p:custDataLst>
          </p:nvPr>
        </p:nvPicPr>
        <p:blipFill>
          <a:blip r:embed="rId10"/>
          <a:stretch>
            <a:fillRect/>
          </a:stretch>
        </p:blipFill>
        <p:spPr>
          <a:xfrm>
            <a:off x="6100833" y="6162891"/>
            <a:ext cx="5617023" cy="630266"/>
          </a:xfrm>
          <a:prstGeom prst="rect">
            <a:avLst/>
          </a:prstGeom>
        </p:spPr>
      </p:pic>
      <p:sp>
        <p:nvSpPr>
          <p:cNvPr id="25" name="TextBox 24">
            <a:extLst>
              <a:ext uri="{FF2B5EF4-FFF2-40B4-BE49-F238E27FC236}">
                <a16:creationId xmlns:a16="http://schemas.microsoft.com/office/drawing/2014/main" id="{C1E5E294-C7CE-44E1-9207-CA66B9B8D45A}"/>
              </a:ext>
            </a:extLst>
          </p:cNvPr>
          <p:cNvSpPr txBox="1"/>
          <p:nvPr/>
        </p:nvSpPr>
        <p:spPr>
          <a:xfrm>
            <a:off x="4629150" y="6247515"/>
            <a:ext cx="1695095" cy="31931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Recalling</a:t>
            </a:r>
          </a:p>
        </p:txBody>
      </p:sp>
    </p:spTree>
    <p:extLst>
      <p:ext uri="{BB962C8B-B14F-4D97-AF65-F5344CB8AC3E}">
        <p14:creationId xmlns:p14="http://schemas.microsoft.com/office/powerpoint/2010/main" val="116611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8" grpId="0" animBg="1"/>
      <p:bldP spid="19" grpId="0"/>
      <p:bldP spid="21" grpId="0" animBg="1"/>
      <p:bldP spid="25"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92A21EAA-57C5-4D36-9CFE-A501E9E96375}"/>
              </a:ext>
            </a:extLst>
          </p:cNvPr>
          <p:cNvSpPr/>
          <p:nvPr/>
        </p:nvSpPr>
        <p:spPr>
          <a:xfrm>
            <a:off x="7065169" y="1186521"/>
            <a:ext cx="5064919" cy="1233103"/>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4" name="Slide Number Placeholder 3">
            <a:extLst>
              <a:ext uri="{FF2B5EF4-FFF2-40B4-BE49-F238E27FC236}">
                <a16:creationId xmlns:a16="http://schemas.microsoft.com/office/drawing/2014/main" id="{04D7973A-DDA1-4A51-B2C8-AD768D09DCAA}"/>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pic>
        <p:nvPicPr>
          <p:cNvPr id="5" name="Picture 4"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 |\textcolor{blue}{V}(x)- \textcolor{red}{V_{\alpha,\beta}}(x)| dx \\ \nonumber&#10; &amp; \text{subject to: } \\&#10;&amp; \nabla \textcolor{blue}{V}(x)^T f(x) \le -\alpha ||x||_2^{2 \beta}  (1 - \textcolor{blue}{V}(x)) \text{ for almost every } x \in \Omega,\\&#10;&amp; \textcolor{blue}{V}(0) \ge 0, \qquad  \textcolor{blue}{V}(x) \ge 1 \text{ for all } x \in \partial \Omega.&#10;\end{align*}&#10;&#10;&#10;&#10;\end{textblock*}&#10;&#10;&#10;&#10;&#10;\end{document}&#10;" title="IguanaTex Bitmap Display">
            <a:extLst>
              <a:ext uri="{FF2B5EF4-FFF2-40B4-BE49-F238E27FC236}">
                <a16:creationId xmlns:a16="http://schemas.microsoft.com/office/drawing/2014/main" id="{FA8DC471-7643-4F2B-A512-2C5D585093BE}"/>
              </a:ext>
            </a:extLst>
          </p:cNvPr>
          <p:cNvPicPr>
            <a:picLocks noChangeAspect="1"/>
          </p:cNvPicPr>
          <p:nvPr>
            <p:custDataLst>
              <p:tags r:id="rId1"/>
            </p:custDataLst>
          </p:nvPr>
        </p:nvPicPr>
        <p:blipFill>
          <a:blip r:embed="rId7"/>
          <a:stretch>
            <a:fillRect/>
          </a:stretch>
        </p:blipFill>
        <p:spPr>
          <a:xfrm>
            <a:off x="242366" y="1320174"/>
            <a:ext cx="6465615" cy="1725528"/>
          </a:xfrm>
          <a:prstGeom prst="rect">
            <a:avLst/>
          </a:prstGeom>
          <a:ln w="25400">
            <a:solidFill>
              <a:schemeClr val="accent1">
                <a:shade val="50000"/>
              </a:schemeClr>
            </a:solidFill>
          </a:ln>
        </p:spPr>
      </p:pic>
      <p:pic>
        <p:nvPicPr>
          <p:cNvPr id="8" name="Picture 7"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 \textcolor{blue}{V}(x) dx \\ \nonumber&#10; &amp; \text{subject to: } \\&#10;&amp; \nabla \textcolor{blue}{V}(x)^T f(x) \le -\alpha ||x||_2^{2 \beta}  (1 - \textcolor{blue}{V}(x)) \text{ for almost every } x \in \Omega,\\&#10;&amp; \textcolor{blue}{V}(0) \ge 0, \qquad  \textcolor{blue}{V}(x) \ge 1 \text{ for all } x \in \partial \Omega.&#10;\end{align*}&#10;&#10;&#10;&#10;\end{textblock*}&#10;&#10;&#10;&#10;&#10;\end{document}&#10;" title="IguanaTex Bitmap Display">
            <a:extLst>
              <a:ext uri="{FF2B5EF4-FFF2-40B4-BE49-F238E27FC236}">
                <a16:creationId xmlns:a16="http://schemas.microsoft.com/office/drawing/2014/main" id="{697D7CEE-4D60-45A0-8831-87A87FDDC370}"/>
              </a:ext>
            </a:extLst>
          </p:cNvPr>
          <p:cNvPicPr>
            <a:picLocks noChangeAspect="1"/>
          </p:cNvPicPr>
          <p:nvPr>
            <p:custDataLst>
              <p:tags r:id="rId2"/>
            </p:custDataLst>
          </p:nvPr>
        </p:nvPicPr>
        <p:blipFill>
          <a:blip r:embed="rId8"/>
          <a:stretch>
            <a:fillRect/>
          </a:stretch>
        </p:blipFill>
        <p:spPr>
          <a:xfrm>
            <a:off x="4467305" y="3723955"/>
            <a:ext cx="7469963" cy="1993566"/>
          </a:xfrm>
          <a:prstGeom prst="rect">
            <a:avLst/>
          </a:prstGeom>
          <a:ln w="25400">
            <a:solidFill>
              <a:schemeClr val="accent1">
                <a:shade val="50000"/>
              </a:schemeClr>
            </a:solidFill>
          </a:ln>
        </p:spPr>
      </p:pic>
      <p:sp>
        <p:nvSpPr>
          <p:cNvPr id="9" name="Title 1">
            <a:extLst>
              <a:ext uri="{FF2B5EF4-FFF2-40B4-BE49-F238E27FC236}">
                <a16:creationId xmlns:a16="http://schemas.microsoft.com/office/drawing/2014/main" id="{0F87FCFE-083E-4CC4-9E5E-B3CF8B2CBBAB}"/>
              </a:ext>
            </a:extLst>
          </p:cNvPr>
          <p:cNvSpPr>
            <a:spLocks noGrp="1"/>
          </p:cNvSpPr>
          <p:nvPr>
            <p:ph type="title"/>
          </p:nvPr>
        </p:nvSpPr>
        <p:spPr>
          <a:xfrm>
            <a:off x="122945" y="-165254"/>
            <a:ext cx="11956356" cy="1596177"/>
          </a:xfrm>
        </p:spPr>
        <p:txBody>
          <a:bodyPr/>
          <a:lstStyle/>
          <a:p>
            <a:r>
              <a:rPr lang="en-US" u="sng" dirty="0"/>
              <a:t>Eliminating Unknowns From our Optimization Problem</a:t>
            </a:r>
          </a:p>
        </p:txBody>
      </p:sp>
      <p:cxnSp>
        <p:nvCxnSpPr>
          <p:cNvPr id="10" name="Straight Arrow Connector 9">
            <a:extLst>
              <a:ext uri="{FF2B5EF4-FFF2-40B4-BE49-F238E27FC236}">
                <a16:creationId xmlns:a16="http://schemas.microsoft.com/office/drawing/2014/main" id="{43E86E68-6642-4370-A5FB-D35A01F5C315}"/>
              </a:ext>
            </a:extLst>
          </p:cNvPr>
          <p:cNvCxnSpPr>
            <a:cxnSpLocks/>
            <a:stCxn id="5" idx="3"/>
          </p:cNvCxnSpPr>
          <p:nvPr/>
        </p:nvCxnSpPr>
        <p:spPr>
          <a:xfrm>
            <a:off x="6707981" y="2182938"/>
            <a:ext cx="2067185" cy="1541017"/>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BD486DBA-E680-4175-9FEC-BA92B7839B4E}"/>
              </a:ext>
            </a:extLst>
          </p:cNvPr>
          <p:cNvSpPr txBox="1"/>
          <p:nvPr/>
        </p:nvSpPr>
        <p:spPr>
          <a:xfrm>
            <a:off x="8202285" y="2603082"/>
            <a:ext cx="3107532"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Equivalent</a:t>
            </a:r>
          </a:p>
        </p:txBody>
      </p: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05216459-3FB7-4509-B861-F04CB70A8E7C}"/>
                  </a:ext>
                </a:extLst>
              </p:cNvPr>
              <p:cNvSpPr txBox="1"/>
              <p:nvPr/>
            </p:nvSpPr>
            <p:spPr>
              <a:xfrm>
                <a:off x="373535" y="3723955"/>
                <a:ext cx="3603812" cy="141788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Recall, constraints imply that: </a:t>
                </a:r>
                <a14:m>
                  <m:oMath xmlns:m="http://schemas.openxmlformats.org/officeDocument/2006/math">
                    <m:sSub>
                      <m:sSubPr>
                        <m:ctrlP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𝑉</m:t>
                        </m:r>
                      </m:e>
                      <m:sub>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𝛼</m:t>
                        </m:r>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 </m:t>
                        </m:r>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𝛽</m:t>
                        </m:r>
                      </m:sub>
                    </m:sSub>
                    <m:d>
                      <m:dPr>
                        <m:ctrlP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ctrlPr>
                      </m:dPr>
                      <m:e>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𝑥</m:t>
                        </m:r>
                      </m:e>
                    </m:d>
                    <m: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t>𝑉</m:t>
                    </m:r>
                    <m: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t>(</m:t>
                    </m:r>
                    <m: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t>𝑥</m:t>
                    </m:r>
                    <m:r>
                      <a:rPr kumimoji="0" lang="en-US" sz="2400" b="0" i="1" u="none" strike="noStrike" kern="1200" cap="none" spc="0" normalizeH="0" baseline="0" noProof="0" smtClean="0">
                        <a:ln>
                          <a:noFill/>
                        </a:ln>
                        <a:solidFill>
                          <a:srgbClr val="0000FF"/>
                        </a:solidFill>
                        <a:effectLst/>
                        <a:uLnTx/>
                        <a:uFillTx/>
                        <a:latin typeface="Cambria Math" panose="02040503050406030204" pitchFamily="18" charset="0"/>
                        <a:ea typeface="+mn-ea"/>
                        <a:cs typeface="+mn-cs"/>
                      </a:rPr>
                      <m:t>)</m:t>
                    </m:r>
                  </m:oMath>
                </a14:m>
                <a:r>
                  <a:rPr kumimoji="0" lang="en-US" sz="2400" b="0" i="0" u="none" strike="noStrike" kern="1200" cap="none" spc="0" normalizeH="0" baseline="0" noProof="0" dirty="0">
                    <a:ln>
                      <a:noFill/>
                    </a:ln>
                    <a:solidFill>
                      <a:srgbClr val="0000FF"/>
                    </a:solidFill>
                    <a:effectLst/>
                    <a:uLnTx/>
                    <a:uFillTx/>
                    <a:latin typeface="Tw Cen MT" panose="020B0602020104020603"/>
                    <a:ea typeface="+mn-ea"/>
                    <a:cs typeface="+mn-cs"/>
                  </a:rPr>
                  <a:t> </a:t>
                </a:r>
              </a:p>
              <a:p>
                <a:pPr marL="0" marR="0" lvl="0" indent="0" algn="l" defTabSz="4572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3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oMath>
                  </m:oMathPara>
                </a14:m>
                <a:endParaRPr kumimoji="0" lang="en-US" sz="3600" b="0"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mc:Choice>
        <mc:Fallback>
          <p:sp>
            <p:nvSpPr>
              <p:cNvPr id="12" name="TextBox 11">
                <a:extLst>
                  <a:ext uri="{FF2B5EF4-FFF2-40B4-BE49-F238E27FC236}">
                    <a16:creationId xmlns:a16="http://schemas.microsoft.com/office/drawing/2014/main" id="{05216459-3FB7-4509-B861-F04CB70A8E7C}"/>
                  </a:ext>
                </a:extLst>
              </p:cNvPr>
              <p:cNvSpPr txBox="1">
                <a:spLocks noRot="1" noChangeAspect="1" noMove="1" noResize="1" noEditPoints="1" noAdjustHandles="1" noChangeArrowheads="1" noChangeShapeType="1" noTextEdit="1"/>
              </p:cNvSpPr>
              <p:nvPr/>
            </p:nvSpPr>
            <p:spPr>
              <a:xfrm>
                <a:off x="373535" y="3723955"/>
                <a:ext cx="3603812" cy="1417889"/>
              </a:xfrm>
              <a:prstGeom prst="rect">
                <a:avLst/>
              </a:prstGeom>
              <a:blipFill>
                <a:blip r:embed="rId9"/>
                <a:stretch>
                  <a:fillRect l="-2538" t="-3448"/>
                </a:stretch>
              </a:blipFill>
            </p:spPr>
            <p:txBody>
              <a:bodyPr/>
              <a:lstStyle/>
              <a:p>
                <a:r>
                  <a:rPr lang="en-US">
                    <a:noFill/>
                  </a:rPr>
                  <a:t> </a:t>
                </a:r>
              </a:p>
            </p:txBody>
          </p:sp>
        </mc:Fallback>
      </mc:AlternateContent>
      <p:pic>
        <p:nvPicPr>
          <p:cNvPr id="22" name="Picture 21"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amp; \int_{\Omega } |\textcolor{blue}{V}(x)- \textcolor{red}{V_{\alpha,\beta}}(x)| dx\\&#10;&amp;= \int_{\Omega } \textcolor{blue}{V}(x) dx - \int_{\Omega }\textcolor{red}{V_{\alpha,\beta}}(x) dx&#10;\end{align*}&#10;&#10;&#10;&#10;\end{textblock*}&#10;&#10;&#10;&#10;&#10;\end{document}&#10;" title="IguanaTex Bitmap Display">
            <a:extLst>
              <a:ext uri="{FF2B5EF4-FFF2-40B4-BE49-F238E27FC236}">
                <a16:creationId xmlns:a16="http://schemas.microsoft.com/office/drawing/2014/main" id="{A568B8A2-4483-4CF1-A44D-0630B98F5255}"/>
              </a:ext>
            </a:extLst>
          </p:cNvPr>
          <p:cNvPicPr>
            <a:picLocks noChangeAspect="1"/>
          </p:cNvPicPr>
          <p:nvPr>
            <p:custDataLst>
              <p:tags r:id="rId3"/>
            </p:custDataLst>
          </p:nvPr>
        </p:nvPicPr>
        <p:blipFill>
          <a:blip r:embed="rId10"/>
          <a:stretch>
            <a:fillRect/>
          </a:stretch>
        </p:blipFill>
        <p:spPr>
          <a:xfrm>
            <a:off x="299631" y="4994013"/>
            <a:ext cx="3667810" cy="1475048"/>
          </a:xfrm>
          <a:prstGeom prst="rect">
            <a:avLst/>
          </a:prstGeom>
        </p:spPr>
      </p:pic>
      <p:cxnSp>
        <p:nvCxnSpPr>
          <p:cNvPr id="20" name="Straight Arrow Connector 19">
            <a:extLst>
              <a:ext uri="{FF2B5EF4-FFF2-40B4-BE49-F238E27FC236}">
                <a16:creationId xmlns:a16="http://schemas.microsoft.com/office/drawing/2014/main" id="{1AFCBC14-7235-4E79-BCBD-4789F82AC51E}"/>
              </a:ext>
            </a:extLst>
          </p:cNvPr>
          <p:cNvCxnSpPr>
            <a:cxnSpLocks/>
          </p:cNvCxnSpPr>
          <p:nvPr/>
        </p:nvCxnSpPr>
        <p:spPr>
          <a:xfrm flipH="1" flipV="1">
            <a:off x="3625480" y="6411902"/>
            <a:ext cx="1445982" cy="57159"/>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pic>
        <p:nvPicPr>
          <p:cNvPr id="30" name="Picture 29"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noindent&#10;Note, $\int_{\Omega }\textcolor{red}{V_{\alpha,\beta}}(x) dx $ is a constant. Hence, we remove it from the objective function.&#10;&#10;&#10;&#10;\end{textblock*}&#10;&#10;&#10;&#10;&#10;\end{document}&#10;" title="IguanaTex Bitmap Display">
            <a:extLst>
              <a:ext uri="{FF2B5EF4-FFF2-40B4-BE49-F238E27FC236}">
                <a16:creationId xmlns:a16="http://schemas.microsoft.com/office/drawing/2014/main" id="{B9F31A95-A722-433D-B492-38D0E54B8AE2}"/>
              </a:ext>
            </a:extLst>
          </p:cNvPr>
          <p:cNvPicPr>
            <a:picLocks noChangeAspect="1"/>
          </p:cNvPicPr>
          <p:nvPr>
            <p:custDataLst>
              <p:tags r:id="rId4"/>
            </p:custDataLst>
          </p:nvPr>
        </p:nvPicPr>
        <p:blipFill>
          <a:blip r:embed="rId11"/>
          <a:stretch>
            <a:fillRect/>
          </a:stretch>
        </p:blipFill>
        <p:spPr>
          <a:xfrm>
            <a:off x="5253293" y="6069492"/>
            <a:ext cx="6174492" cy="581237"/>
          </a:xfrm>
          <a:prstGeom prst="rect">
            <a:avLst/>
          </a:prstGeom>
        </p:spPr>
      </p:pic>
      <p:pic>
        <p:nvPicPr>
          <p:cNvPr id="14" name="Picture 13"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textcolor{red}{V_{\alpha, \beta}}(x)= \begin{cases} 1 - \exp(- \alpha \int_{t=0}^\infty || \rho_f(x,t)||_2^{2 \beta} dt ) \text{ if } x \in ROA_f \\&#10;1 \text{ otherwse.} \end{cases}&#10;\end{align*}&#10;&#10;&#10;&#10;\end{textblock*}&#10;&#10;&#10;&#10;&#10;\end{document}&#10;" title="IguanaTex Bitmap Display">
            <a:extLst>
              <a:ext uri="{FF2B5EF4-FFF2-40B4-BE49-F238E27FC236}">
                <a16:creationId xmlns:a16="http://schemas.microsoft.com/office/drawing/2014/main" id="{7808434C-40A9-4172-9824-34E217DE75DC}"/>
              </a:ext>
            </a:extLst>
          </p:cNvPr>
          <p:cNvPicPr>
            <a:picLocks noChangeAspect="1"/>
          </p:cNvPicPr>
          <p:nvPr>
            <p:custDataLst>
              <p:tags r:id="rId5"/>
            </p:custDataLst>
          </p:nvPr>
        </p:nvPicPr>
        <p:blipFill>
          <a:blip r:embed="rId12"/>
          <a:stretch>
            <a:fillRect/>
          </a:stretch>
        </p:blipFill>
        <p:spPr>
          <a:xfrm>
            <a:off x="7244959" y="1622866"/>
            <a:ext cx="4821315" cy="641089"/>
          </a:xfrm>
          <a:prstGeom prst="rect">
            <a:avLst/>
          </a:prstGeom>
        </p:spPr>
      </p:pic>
      <p:sp>
        <p:nvSpPr>
          <p:cNvPr id="15" name="TextBox 14">
            <a:extLst>
              <a:ext uri="{FF2B5EF4-FFF2-40B4-BE49-F238E27FC236}">
                <a16:creationId xmlns:a16="http://schemas.microsoft.com/office/drawing/2014/main" id="{A25270B1-6011-4E51-8CE7-B9D71C1E8213}"/>
              </a:ext>
            </a:extLst>
          </p:cNvPr>
          <p:cNvSpPr txBox="1"/>
          <p:nvPr/>
        </p:nvSpPr>
        <p:spPr>
          <a:xfrm>
            <a:off x="7128344" y="1210034"/>
            <a:ext cx="1706163" cy="312618"/>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Recalling</a:t>
            </a:r>
          </a:p>
        </p:txBody>
      </p:sp>
      <p:cxnSp>
        <p:nvCxnSpPr>
          <p:cNvPr id="7" name="Straight Arrow Connector 6">
            <a:extLst>
              <a:ext uri="{FF2B5EF4-FFF2-40B4-BE49-F238E27FC236}">
                <a16:creationId xmlns:a16="http://schemas.microsoft.com/office/drawing/2014/main" id="{55260814-11A6-4E7D-B93B-33E9190FD750}"/>
              </a:ext>
            </a:extLst>
          </p:cNvPr>
          <p:cNvCxnSpPr/>
          <p:nvPr/>
        </p:nvCxnSpPr>
        <p:spPr>
          <a:xfrm flipH="1" flipV="1">
            <a:off x="1678781" y="2893219"/>
            <a:ext cx="71438" cy="1000125"/>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065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fade">
                                      <p:cBhvr>
                                        <p:cTn id="29" dur="500"/>
                                        <p:tgtEl>
                                          <p:spTgt spid="30"/>
                                        </p:tgtEl>
                                      </p:cBhvr>
                                    </p:animEffect>
                                  </p:childTnLst>
                                </p:cTn>
                              </p:par>
                              <p:par>
                                <p:cTn id="30" presetID="10" presetClass="entr" presetSubtype="0" fill="hold" nodeType="with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par>
                                <p:cTn id="41" presetID="10" presetClass="entr" presetSubtype="0" fill="hold" nodeType="with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2" grpId="0"/>
      <p:bldP spid="1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DB69A-4D90-4215-81E3-DA2FE416F3C3}"/>
              </a:ext>
            </a:extLst>
          </p:cNvPr>
          <p:cNvSpPr>
            <a:spLocks noGrp="1"/>
          </p:cNvSpPr>
          <p:nvPr>
            <p:ph type="title"/>
          </p:nvPr>
        </p:nvSpPr>
        <p:spPr>
          <a:xfrm>
            <a:off x="122945" y="-165254"/>
            <a:ext cx="11956356" cy="1596177"/>
          </a:xfrm>
        </p:spPr>
        <p:txBody>
          <a:bodyPr/>
          <a:lstStyle/>
          <a:p>
            <a:r>
              <a:rPr lang="en-US" u="sng" dirty="0"/>
              <a:t>An SOS Optimization Problem For ROA Approximation</a:t>
            </a:r>
          </a:p>
        </p:txBody>
      </p:sp>
      <p:sp>
        <p:nvSpPr>
          <p:cNvPr id="4" name="Slide Number Placeholder 3">
            <a:extLst>
              <a:ext uri="{FF2B5EF4-FFF2-40B4-BE49-F238E27FC236}">
                <a16:creationId xmlns:a16="http://schemas.microsoft.com/office/drawing/2014/main" id="{BBA20FD0-EF8E-48BD-A01C-8C1AF562E4A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47</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pic>
        <p:nvPicPr>
          <p:cNvPr id="18" name="Picture 17" descr="\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Lambda } \textcolor{blue}{V}(x) dx \\ \nonumber&#10; &amp; \text{subject to: } \\&#10;&amp; \nabla \textcolor{blue}{V}(x)^T f(x) \textcolor{red}{\le} -\alpha ||x||_2^{2 \beta}  (1 - \textcolor{blue}{V}(x)) \text{ for almost every } x \in B_R(0),\\&#10;&amp; \textcolor{blue}{V}(0) \ge 0, \qquad  \textcolor{blue}{V}(x) \textcolor{red}{\ge} 1 \text{ for all } x \in \partial B_R(0).&#10;\end{align*}&#10;&#10;&#10;&#10;\end{textblock*}&#10;&#10;&#10;&#10;&#10;\end{document}&#10;" title="IguanaTex Bitmap Display">
            <a:extLst>
              <a:ext uri="{FF2B5EF4-FFF2-40B4-BE49-F238E27FC236}">
                <a16:creationId xmlns:a16="http://schemas.microsoft.com/office/drawing/2014/main" id="{81C03BEA-BC65-4B80-B3E5-6EF91D94EF24}"/>
              </a:ext>
            </a:extLst>
          </p:cNvPr>
          <p:cNvPicPr>
            <a:picLocks noChangeAspect="1"/>
          </p:cNvPicPr>
          <p:nvPr>
            <p:custDataLst>
              <p:tags r:id="rId1"/>
            </p:custDataLst>
          </p:nvPr>
        </p:nvPicPr>
        <p:blipFill>
          <a:blip r:embed="rId8"/>
          <a:stretch>
            <a:fillRect/>
          </a:stretch>
        </p:blipFill>
        <p:spPr>
          <a:xfrm>
            <a:off x="579185" y="1318853"/>
            <a:ext cx="6606351" cy="1649150"/>
          </a:xfrm>
          <a:prstGeom prst="rect">
            <a:avLst/>
          </a:prstGeom>
          <a:ln w="25400">
            <a:solidFill>
              <a:schemeClr val="accent1">
                <a:shade val="50000"/>
              </a:schemeClr>
            </a:solidFill>
          </a:ln>
        </p:spPr>
      </p:pic>
      <p:cxnSp>
        <p:nvCxnSpPr>
          <p:cNvPr id="6" name="Straight Arrow Connector 5">
            <a:extLst>
              <a:ext uri="{FF2B5EF4-FFF2-40B4-BE49-F238E27FC236}">
                <a16:creationId xmlns:a16="http://schemas.microsoft.com/office/drawing/2014/main" id="{91CE323C-9131-4A6E-B96C-B64110F3D427}"/>
              </a:ext>
            </a:extLst>
          </p:cNvPr>
          <p:cNvCxnSpPr>
            <a:cxnSpLocks/>
          </p:cNvCxnSpPr>
          <p:nvPr/>
        </p:nvCxnSpPr>
        <p:spPr>
          <a:xfrm>
            <a:off x="3007519" y="2997815"/>
            <a:ext cx="1890059" cy="892183"/>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2473347-2721-463D-8720-2907AAE8F10D}"/>
              </a:ext>
            </a:extLst>
          </p:cNvPr>
          <p:cNvSpPr txBox="1"/>
          <p:nvPr/>
        </p:nvSpPr>
        <p:spPr>
          <a:xfrm>
            <a:off x="3888121" y="3058120"/>
            <a:ext cx="3107532"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w Cen MT" panose="020B0602020104020603"/>
                <a:ea typeface="+mn-ea"/>
                <a:cs typeface="+mn-cs"/>
              </a:rPr>
              <a:t>Tightening</a:t>
            </a:r>
          </a:p>
        </p:txBody>
      </p:sp>
      <p:pic>
        <p:nvPicPr>
          <p:cNvPr id="16" name="Picture 1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amp;P_d \in  \arg  \min_{\textcolor{blue}{V} \in \mcl P_d(\R^n, \R)}  \int_\Lambda \textcolor{blue}{V}(x) dx\\ \nonumber&#10;&amp;  s \in \Sigma_{SOS}^d \text{ and } p \in \mcl P_d(\R^n,\R) \\ \nonumber&#10;&amp;  \textcolor{blue}{V}(0) \ge 0, \\ \nonumber&#10;&amp;  -\nabla \textcolor{blue}{V}^T(x)f(x) - \alpha (1-\textcolor{blue}{V}(x))||x||_2^{2 \beta} - s(x)(R^2 - ||x||_2^2) \in \textcolor{red}{\Sigma_{SOS}^d}, \\ \nonumber&#10;&amp; (\textcolor{blue}{V}(x)-1) - p(x)(R^2 - ||x||_2^2)\in \textcolor{red}{\Sigma_{SOS}^d}.&#10;\end{align*}&#10;&#10;&#10;&#10;\end{textblock*}&#10;&#10;&#10;&#10;&#10;\end{document}&#10;" title="IguanaTex Bitmap Display">
            <a:extLst>
              <a:ext uri="{FF2B5EF4-FFF2-40B4-BE49-F238E27FC236}">
                <a16:creationId xmlns:a16="http://schemas.microsoft.com/office/drawing/2014/main" id="{F7F1903F-7D7F-4DA4-B2D3-E7337ABFEBE3}"/>
              </a:ext>
            </a:extLst>
          </p:cNvPr>
          <p:cNvPicPr>
            <a:picLocks noChangeAspect="1"/>
          </p:cNvPicPr>
          <p:nvPr>
            <p:custDataLst>
              <p:tags r:id="rId2"/>
            </p:custDataLst>
          </p:nvPr>
        </p:nvPicPr>
        <p:blipFill>
          <a:blip r:embed="rId9"/>
          <a:stretch>
            <a:fillRect/>
          </a:stretch>
        </p:blipFill>
        <p:spPr>
          <a:xfrm>
            <a:off x="4842879" y="3788202"/>
            <a:ext cx="6349522" cy="1956118"/>
          </a:xfrm>
          <a:prstGeom prst="rect">
            <a:avLst/>
          </a:prstGeom>
          <a:noFill/>
          <a:ln w="25400">
            <a:solidFill>
              <a:schemeClr val="accent1">
                <a:shade val="60000"/>
              </a:schemeClr>
            </a:solidFill>
          </a:ln>
        </p:spPr>
      </p:pic>
      <p:sp>
        <p:nvSpPr>
          <p:cNvPr id="53" name="Rectangle: Rounded Corners 52">
            <a:extLst>
              <a:ext uri="{FF2B5EF4-FFF2-40B4-BE49-F238E27FC236}">
                <a16:creationId xmlns:a16="http://schemas.microsoft.com/office/drawing/2014/main" id="{4B3C12DB-C344-4DF6-B13B-7C7A8234122B}"/>
              </a:ext>
            </a:extLst>
          </p:cNvPr>
          <p:cNvSpPr/>
          <p:nvPr/>
        </p:nvSpPr>
        <p:spPr>
          <a:xfrm>
            <a:off x="3435389" y="6428574"/>
            <a:ext cx="8237284" cy="3073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We can solve this SOS optimization problem using SOSTOOLS and SEDUMI on </a:t>
            </a:r>
            <a:r>
              <a:rPr kumimoji="0" lang="en-US" sz="1800" b="0" i="0" u="none" strike="noStrike" kern="1200" cap="none" spc="0" normalizeH="0" baseline="0" noProof="0" dirty="0" err="1">
                <a:ln>
                  <a:noFill/>
                </a:ln>
                <a:solidFill>
                  <a:prstClr val="white"/>
                </a:solidFill>
                <a:effectLst/>
                <a:uLnTx/>
                <a:uFillTx/>
                <a:latin typeface="Tw Cen MT" panose="020B0602020104020603"/>
                <a:ea typeface="+mn-ea"/>
                <a:cs typeface="+mn-cs"/>
              </a:rPr>
              <a:t>Matlab</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pic>
        <p:nvPicPr>
          <p:cNvPr id="20" name="Picture 19"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cm}(1in,2in)&#10;\noindent&#10;\begin{defbox}{}&#10;where $\Sigma_{SOS}^d$ is the set of $d$-degree SOS polynomials.&#10;\end{defbox}&#10;&#10;&#10;\end{textblock*}&#10;&#10;&#10;&#10;&#10;\end{document}&#10;" title="IguanaTex Bitmap Display">
            <a:extLst>
              <a:ext uri="{FF2B5EF4-FFF2-40B4-BE49-F238E27FC236}">
                <a16:creationId xmlns:a16="http://schemas.microsoft.com/office/drawing/2014/main" id="{4B619B5D-E618-4C91-AC32-2823F58F2C9D}"/>
              </a:ext>
            </a:extLst>
          </p:cNvPr>
          <p:cNvPicPr>
            <a:picLocks noChangeAspect="1"/>
          </p:cNvPicPr>
          <p:nvPr>
            <p:custDataLst>
              <p:tags r:id="rId3"/>
            </p:custDataLst>
          </p:nvPr>
        </p:nvPicPr>
        <p:blipFill>
          <a:blip r:embed="rId10"/>
          <a:stretch>
            <a:fillRect/>
          </a:stretch>
        </p:blipFill>
        <p:spPr>
          <a:xfrm>
            <a:off x="1900839" y="5466516"/>
            <a:ext cx="2942040" cy="804262"/>
          </a:xfrm>
          <a:prstGeom prst="rect">
            <a:avLst/>
          </a:prstGeom>
        </p:spPr>
      </p:pic>
      <p:cxnSp>
        <p:nvCxnSpPr>
          <p:cNvPr id="69" name="Straight Arrow Connector 68">
            <a:extLst>
              <a:ext uri="{FF2B5EF4-FFF2-40B4-BE49-F238E27FC236}">
                <a16:creationId xmlns:a16="http://schemas.microsoft.com/office/drawing/2014/main" id="{86606660-3F77-46FB-BFCC-AC6CEE92A186}"/>
              </a:ext>
            </a:extLst>
          </p:cNvPr>
          <p:cNvCxnSpPr>
            <a:cxnSpLocks/>
            <a:endCxn id="16" idx="2"/>
          </p:cNvCxnSpPr>
          <p:nvPr/>
        </p:nvCxnSpPr>
        <p:spPr>
          <a:xfrm flipV="1">
            <a:off x="4842879" y="5744320"/>
            <a:ext cx="3174761" cy="374520"/>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pic>
        <p:nvPicPr>
          <p:cNvPr id="84" name="Picture 83"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cm}(1in,2in)&#10;\noindent&#10;\begin{defbox}{}&#10;where $\mcl P_d (\R^n, \R)$ is the set of $d$-degree polynomials.&#10;\end{defbox}&#10;&#10;&#10;\end{textblock*}&#10;&#10;&#10;&#10;&#10;\end{document}&#10;" title="IguanaTex Bitmap Display">
            <a:extLst>
              <a:ext uri="{FF2B5EF4-FFF2-40B4-BE49-F238E27FC236}">
                <a16:creationId xmlns:a16="http://schemas.microsoft.com/office/drawing/2014/main" id="{EAA991BD-3625-4DCC-8240-64B571F7115C}"/>
              </a:ext>
            </a:extLst>
          </p:cNvPr>
          <p:cNvPicPr>
            <a:picLocks noChangeAspect="1"/>
          </p:cNvPicPr>
          <p:nvPr>
            <p:custDataLst>
              <p:tags r:id="rId4"/>
            </p:custDataLst>
          </p:nvPr>
        </p:nvPicPr>
        <p:blipFill>
          <a:blip r:embed="rId11"/>
          <a:stretch>
            <a:fillRect/>
          </a:stretch>
        </p:blipFill>
        <p:spPr>
          <a:xfrm>
            <a:off x="8916868" y="2932468"/>
            <a:ext cx="2942040" cy="788696"/>
          </a:xfrm>
          <a:prstGeom prst="rect">
            <a:avLst/>
          </a:prstGeom>
        </p:spPr>
      </p:pic>
      <p:cxnSp>
        <p:nvCxnSpPr>
          <p:cNvPr id="85" name="Straight Arrow Connector 84">
            <a:extLst>
              <a:ext uri="{FF2B5EF4-FFF2-40B4-BE49-F238E27FC236}">
                <a16:creationId xmlns:a16="http://schemas.microsoft.com/office/drawing/2014/main" id="{A7D8F498-64D2-4E15-8798-A5DC113CFE01}"/>
              </a:ext>
            </a:extLst>
          </p:cNvPr>
          <p:cNvCxnSpPr>
            <a:cxnSpLocks/>
            <a:stCxn id="84" idx="1"/>
          </p:cNvCxnSpPr>
          <p:nvPr/>
        </p:nvCxnSpPr>
        <p:spPr>
          <a:xfrm flipH="1">
            <a:off x="7706652" y="3326816"/>
            <a:ext cx="1210216" cy="1260340"/>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pic>
        <p:nvPicPr>
          <p:cNvPr id="37" name="Picture 36"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cm}(1in,2in)&#10;\noindent&#10;\begin{goodbox}{}&#10;We enforce the ineqaulities over some large ball of radius $R&gt;0$.&#10;\end{goodbox}&#10;&#10;&#10;&#10;\end{textblock*}&#10;&#10;&#10;&#10;&#10;\end{document}&#10;" title="IguanaTex Bitmap Display">
            <a:extLst>
              <a:ext uri="{FF2B5EF4-FFF2-40B4-BE49-F238E27FC236}">
                <a16:creationId xmlns:a16="http://schemas.microsoft.com/office/drawing/2014/main" id="{7930EF0F-BF6F-4479-A3CF-AC8632590721}"/>
              </a:ext>
            </a:extLst>
          </p:cNvPr>
          <p:cNvPicPr>
            <a:picLocks noChangeAspect="1"/>
          </p:cNvPicPr>
          <p:nvPr>
            <p:custDataLst>
              <p:tags r:id="rId5"/>
            </p:custDataLst>
          </p:nvPr>
        </p:nvPicPr>
        <p:blipFill>
          <a:blip r:embed="rId12"/>
          <a:stretch>
            <a:fillRect/>
          </a:stretch>
        </p:blipFill>
        <p:spPr>
          <a:xfrm>
            <a:off x="8017640" y="1099653"/>
            <a:ext cx="3485749" cy="789485"/>
          </a:xfrm>
          <a:prstGeom prst="rect">
            <a:avLst/>
          </a:prstGeom>
        </p:spPr>
      </p:pic>
      <p:cxnSp>
        <p:nvCxnSpPr>
          <p:cNvPr id="47" name="Straight Arrow Connector 46">
            <a:extLst>
              <a:ext uri="{FF2B5EF4-FFF2-40B4-BE49-F238E27FC236}">
                <a16:creationId xmlns:a16="http://schemas.microsoft.com/office/drawing/2014/main" id="{F59BFFD4-CB33-4C52-8AAF-1F77AA2F8523}"/>
              </a:ext>
            </a:extLst>
          </p:cNvPr>
          <p:cNvCxnSpPr>
            <a:cxnSpLocks/>
            <a:stCxn id="37" idx="1"/>
          </p:cNvCxnSpPr>
          <p:nvPr/>
        </p:nvCxnSpPr>
        <p:spPr>
          <a:xfrm flipH="1">
            <a:off x="6938682" y="1494396"/>
            <a:ext cx="1078958" cy="789090"/>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pic>
        <p:nvPicPr>
          <p:cNvPr id="49" name="Picture 48"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5cm}(1in,2in)&#10;\noindent&#10;\begin{mybox}{}&#10;Assuming the vector field, $f$, is polynomial.&#10;\end{mybox}&#10;&#10;&#10;&#10;\end{textblock*}&#10;&#10;&#10;&#10;&#10;\end{document}&#10;" title="IguanaTex Bitmap Display">
            <a:extLst>
              <a:ext uri="{FF2B5EF4-FFF2-40B4-BE49-F238E27FC236}">
                <a16:creationId xmlns:a16="http://schemas.microsoft.com/office/drawing/2014/main" id="{4E5AA464-3C29-472A-AE95-791D4F0A8EA2}"/>
              </a:ext>
            </a:extLst>
          </p:cNvPr>
          <p:cNvPicPr>
            <a:picLocks noChangeAspect="1"/>
          </p:cNvPicPr>
          <p:nvPr>
            <p:custDataLst>
              <p:tags r:id="rId6"/>
            </p:custDataLst>
          </p:nvPr>
        </p:nvPicPr>
        <p:blipFill>
          <a:blip r:embed="rId13"/>
          <a:stretch>
            <a:fillRect/>
          </a:stretch>
        </p:blipFill>
        <p:spPr>
          <a:xfrm>
            <a:off x="823589" y="3346098"/>
            <a:ext cx="2846505" cy="820327"/>
          </a:xfrm>
          <a:prstGeom prst="rect">
            <a:avLst/>
          </a:prstGeom>
        </p:spPr>
      </p:pic>
    </p:spTree>
    <p:extLst>
      <p:ext uri="{BB962C8B-B14F-4D97-AF65-F5344CB8AC3E}">
        <p14:creationId xmlns:p14="http://schemas.microsoft.com/office/powerpoint/2010/main" val="120873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par>
                                <p:cTn id="8" presetID="10" presetClass="entr" presetSubtype="0" fill="hold"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500"/>
                                        <p:tgtEl>
                                          <p:spTgt spid="37"/>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49"/>
                                        </p:tgtEl>
                                        <p:attrNameLst>
                                          <p:attrName>style.visibility</p:attrName>
                                        </p:attrNameLst>
                                      </p:cBhvr>
                                      <p:to>
                                        <p:strVal val="visible"/>
                                      </p:to>
                                    </p:set>
                                    <p:anim calcmode="lin" valueType="num">
                                      <p:cBhvr additive="base">
                                        <p:cTn id="15" dur="500" fill="hold"/>
                                        <p:tgtEl>
                                          <p:spTgt spid="49"/>
                                        </p:tgtEl>
                                        <p:attrNameLst>
                                          <p:attrName>ppt_x</p:attrName>
                                        </p:attrNameLst>
                                      </p:cBhvr>
                                      <p:tavLst>
                                        <p:tav tm="0">
                                          <p:val>
                                            <p:strVal val="#ppt_x"/>
                                          </p:val>
                                        </p:tav>
                                        <p:tav tm="100000">
                                          <p:val>
                                            <p:strVal val="#ppt_x"/>
                                          </p:val>
                                        </p:tav>
                                      </p:tavLst>
                                    </p:anim>
                                    <p:anim calcmode="lin" valueType="num">
                                      <p:cBhvr additive="base">
                                        <p:cTn id="16"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9"/>
                                        </p:tgtEl>
                                        <p:attrNameLst>
                                          <p:attrName>style.visibility</p:attrName>
                                        </p:attrNameLst>
                                      </p:cBhvr>
                                      <p:to>
                                        <p:strVal val="visible"/>
                                      </p:to>
                                    </p:set>
                                    <p:animEffect transition="in" filter="fade">
                                      <p:cBhvr>
                                        <p:cTn id="32" dur="500"/>
                                        <p:tgtEl>
                                          <p:spTgt spid="69"/>
                                        </p:tgtEl>
                                      </p:cBhvr>
                                    </p:animEffect>
                                  </p:childTnLst>
                                </p:cTn>
                              </p:par>
                              <p:par>
                                <p:cTn id="33" presetID="10" presetClass="entr" presetSubtype="0" fill="hold" nodeType="with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85"/>
                                        </p:tgtEl>
                                        <p:attrNameLst>
                                          <p:attrName>style.visibility</p:attrName>
                                        </p:attrNameLst>
                                      </p:cBhvr>
                                      <p:to>
                                        <p:strVal val="visible"/>
                                      </p:to>
                                    </p:set>
                                    <p:animEffect transition="in" filter="fade">
                                      <p:cBhvr>
                                        <p:cTn id="40" dur="500"/>
                                        <p:tgtEl>
                                          <p:spTgt spid="85"/>
                                        </p:tgtEl>
                                      </p:cBhvr>
                                    </p:animEffect>
                                  </p:childTnLst>
                                </p:cTn>
                              </p:par>
                              <p:par>
                                <p:cTn id="41" presetID="10" presetClass="entr" presetSubtype="0" fill="hold" nodeType="withEffect">
                                  <p:stCondLst>
                                    <p:cond delay="0"/>
                                  </p:stCondLst>
                                  <p:childTnLst>
                                    <p:set>
                                      <p:cBhvr>
                                        <p:cTn id="42" dur="1" fill="hold">
                                          <p:stCondLst>
                                            <p:cond delay="0"/>
                                          </p:stCondLst>
                                        </p:cTn>
                                        <p:tgtEl>
                                          <p:spTgt spid="84"/>
                                        </p:tgtEl>
                                        <p:attrNameLst>
                                          <p:attrName>style.visibility</p:attrName>
                                        </p:attrNameLst>
                                      </p:cBhvr>
                                      <p:to>
                                        <p:strVal val="visible"/>
                                      </p:to>
                                    </p:set>
                                    <p:animEffect transition="in" filter="fade">
                                      <p:cBhvr>
                                        <p:cTn id="43" dur="500"/>
                                        <p:tgtEl>
                                          <p:spTgt spid="8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fade">
                                      <p:cBhvr>
                                        <p:cTn id="48"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53"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A5F13-CDB3-44BC-8EC3-E15FB06EA11B}"/>
              </a:ext>
            </a:extLst>
          </p:cNvPr>
          <p:cNvSpPr>
            <a:spLocks noGrp="1"/>
          </p:cNvSpPr>
          <p:nvPr>
            <p:ph type="title"/>
          </p:nvPr>
        </p:nvSpPr>
        <p:spPr>
          <a:xfrm>
            <a:off x="913775" y="149791"/>
            <a:ext cx="10364451" cy="1596177"/>
          </a:xfrm>
        </p:spPr>
        <p:txBody>
          <a:bodyPr/>
          <a:lstStyle/>
          <a:p>
            <a:r>
              <a:rPr lang="en-US" u="sng" dirty="0"/>
              <a:t>Our SOS Optimization Problem Can yield Close ROA Inner Approximations</a:t>
            </a:r>
          </a:p>
        </p:txBody>
      </p:sp>
      <p:sp>
        <p:nvSpPr>
          <p:cNvPr id="4" name="Slide Number Placeholder 3">
            <a:extLst>
              <a:ext uri="{FF2B5EF4-FFF2-40B4-BE49-F238E27FC236}">
                <a16:creationId xmlns:a16="http://schemas.microsoft.com/office/drawing/2014/main" id="{C1582FC3-90AE-4494-8F2C-08983FA4FC7D}"/>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48</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pic>
        <p:nvPicPr>
          <p:cNvPr id="6" name="Picture 5"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9cm}(1in,2in)&#10;\noindent&#10;\begin{goodbox}{Theorem: Our SOS Opt. provides arbitrarily close innner approximations of the ROA}&#10; Consider $f \in \mcl P (\R^n, \R)$ and integration region $\Lambda \subset \R^n$. Suppose there exists $\theta,\eta,R&gt;0$ such that $||D^k f(x)||_2&lt;\theta$ for all $x \in B_R(0)$ and $||k||_1 \le 2$, $B_\eta(0)$ is an exponentially stable set of the ODE~(1), and $ROA_f \subset B_R(0)$. Then if \textcolor{red}{$ROA_f \subseteq \Lambda \subset B_R(0)$}, \textcolor{red}{$\alpha &gt; \theta \eta^{-2 \beta}$} and \textcolor{red}{$ \beta&gt;\frac{\theta}{2\delta} +\frac{1}{2}$} we have that&#10;\vspace{-0.2cm}&#10; \begin{empheq}[box=\fbox]{align*}&#10;&amp;\lim_{d \to \infty} D_V\bigg(ROA_f, \{x \in \Lambda : P_d(x) &lt; 1 \} \bigg)  = 0,\\&#10;&amp; \{x \in B_R(0) :P_d(x) &lt; 1\} \subseteq ROA_f \text{ for all } d \in \N,&#10;\end{empheq}&#10;where $P_d$ is any solution to our SOS Opt. for $d \in \N$.&#10;\end{goodbox}&#10;&#10;&#10;&#10;\end{textblock*}&#10;&#10;&#10;&#10;&#10;\end{document}&#10;" title="IguanaTex Bitmap Display">
            <a:extLst>
              <a:ext uri="{FF2B5EF4-FFF2-40B4-BE49-F238E27FC236}">
                <a16:creationId xmlns:a16="http://schemas.microsoft.com/office/drawing/2014/main" id="{495BE4F4-51BE-42E7-BA30-43A44FE9FE10}"/>
              </a:ext>
            </a:extLst>
          </p:cNvPr>
          <p:cNvPicPr>
            <a:picLocks noChangeAspect="1"/>
          </p:cNvPicPr>
          <p:nvPr>
            <p:custDataLst>
              <p:tags r:id="rId1"/>
            </p:custDataLst>
          </p:nvPr>
        </p:nvPicPr>
        <p:blipFill>
          <a:blip r:embed="rId6"/>
          <a:stretch>
            <a:fillRect/>
          </a:stretch>
        </p:blipFill>
        <p:spPr>
          <a:xfrm>
            <a:off x="563471" y="3904461"/>
            <a:ext cx="9117371" cy="2764561"/>
          </a:xfrm>
          <a:prstGeom prst="rect">
            <a:avLst/>
          </a:prstGeom>
        </p:spPr>
      </p:pic>
      <p:pic>
        <p:nvPicPr>
          <p:cNvPr id="33" name="Picture 32"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cm}(1in,2in)&#10; \begin{tcolorbox}&#10;Consider an ODE,&#10; \begin{empheq}[box=\fbox]{align} &amp; \dot{x}(t) = f(x(t))\\ \nonumber&#10;&amp; \text{Given} \quad x(0)=x_0. \nonumber&#10;\end{empheq} Where $f: \mathbb{R}^n \to \mathbb{R}$ and $x_0 \in \mathbb{R}^n$.\\&#10;\end{tcolorbox}&#10;\end{textblock*}&#10;&#10;&#10;&#10;&#10;\end{document}&#10;" title="IguanaTex Bitmap Display">
            <a:extLst>
              <a:ext uri="{FF2B5EF4-FFF2-40B4-BE49-F238E27FC236}">
                <a16:creationId xmlns:a16="http://schemas.microsoft.com/office/drawing/2014/main" id="{9901F7F1-4217-479F-A710-DE905407A87D}"/>
              </a:ext>
            </a:extLst>
          </p:cNvPr>
          <p:cNvPicPr>
            <a:picLocks noChangeAspect="1"/>
          </p:cNvPicPr>
          <p:nvPr>
            <p:custDataLst>
              <p:tags r:id="rId2"/>
            </p:custDataLst>
          </p:nvPr>
        </p:nvPicPr>
        <p:blipFill>
          <a:blip r:embed="rId7"/>
          <a:stretch>
            <a:fillRect/>
          </a:stretch>
        </p:blipFill>
        <p:spPr>
          <a:xfrm>
            <a:off x="563471" y="1571258"/>
            <a:ext cx="3645564" cy="2157355"/>
          </a:xfrm>
          <a:prstGeom prst="rect">
            <a:avLst/>
          </a:prstGeom>
        </p:spPr>
      </p:pic>
      <p:pic>
        <p:nvPicPr>
          <p:cNvPr id="20" name="Picture 19"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cm}(1in,2in)&#10;\noindent&#10;\begin{defbox}{}&#10;where $D_V$ is the volume metric that measures the distance between two sets.&#10;\end{defbox}&#10;&#10;&#10;\end{textblock*}&#10;&#10;&#10;&#10;&#10;\end{document}&#10;" title="IguanaTex Bitmap Display">
            <a:extLst>
              <a:ext uri="{FF2B5EF4-FFF2-40B4-BE49-F238E27FC236}">
                <a16:creationId xmlns:a16="http://schemas.microsoft.com/office/drawing/2014/main" id="{87D16012-CCD8-48FA-83E5-06B425516444}"/>
              </a:ext>
            </a:extLst>
          </p:cNvPr>
          <p:cNvPicPr>
            <a:picLocks noChangeAspect="1"/>
          </p:cNvPicPr>
          <p:nvPr>
            <p:custDataLst>
              <p:tags r:id="rId3"/>
            </p:custDataLst>
          </p:nvPr>
        </p:nvPicPr>
        <p:blipFill>
          <a:blip r:embed="rId8"/>
          <a:stretch>
            <a:fillRect/>
          </a:stretch>
        </p:blipFill>
        <p:spPr>
          <a:xfrm>
            <a:off x="8860880" y="5105533"/>
            <a:ext cx="2566905" cy="861068"/>
          </a:xfrm>
          <a:prstGeom prst="rect">
            <a:avLst/>
          </a:prstGeom>
        </p:spPr>
      </p:pic>
      <p:cxnSp>
        <p:nvCxnSpPr>
          <p:cNvPr id="29" name="Straight Arrow Connector 28">
            <a:extLst>
              <a:ext uri="{FF2B5EF4-FFF2-40B4-BE49-F238E27FC236}">
                <a16:creationId xmlns:a16="http://schemas.microsoft.com/office/drawing/2014/main" id="{5E1AA9DD-A6ED-4976-9F2E-7A9C1A580330}"/>
              </a:ext>
            </a:extLst>
          </p:cNvPr>
          <p:cNvCxnSpPr>
            <a:cxnSpLocks/>
            <a:stCxn id="20" idx="1"/>
          </p:cNvCxnSpPr>
          <p:nvPr/>
        </p:nvCxnSpPr>
        <p:spPr>
          <a:xfrm flipH="1">
            <a:off x="6992471" y="5536067"/>
            <a:ext cx="1868409" cy="0"/>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amp;P_d \in  \arg  \min_{\textcolor{blue}{V} \in \mcl P_d(\R^n, \R)}  \int_\Lambda \textcolor{blue}{V}(x) dx\\ \nonumber&#10;&amp;  s \in \Sigma_{SOS}^d \text{ and } p \in \mcl P_d(\R^n,\R) \\ \nonumber&#10;&amp;  \textcolor{blue}{V}(0) \ge 0, \\ \nonumber&#10;&amp;  -\nabla \textcolor{blue}{V}^T(x)f(x) - \alpha (1-\textcolor{blue}{V}(x))||x||_2^{2 \beta} - s(x)(R^2 - ||x||_2^2) \in \textcolor{red}{\Sigma_{SOS}^d}, \\ \nonumber&#10;&amp; (\textcolor{blue}{V}(x)-1) - p(x)(R^2 - ||x||_2^2)\in \textcolor{red}{\Sigma_{SOS}^d}.&#10;\end{align*}&#10;&#10;&#10;&#10;\end{textblock*}&#10;&#10;&#10;&#10;&#10;\end{document}&#10;" title="IguanaTex Bitmap Display">
            <a:extLst>
              <a:ext uri="{FF2B5EF4-FFF2-40B4-BE49-F238E27FC236}">
                <a16:creationId xmlns:a16="http://schemas.microsoft.com/office/drawing/2014/main" id="{B1FE6668-2D3B-449A-A63B-E5D88F07DFA0}"/>
              </a:ext>
            </a:extLst>
          </p:cNvPr>
          <p:cNvPicPr>
            <a:picLocks noChangeAspect="1"/>
          </p:cNvPicPr>
          <p:nvPr>
            <p:custDataLst>
              <p:tags r:id="rId4"/>
            </p:custDataLst>
          </p:nvPr>
        </p:nvPicPr>
        <p:blipFill>
          <a:blip r:embed="rId9"/>
          <a:stretch>
            <a:fillRect/>
          </a:stretch>
        </p:blipFill>
        <p:spPr>
          <a:xfrm>
            <a:off x="4808206" y="1671876"/>
            <a:ext cx="6349522" cy="1956118"/>
          </a:xfrm>
          <a:prstGeom prst="rect">
            <a:avLst/>
          </a:prstGeom>
          <a:noFill/>
          <a:ln w="25400">
            <a:solidFill>
              <a:schemeClr val="accent1">
                <a:shade val="60000"/>
              </a:schemeClr>
            </a:solidFill>
          </a:ln>
        </p:spPr>
      </p:pic>
    </p:spTree>
    <p:extLst>
      <p:ext uri="{BB962C8B-B14F-4D97-AF65-F5344CB8AC3E}">
        <p14:creationId xmlns:p14="http://schemas.microsoft.com/office/powerpoint/2010/main" val="346686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3" name="Picture 2">
            <a:extLst>
              <a:ext uri="{FF2B5EF4-FFF2-40B4-BE49-F238E27FC236}">
                <a16:creationId xmlns:a16="http://schemas.microsoft.com/office/drawing/2014/main" id="{E1408BAF-1350-4BC5-9C72-82A08BB07B4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hidden="1">
            <a:extLst>
              <a:ext uri="{FF2B5EF4-FFF2-40B4-BE49-F238E27FC236}">
                <a16:creationId xmlns:a16="http://schemas.microsoft.com/office/drawing/2014/main" id="{60E67B53-E530-4CC6-B1E7-4CCC1FD632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B67521-C21D-4717-ACA9-9B28B27E9228}"/>
              </a:ext>
            </a:extLst>
          </p:cNvPr>
          <p:cNvSpPr>
            <a:spLocks noGrp="1"/>
          </p:cNvSpPr>
          <p:nvPr>
            <p:ph type="title"/>
          </p:nvPr>
        </p:nvSpPr>
        <p:spPr>
          <a:xfrm>
            <a:off x="1629568" y="-501959"/>
            <a:ext cx="8689976" cy="1345888"/>
          </a:xfrm>
        </p:spPr>
        <p:txBody>
          <a:bodyPr vert="horz" lIns="91440" tIns="45720" rIns="91440" bIns="45720" rtlCol="0" anchor="b">
            <a:normAutofit/>
          </a:bodyPr>
          <a:lstStyle/>
          <a:p>
            <a:r>
              <a:rPr lang="en-US" sz="3000" u="sng" dirty="0">
                <a:latin typeface="+mj-lt"/>
              </a:rPr>
              <a:t>Numerical Examples: Approximating ROA’s</a:t>
            </a:r>
          </a:p>
        </p:txBody>
      </p:sp>
      <p:pic>
        <p:nvPicPr>
          <p:cNvPr id="6" name="Picture 5">
            <a:extLst>
              <a:ext uri="{FF2B5EF4-FFF2-40B4-BE49-F238E27FC236}">
                <a16:creationId xmlns:a16="http://schemas.microsoft.com/office/drawing/2014/main" id="{4BE1B806-668B-4FB4-93F2-30E37C9D5912}"/>
              </a:ext>
            </a:extLst>
          </p:cNvPr>
          <p:cNvPicPr>
            <a:picLocks noChangeAspect="1"/>
          </p:cNvPicPr>
          <p:nvPr/>
        </p:nvPicPr>
        <p:blipFill>
          <a:blip r:embed="rId5"/>
          <a:stretch>
            <a:fillRect/>
          </a:stretch>
        </p:blipFill>
        <p:spPr>
          <a:xfrm>
            <a:off x="1185377" y="1782760"/>
            <a:ext cx="4102772" cy="3292475"/>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8" name="Picture 7">
            <a:extLst>
              <a:ext uri="{FF2B5EF4-FFF2-40B4-BE49-F238E27FC236}">
                <a16:creationId xmlns:a16="http://schemas.microsoft.com/office/drawing/2014/main" id="{70990D50-C187-447B-B9F3-FC0AECC8B4C9}"/>
              </a:ext>
            </a:extLst>
          </p:cNvPr>
          <p:cNvPicPr>
            <a:picLocks noChangeAspect="1"/>
          </p:cNvPicPr>
          <p:nvPr/>
        </p:nvPicPr>
        <p:blipFill>
          <a:blip r:embed="rId6"/>
          <a:stretch>
            <a:fillRect/>
          </a:stretch>
        </p:blipFill>
        <p:spPr>
          <a:xfrm>
            <a:off x="6473526" y="1782760"/>
            <a:ext cx="4289870" cy="3292475"/>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
        <p:nvSpPr>
          <p:cNvPr id="4" name="Slide Number Placeholder 3">
            <a:extLst>
              <a:ext uri="{FF2B5EF4-FFF2-40B4-BE49-F238E27FC236}">
                <a16:creationId xmlns:a16="http://schemas.microsoft.com/office/drawing/2014/main" id="{E42DD80E-B00B-41C8-8A52-CCCF983985AC}"/>
              </a:ext>
            </a:extLst>
          </p:cNvPr>
          <p:cNvSpPr>
            <a:spLocks noGrp="1"/>
          </p:cNvSpPr>
          <p:nvPr>
            <p:ph type="sldNum" sz="quarter" idx="12"/>
          </p:nvPr>
        </p:nvSpPr>
        <p:spPr>
          <a:xfrm>
            <a:off x="11427785" y="6492875"/>
            <a:ext cx="764215" cy="365125"/>
          </a:xfrm>
        </p:spPr>
        <p:txBody>
          <a:bodyPr vert="horz" lIns="91440" tIns="45720" rIns="91440" bIns="45720" rtlCol="0" anchor="ctr">
            <a:no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Tw Cen MT" panose="020B0602020104020603"/>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49</a:t>
            </a:fld>
            <a:endPar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p:pic>
        <p:nvPicPr>
          <p:cNvPr id="10" name="Picture 9">
            <a:extLst>
              <a:ext uri="{FF2B5EF4-FFF2-40B4-BE49-F238E27FC236}">
                <a16:creationId xmlns:a16="http://schemas.microsoft.com/office/drawing/2014/main" id="{E37B63A7-9FBD-4B8D-BFFD-9D82314A7DAF}"/>
              </a:ext>
            </a:extLst>
          </p:cNvPr>
          <p:cNvPicPr>
            <a:picLocks noChangeAspect="1"/>
          </p:cNvPicPr>
          <p:nvPr/>
        </p:nvPicPr>
        <p:blipFill>
          <a:blip r:embed="rId7"/>
          <a:stretch>
            <a:fillRect/>
          </a:stretch>
        </p:blipFill>
        <p:spPr>
          <a:xfrm>
            <a:off x="1335395" y="5622092"/>
            <a:ext cx="3009598" cy="719214"/>
          </a:xfrm>
          <a:prstGeom prst="rect">
            <a:avLst/>
          </a:prstGeom>
          <a:ln>
            <a:solidFill>
              <a:srgbClr val="FF0000"/>
            </a:solidFill>
          </a:ln>
        </p:spPr>
      </p:pic>
      <p:pic>
        <p:nvPicPr>
          <p:cNvPr id="12" name="Picture 11">
            <a:extLst>
              <a:ext uri="{FF2B5EF4-FFF2-40B4-BE49-F238E27FC236}">
                <a16:creationId xmlns:a16="http://schemas.microsoft.com/office/drawing/2014/main" id="{2F11143B-62D8-4856-9BBF-28D8A843A1D0}"/>
              </a:ext>
            </a:extLst>
          </p:cNvPr>
          <p:cNvPicPr>
            <a:picLocks noChangeAspect="1"/>
          </p:cNvPicPr>
          <p:nvPr/>
        </p:nvPicPr>
        <p:blipFill>
          <a:blip r:embed="rId8"/>
          <a:stretch>
            <a:fillRect/>
          </a:stretch>
        </p:blipFill>
        <p:spPr>
          <a:xfrm>
            <a:off x="6679719" y="5607010"/>
            <a:ext cx="4083677" cy="719215"/>
          </a:xfrm>
          <a:prstGeom prst="rect">
            <a:avLst/>
          </a:prstGeom>
          <a:ln>
            <a:solidFill>
              <a:srgbClr val="FF0000"/>
            </a:solidFill>
          </a:ln>
        </p:spPr>
      </p:pic>
      <p:sp>
        <p:nvSpPr>
          <p:cNvPr id="14" name="TextBox 13">
            <a:extLst>
              <a:ext uri="{FF2B5EF4-FFF2-40B4-BE49-F238E27FC236}">
                <a16:creationId xmlns:a16="http://schemas.microsoft.com/office/drawing/2014/main" id="{490091B4-1AE1-400A-91CA-28A251369F53}"/>
              </a:ext>
            </a:extLst>
          </p:cNvPr>
          <p:cNvSpPr txBox="1"/>
          <p:nvPr/>
        </p:nvSpPr>
        <p:spPr>
          <a:xfrm>
            <a:off x="1335395" y="5225212"/>
            <a:ext cx="401527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rPr>
              <a:t>The reverse time Van-der-Pol Oscillator </a:t>
            </a:r>
          </a:p>
        </p:txBody>
      </p:sp>
      <p:sp>
        <p:nvSpPr>
          <p:cNvPr id="16" name="TextBox 15">
            <a:extLst>
              <a:ext uri="{FF2B5EF4-FFF2-40B4-BE49-F238E27FC236}">
                <a16:creationId xmlns:a16="http://schemas.microsoft.com/office/drawing/2014/main" id="{5DB34C9E-85B1-40C2-BC58-4E7CEE9AD6C3}"/>
              </a:ext>
            </a:extLst>
          </p:cNvPr>
          <p:cNvSpPr txBox="1"/>
          <p:nvPr/>
        </p:nvSpPr>
        <p:spPr>
          <a:xfrm>
            <a:off x="6576622" y="5200514"/>
            <a:ext cx="4083677"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rPr>
              <a:t>Third order servomechanism</a:t>
            </a:r>
          </a:p>
        </p:txBody>
      </p:sp>
      <p:cxnSp>
        <p:nvCxnSpPr>
          <p:cNvPr id="5" name="Straight Arrow Connector 4">
            <a:extLst>
              <a:ext uri="{FF2B5EF4-FFF2-40B4-BE49-F238E27FC236}">
                <a16:creationId xmlns:a16="http://schemas.microsoft.com/office/drawing/2014/main" id="{5A81EF8C-81DE-4C3D-8C18-94200F364AA2}"/>
              </a:ext>
            </a:extLst>
          </p:cNvPr>
          <p:cNvCxnSpPr/>
          <p:nvPr/>
        </p:nvCxnSpPr>
        <p:spPr>
          <a:xfrm>
            <a:off x="1872456" y="1571625"/>
            <a:ext cx="920750" cy="1278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5E851DE9-E03A-4DE0-9C51-319D6EF574C1}"/>
              </a:ext>
            </a:extLst>
          </p:cNvPr>
          <p:cNvSpPr/>
          <p:nvPr/>
        </p:nvSpPr>
        <p:spPr>
          <a:xfrm>
            <a:off x="1271589" y="1263456"/>
            <a:ext cx="920750" cy="36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d=12</a:t>
            </a:r>
          </a:p>
        </p:txBody>
      </p:sp>
      <p:cxnSp>
        <p:nvCxnSpPr>
          <p:cNvPr id="17" name="Straight Arrow Connector 16">
            <a:extLst>
              <a:ext uri="{FF2B5EF4-FFF2-40B4-BE49-F238E27FC236}">
                <a16:creationId xmlns:a16="http://schemas.microsoft.com/office/drawing/2014/main" id="{EFB15198-7544-40F2-A146-C528CE9FE721}"/>
              </a:ext>
            </a:extLst>
          </p:cNvPr>
          <p:cNvCxnSpPr>
            <a:cxnSpLocks/>
            <a:stCxn id="18" idx="2"/>
          </p:cNvCxnSpPr>
          <p:nvPr/>
        </p:nvCxnSpPr>
        <p:spPr>
          <a:xfrm>
            <a:off x="6435603" y="2315387"/>
            <a:ext cx="1271483" cy="159697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Rectangle: Rounded Corners 17">
            <a:extLst>
              <a:ext uri="{FF2B5EF4-FFF2-40B4-BE49-F238E27FC236}">
                <a16:creationId xmlns:a16="http://schemas.microsoft.com/office/drawing/2014/main" id="{9494BE54-1BBB-44E6-A5AC-DFD12131D0B2}"/>
              </a:ext>
            </a:extLst>
          </p:cNvPr>
          <p:cNvSpPr/>
          <p:nvPr/>
        </p:nvSpPr>
        <p:spPr>
          <a:xfrm>
            <a:off x="5975228" y="1946060"/>
            <a:ext cx="920750" cy="36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d=10</a:t>
            </a:r>
          </a:p>
        </p:txBody>
      </p:sp>
    </p:spTree>
    <p:extLst>
      <p:ext uri="{BB962C8B-B14F-4D97-AF65-F5344CB8AC3E}">
        <p14:creationId xmlns:p14="http://schemas.microsoft.com/office/powerpoint/2010/main" val="3571457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EB0A9-9298-45D7-825C-E4CBE9E06921}"/>
              </a:ext>
            </a:extLst>
          </p:cNvPr>
          <p:cNvSpPr>
            <a:spLocks noGrp="1"/>
          </p:cNvSpPr>
          <p:nvPr>
            <p:ph type="title"/>
          </p:nvPr>
        </p:nvSpPr>
        <p:spPr>
          <a:xfrm>
            <a:off x="79513" y="-126835"/>
            <a:ext cx="11942859" cy="1596177"/>
          </a:xfrm>
        </p:spPr>
        <p:txBody>
          <a:bodyPr/>
          <a:lstStyle/>
          <a:p>
            <a:r>
              <a:rPr lang="en-US" u="sng" dirty="0"/>
              <a:t>Electrical Demand Spikes are becoming more Common</a:t>
            </a:r>
          </a:p>
        </p:txBody>
      </p:sp>
      <p:sp>
        <p:nvSpPr>
          <p:cNvPr id="4" name="Slide Number Placeholder 3">
            <a:extLst>
              <a:ext uri="{FF2B5EF4-FFF2-40B4-BE49-F238E27FC236}">
                <a16:creationId xmlns:a16="http://schemas.microsoft.com/office/drawing/2014/main" id="{DC85DAED-B744-4328-AA71-02B8EE67E339}"/>
              </a:ext>
            </a:extLst>
          </p:cNvPr>
          <p:cNvSpPr>
            <a:spLocks noGrp="1"/>
          </p:cNvSpPr>
          <p:nvPr>
            <p:ph type="sldNum" sz="quarter" idx="12"/>
          </p:nvPr>
        </p:nvSpPr>
        <p:spPr/>
        <p:txBody>
          <a:bodyPr/>
          <a:lstStyle/>
          <a:p>
            <a:fld id="{34B7E4EF-A1BD-40F4-AB7B-04F084DD991D}" type="slidenum">
              <a:rPr lang="en-US" smtClean="0"/>
              <a:pPr/>
              <a:t>5</a:t>
            </a:fld>
            <a:endParaRPr lang="en-US" dirty="0"/>
          </a:p>
        </p:txBody>
      </p:sp>
      <p:pic>
        <p:nvPicPr>
          <p:cNvPr id="6" name="Graphic 5" descr="Solar Panels with solid fill">
            <a:extLst>
              <a:ext uri="{FF2B5EF4-FFF2-40B4-BE49-F238E27FC236}">
                <a16:creationId xmlns:a16="http://schemas.microsoft.com/office/drawing/2014/main" id="{F1E9132E-8892-47C5-8C99-F4700003950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28256" y="2125918"/>
            <a:ext cx="2009029" cy="2009029"/>
          </a:xfrm>
          <a:prstGeom prst="rect">
            <a:avLst/>
          </a:prstGeom>
        </p:spPr>
      </p:pic>
      <p:pic>
        <p:nvPicPr>
          <p:cNvPr id="8" name="Graphic 7" descr="Wind Turbines with solid fill">
            <a:extLst>
              <a:ext uri="{FF2B5EF4-FFF2-40B4-BE49-F238E27FC236}">
                <a16:creationId xmlns:a16="http://schemas.microsoft.com/office/drawing/2014/main" id="{67D488C1-57C7-47DE-B632-0461EF8792F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374728" y="2012183"/>
            <a:ext cx="2122213" cy="2122213"/>
          </a:xfrm>
          <a:prstGeom prst="rect">
            <a:avLst/>
          </a:prstGeom>
        </p:spPr>
      </p:pic>
      <p:sp>
        <p:nvSpPr>
          <p:cNvPr id="9" name="TextBox 8">
            <a:extLst>
              <a:ext uri="{FF2B5EF4-FFF2-40B4-BE49-F238E27FC236}">
                <a16:creationId xmlns:a16="http://schemas.microsoft.com/office/drawing/2014/main" id="{998C94BD-836B-4CD1-A2A1-BCC99B616578}"/>
              </a:ext>
            </a:extLst>
          </p:cNvPr>
          <p:cNvSpPr txBox="1"/>
          <p:nvPr/>
        </p:nvSpPr>
        <p:spPr>
          <a:xfrm>
            <a:off x="349857" y="1184744"/>
            <a:ext cx="11243145" cy="461665"/>
          </a:xfrm>
          <a:prstGeom prst="rect">
            <a:avLst/>
          </a:prstGeom>
          <a:noFill/>
        </p:spPr>
        <p:txBody>
          <a:bodyPr wrap="square" rtlCol="0">
            <a:spAutoFit/>
          </a:bodyPr>
          <a:lstStyle/>
          <a:p>
            <a:r>
              <a:rPr lang="en-US" sz="2400" dirty="0"/>
              <a:t>Countries are integrating more forms of renewable energy into their electrical grid.</a:t>
            </a:r>
          </a:p>
        </p:txBody>
      </p:sp>
      <p:pic>
        <p:nvPicPr>
          <p:cNvPr id="22" name="Picture 21"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noindent&#10;\begin{mybox}{Problem}&#10;It is harder to predict electical generation from renewable sources than from fossil fuels.&#10;\end{mybox}&#10;&#10;&#10;&#10;\end{textblock*}&#10;&#10;&#10;&#10;&#10;\end{document}&#10;" title="IguanaTex Bitmap Display">
            <a:extLst>
              <a:ext uri="{FF2B5EF4-FFF2-40B4-BE49-F238E27FC236}">
                <a16:creationId xmlns:a16="http://schemas.microsoft.com/office/drawing/2014/main" id="{2011BC46-2F9A-4E07-A5CC-0F68FD94F2BA}"/>
              </a:ext>
            </a:extLst>
          </p:cNvPr>
          <p:cNvPicPr>
            <a:picLocks noChangeAspect="1"/>
          </p:cNvPicPr>
          <p:nvPr>
            <p:custDataLst>
              <p:tags r:id="rId1"/>
            </p:custDataLst>
          </p:nvPr>
        </p:nvPicPr>
        <p:blipFill>
          <a:blip r:embed="rId9"/>
          <a:stretch>
            <a:fillRect/>
          </a:stretch>
        </p:blipFill>
        <p:spPr>
          <a:xfrm>
            <a:off x="3233933" y="1711416"/>
            <a:ext cx="5761522" cy="1839725"/>
          </a:xfrm>
          <a:prstGeom prst="rect">
            <a:avLst/>
          </a:prstGeom>
        </p:spPr>
      </p:pic>
      <p:sp>
        <p:nvSpPr>
          <p:cNvPr id="19" name="Rectangle: Rounded Corners 18">
            <a:extLst>
              <a:ext uri="{FF2B5EF4-FFF2-40B4-BE49-F238E27FC236}">
                <a16:creationId xmlns:a16="http://schemas.microsoft.com/office/drawing/2014/main" id="{E8034030-DAFA-45F0-BF37-323BACE604D6}"/>
              </a:ext>
            </a:extLst>
          </p:cNvPr>
          <p:cNvSpPr/>
          <p:nvPr/>
        </p:nvSpPr>
        <p:spPr>
          <a:xfrm>
            <a:off x="628256" y="4209824"/>
            <a:ext cx="2182266" cy="8092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Clouds can pass over solar panels.</a:t>
            </a:r>
          </a:p>
        </p:txBody>
      </p:sp>
      <p:sp>
        <p:nvSpPr>
          <p:cNvPr id="20" name="Rectangle: Rounded Corners 19">
            <a:extLst>
              <a:ext uri="{FF2B5EF4-FFF2-40B4-BE49-F238E27FC236}">
                <a16:creationId xmlns:a16="http://schemas.microsoft.com/office/drawing/2014/main" id="{7909A01D-82EC-49EE-ADA0-EE75EDFBAA37}"/>
              </a:ext>
            </a:extLst>
          </p:cNvPr>
          <p:cNvSpPr/>
          <p:nvPr/>
        </p:nvSpPr>
        <p:spPr>
          <a:xfrm>
            <a:off x="9547966" y="4209824"/>
            <a:ext cx="2182266" cy="8092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Weather can change and the wind may stop blowing.</a:t>
            </a:r>
          </a:p>
        </p:txBody>
      </p:sp>
      <p:pic>
        <p:nvPicPr>
          <p:cNvPr id="25" name="Picture 24"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noindent&#10;\begin{mybox}{}&#10;This may result in an increased frequency of power grids not being able to meet demand spikes.&#10;\end{mybox}&#10;&#10;&#10;&#10;\end{textblock*}&#10;&#10;&#10;&#10;&#10;\end{document}&#10;" title="IguanaTex Bitmap Display">
            <a:extLst>
              <a:ext uri="{FF2B5EF4-FFF2-40B4-BE49-F238E27FC236}">
                <a16:creationId xmlns:a16="http://schemas.microsoft.com/office/drawing/2014/main" id="{8F90CF50-D194-494F-AD59-58A96230C18A}"/>
              </a:ext>
            </a:extLst>
          </p:cNvPr>
          <p:cNvPicPr>
            <a:picLocks noChangeAspect="1"/>
          </p:cNvPicPr>
          <p:nvPr>
            <p:custDataLst>
              <p:tags r:id="rId2"/>
            </p:custDataLst>
          </p:nvPr>
        </p:nvPicPr>
        <p:blipFill>
          <a:blip r:embed="rId10"/>
          <a:stretch>
            <a:fillRect/>
          </a:stretch>
        </p:blipFill>
        <p:spPr>
          <a:xfrm>
            <a:off x="3229868" y="3952302"/>
            <a:ext cx="5761521" cy="1508971"/>
          </a:xfrm>
          <a:prstGeom prst="rect">
            <a:avLst/>
          </a:prstGeom>
        </p:spPr>
      </p:pic>
      <p:pic>
        <p:nvPicPr>
          <p:cNvPr id="28" name="Picture 27" descr="\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2cm}(1in,2in)&#10;\noindent&#10;\begin{tcolorbox}&#10;To futher integrate renewable sources into power grids electical companies must find a way to reduce demand peaks.&#10;\end{tcolorbox}&#10;&#10;&#10;&#10;\end{textblock*}&#10;&#10;&#10;&#10;&#10;\end{document}&#10;" title="IguanaTex Bitmap Display">
            <a:extLst>
              <a:ext uri="{FF2B5EF4-FFF2-40B4-BE49-F238E27FC236}">
                <a16:creationId xmlns:a16="http://schemas.microsoft.com/office/drawing/2014/main" id="{D2A4E6D4-B078-4006-AB74-68D7C27190E2}"/>
              </a:ext>
            </a:extLst>
          </p:cNvPr>
          <p:cNvPicPr>
            <a:picLocks noChangeAspect="1"/>
          </p:cNvPicPr>
          <p:nvPr>
            <p:custDataLst>
              <p:tags r:id="rId3"/>
            </p:custDataLst>
          </p:nvPr>
        </p:nvPicPr>
        <p:blipFill>
          <a:blip r:embed="rId11"/>
          <a:stretch>
            <a:fillRect/>
          </a:stretch>
        </p:blipFill>
        <p:spPr>
          <a:xfrm>
            <a:off x="1793554" y="5612129"/>
            <a:ext cx="8642281" cy="1141636"/>
          </a:xfrm>
          <a:prstGeom prst="rect">
            <a:avLst/>
          </a:prstGeom>
        </p:spPr>
      </p:pic>
    </p:spTree>
    <p:extLst>
      <p:ext uri="{BB962C8B-B14F-4D97-AF65-F5344CB8AC3E}">
        <p14:creationId xmlns:p14="http://schemas.microsoft.com/office/powerpoint/2010/main" val="196727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animBg="1"/>
      <p:bldP spid="20"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F07F3-7D39-4E2F-985E-3B55B85F93B2}"/>
              </a:ext>
            </a:extLst>
          </p:cNvPr>
          <p:cNvSpPr>
            <a:spLocks noGrp="1"/>
          </p:cNvSpPr>
          <p:nvPr>
            <p:ph type="title"/>
          </p:nvPr>
        </p:nvSpPr>
        <p:spPr>
          <a:xfrm>
            <a:off x="913776" y="-271607"/>
            <a:ext cx="10364451" cy="1596177"/>
          </a:xfrm>
        </p:spPr>
        <p:txBody>
          <a:bodyPr/>
          <a:lstStyle/>
          <a:p>
            <a:r>
              <a:rPr lang="en-US" u="sng" dirty="0"/>
              <a:t>Summary</a:t>
            </a:r>
          </a:p>
        </p:txBody>
      </p:sp>
      <p:sp>
        <p:nvSpPr>
          <p:cNvPr id="4" name="Slide Number Placeholder 3">
            <a:extLst>
              <a:ext uri="{FF2B5EF4-FFF2-40B4-BE49-F238E27FC236}">
                <a16:creationId xmlns:a16="http://schemas.microsoft.com/office/drawing/2014/main" id="{35D0687E-76D5-493B-9051-621A0ADE0851}"/>
              </a:ext>
            </a:extLst>
          </p:cNvPr>
          <p:cNvSpPr>
            <a:spLocks noGrp="1"/>
          </p:cNvSpPr>
          <p:nvPr>
            <p:ph type="sldNum" sz="quarter" idx="12"/>
          </p:nvPr>
        </p:nvSpPr>
        <p:spPr/>
        <p:txBody>
          <a:bodyPr/>
          <a:lstStyle/>
          <a:p>
            <a:fld id="{34B7E4EF-A1BD-40F4-AB7B-04F084DD991D}" type="slidenum">
              <a:rPr lang="en-US" smtClean="0"/>
              <a:pPr/>
              <a:t>50</a:t>
            </a:fld>
            <a:endParaRPr lang="en-US" dirty="0"/>
          </a:p>
        </p:txBody>
      </p:sp>
      <p:sp>
        <p:nvSpPr>
          <p:cNvPr id="5" name="TextBox 4">
            <a:extLst>
              <a:ext uri="{FF2B5EF4-FFF2-40B4-BE49-F238E27FC236}">
                <a16:creationId xmlns:a16="http://schemas.microsoft.com/office/drawing/2014/main" id="{B5EC86D5-F2FB-454E-B041-9B77FB6405F5}"/>
              </a:ext>
            </a:extLst>
          </p:cNvPr>
          <p:cNvSpPr txBox="1"/>
          <p:nvPr/>
        </p:nvSpPr>
        <p:spPr>
          <a:xfrm>
            <a:off x="374754" y="951875"/>
            <a:ext cx="11377535" cy="5539978"/>
          </a:xfrm>
          <a:prstGeom prst="rect">
            <a:avLst/>
          </a:prstGeom>
          <a:noFill/>
        </p:spPr>
        <p:txBody>
          <a:bodyPr wrap="square" rtlCol="0">
            <a:spAutoFit/>
          </a:bodyPr>
          <a:lstStyle/>
          <a:p>
            <a:pPr marL="285750" indent="-285750">
              <a:buFont typeface="Arial" panose="020B0604020202020204" pitchFamily="34" charset="0"/>
              <a:buChar char="•"/>
            </a:pPr>
            <a:r>
              <a:rPr lang="en-US" sz="2400" b="1" u="sng" dirty="0"/>
              <a:t>Discrete Time:</a:t>
            </a:r>
          </a:p>
          <a:p>
            <a:pPr marL="800100" lvl="1" indent="-342900">
              <a:buFont typeface="+mj-lt"/>
              <a:buAutoNum type="arabicPeriod"/>
            </a:pPr>
            <a:r>
              <a:rPr lang="en-US" sz="2400" b="0" i="0" u="none" strike="noStrike" baseline="0" dirty="0">
                <a:solidFill>
                  <a:srgbClr val="000000"/>
                </a:solidFill>
                <a:latin typeface="NimbusSanL-Regu"/>
              </a:rPr>
              <a:t>Defined a class of objective functions,</a:t>
            </a:r>
            <a:r>
              <a:rPr lang="en-US" sz="2400" b="0" i="0" u="none" strike="noStrike" dirty="0">
                <a:solidFill>
                  <a:srgbClr val="000000"/>
                </a:solidFill>
                <a:latin typeface="NimbusSanL-Regu"/>
              </a:rPr>
              <a:t> </a:t>
            </a:r>
            <a:r>
              <a:rPr lang="en-US" sz="2400" b="0" i="0" u="none" strike="noStrike" baseline="0" dirty="0">
                <a:solidFill>
                  <a:srgbClr val="228C22"/>
                </a:solidFill>
                <a:latin typeface="NimbusSanL-Regu"/>
              </a:rPr>
              <a:t>Forward Separable Functions</a:t>
            </a:r>
            <a:r>
              <a:rPr lang="en-US" sz="2400" b="0" i="0" u="none" strike="noStrike" baseline="0" dirty="0">
                <a:solidFill>
                  <a:srgbClr val="000000"/>
                </a:solidFill>
                <a:latin typeface="NimbusSanL-Regu"/>
              </a:rPr>
              <a:t>, for which it is tractable to do state augmentation.</a:t>
            </a:r>
          </a:p>
          <a:p>
            <a:pPr marL="800100" lvl="1" indent="-342900">
              <a:buFont typeface="+mj-lt"/>
              <a:buAutoNum type="arabicPeriod"/>
            </a:pPr>
            <a:r>
              <a:rPr lang="en-US" sz="2400" dirty="0">
                <a:solidFill>
                  <a:srgbClr val="000000"/>
                </a:solidFill>
                <a:latin typeface="NimbusSanL-Regu"/>
              </a:rPr>
              <a:t>Used our state augmentation method to </a:t>
            </a:r>
            <a:r>
              <a:rPr lang="en-US" sz="2400" dirty="0">
                <a:solidFill>
                  <a:srgbClr val="228C22"/>
                </a:solidFill>
                <a:latin typeface="NimbusSanL-Regu"/>
              </a:rPr>
              <a:t>solve the residential battery scheduling </a:t>
            </a:r>
            <a:r>
              <a:rPr lang="en-US" sz="2400" dirty="0">
                <a:solidFill>
                  <a:srgbClr val="000000"/>
                </a:solidFill>
                <a:latin typeface="NimbusSanL-Regu"/>
              </a:rPr>
              <a:t>problem to minimize demand charges.</a:t>
            </a:r>
            <a:endParaRPr lang="en-US" sz="2400" b="0" i="0" u="none" strike="noStrike" baseline="0" dirty="0">
              <a:solidFill>
                <a:srgbClr val="000000"/>
              </a:solidFill>
              <a:latin typeface="NimbusSanL-Regu"/>
            </a:endParaRPr>
          </a:p>
          <a:p>
            <a:pPr marL="800100" lvl="1" indent="-342900">
              <a:buFont typeface="+mj-lt"/>
              <a:buAutoNum type="arabicPeriod"/>
            </a:pPr>
            <a:r>
              <a:rPr lang="en-US" sz="2400" b="0" i="0" u="none" strike="noStrike" baseline="0" dirty="0">
                <a:solidFill>
                  <a:srgbClr val="000000"/>
                </a:solidFill>
                <a:latin typeface="NimbusSanL-Regu"/>
              </a:rPr>
              <a:t>Derived optimality conditions for MSOPs with Monotonically Backward Separable </a:t>
            </a:r>
            <a:r>
              <a:rPr lang="en-US" sz="2400" b="0" i="0" u="none" strike="noStrike" baseline="0" dirty="0">
                <a:solidFill>
                  <a:srgbClr val="228C22"/>
                </a:solidFill>
                <a:latin typeface="NimbusSanL-Regu"/>
              </a:rPr>
              <a:t>(MBS) </a:t>
            </a:r>
            <a:r>
              <a:rPr lang="en-US" sz="2400" b="0" i="0" u="none" strike="noStrike" baseline="0" dirty="0">
                <a:solidFill>
                  <a:srgbClr val="000000"/>
                </a:solidFill>
                <a:latin typeface="NimbusSanL-Regu"/>
              </a:rPr>
              <a:t>costs functions, the Generalized Bellman Equation </a:t>
            </a:r>
            <a:r>
              <a:rPr lang="en-US" sz="2400" b="0" i="0" u="none" strike="noStrike" baseline="0" dirty="0">
                <a:solidFill>
                  <a:srgbClr val="228C22"/>
                </a:solidFill>
                <a:latin typeface="NimbusSanL-Regu"/>
              </a:rPr>
              <a:t>(GBE).</a:t>
            </a:r>
          </a:p>
          <a:p>
            <a:pPr marL="800100" lvl="1" indent="-342900">
              <a:buFont typeface="+mj-lt"/>
              <a:buAutoNum type="arabicPeriod"/>
            </a:pPr>
            <a:endParaRPr lang="en-US" sz="2400" dirty="0">
              <a:solidFill>
                <a:srgbClr val="228C22"/>
              </a:solidFill>
              <a:latin typeface="NimbusSanL-Regu"/>
            </a:endParaRPr>
          </a:p>
          <a:p>
            <a:pPr marL="342900" indent="-342900">
              <a:buFont typeface="Arial" panose="020B0604020202020204" pitchFamily="34" charset="0"/>
              <a:buChar char="•"/>
            </a:pPr>
            <a:r>
              <a:rPr lang="en-US" sz="2400" b="1" i="0" u="sng" strike="noStrike" baseline="0" dirty="0">
                <a:solidFill>
                  <a:schemeClr val="tx1">
                    <a:lumMod val="95000"/>
                    <a:lumOff val="5000"/>
                  </a:schemeClr>
                </a:solidFill>
                <a:latin typeface="NimbusSanL-Regu"/>
              </a:rPr>
              <a:t>Continuous time</a:t>
            </a:r>
          </a:p>
          <a:p>
            <a:pPr marL="800100" lvl="1" indent="-342900">
              <a:buFont typeface="+mj-lt"/>
              <a:buAutoNum type="arabicPeriod"/>
            </a:pPr>
            <a:r>
              <a:rPr lang="en-US" sz="2400" b="0" i="0" u="none" strike="noStrike" baseline="0" dirty="0">
                <a:solidFill>
                  <a:srgbClr val="000000"/>
                </a:solidFill>
                <a:latin typeface="NimbusSanL-Regu"/>
              </a:rPr>
              <a:t>Proposed a sequence </a:t>
            </a:r>
            <a:r>
              <a:rPr lang="en-US" sz="2400" b="0" i="0" u="none" strike="noStrike" baseline="0" dirty="0">
                <a:solidFill>
                  <a:srgbClr val="228C22"/>
                </a:solidFill>
                <a:latin typeface="NimbusSanL-Regu"/>
              </a:rPr>
              <a:t>SOS problem </a:t>
            </a:r>
            <a:r>
              <a:rPr lang="en-US" sz="2400" b="0" i="0" u="none" strike="noStrike" baseline="0" dirty="0">
                <a:solidFill>
                  <a:srgbClr val="000000"/>
                </a:solidFill>
                <a:latin typeface="NimbusSanL-Regu"/>
              </a:rPr>
              <a:t>that yield polynomials that converge to the solution to the HJB PDE in the </a:t>
            </a:r>
            <a:r>
              <a:rPr lang="en-US" sz="2400" b="0" i="0" u="none" strike="noStrike" baseline="0" dirty="0">
                <a:solidFill>
                  <a:srgbClr val="000000"/>
                </a:solidFill>
                <a:latin typeface="NimbusRomNo9L-ReguItal"/>
              </a:rPr>
              <a:t>L</a:t>
            </a:r>
            <a:r>
              <a:rPr lang="en-US" sz="2400" b="0" i="0" u="none" strike="noStrike" baseline="0" dirty="0">
                <a:solidFill>
                  <a:srgbClr val="000000"/>
                </a:solidFill>
                <a:latin typeface="NimbusRomNo9L-Regu"/>
              </a:rPr>
              <a:t>1 </a:t>
            </a:r>
            <a:r>
              <a:rPr lang="en-US" sz="2400" b="0" i="0" u="none" strike="noStrike" baseline="0" dirty="0">
                <a:solidFill>
                  <a:srgbClr val="000000"/>
                </a:solidFill>
                <a:latin typeface="NimbusSanL-Regu"/>
              </a:rPr>
              <a:t>norm.</a:t>
            </a:r>
          </a:p>
          <a:p>
            <a:pPr marL="800100" lvl="1" indent="-342900">
              <a:buFont typeface="+mj-lt"/>
              <a:buAutoNum type="arabicPeriod"/>
            </a:pPr>
            <a:r>
              <a:rPr lang="en-US" sz="2400" dirty="0">
                <a:solidFill>
                  <a:srgbClr val="000000"/>
                </a:solidFill>
                <a:latin typeface="NimbusSanL-Regu"/>
              </a:rPr>
              <a:t>Used our proposed </a:t>
            </a:r>
            <a:r>
              <a:rPr lang="en-US" sz="2400" b="0" i="0" u="none" strike="noStrike" baseline="0" dirty="0">
                <a:latin typeface="NimbusSanL-Regu"/>
              </a:rPr>
              <a:t>SOS problem </a:t>
            </a:r>
            <a:r>
              <a:rPr lang="en-US" sz="2400" b="0" i="0" u="none" strike="noStrike" baseline="0" dirty="0">
                <a:solidFill>
                  <a:schemeClr val="tx1">
                    <a:lumMod val="95000"/>
                    <a:lumOff val="5000"/>
                  </a:schemeClr>
                </a:solidFill>
                <a:latin typeface="NimbusSanL-Regu"/>
              </a:rPr>
              <a:t>to approximate value functions to </a:t>
            </a:r>
            <a:r>
              <a:rPr lang="en-US" sz="2400" b="0" i="0" u="none" strike="noStrike" baseline="0" dirty="0">
                <a:solidFill>
                  <a:srgbClr val="228C22"/>
                </a:solidFill>
                <a:latin typeface="NimbusSanL-Regu"/>
              </a:rPr>
              <a:t>synthesize near optimal controllers</a:t>
            </a:r>
            <a:r>
              <a:rPr lang="en-US" sz="2400" b="0" i="0" u="none" strike="noStrike" baseline="0" dirty="0">
                <a:solidFill>
                  <a:schemeClr val="tx1">
                    <a:lumMod val="95000"/>
                    <a:lumOff val="5000"/>
                  </a:schemeClr>
                </a:solidFill>
                <a:latin typeface="NimbusSanL-Regu"/>
              </a:rPr>
              <a:t> and </a:t>
            </a:r>
            <a:r>
              <a:rPr lang="en-US" sz="2400" b="0" i="0" u="none" strike="noStrike" baseline="0" dirty="0">
                <a:solidFill>
                  <a:srgbClr val="228C22"/>
                </a:solidFill>
                <a:latin typeface="NimbusSanL-Regu"/>
              </a:rPr>
              <a:t>bound reachable sets.</a:t>
            </a:r>
          </a:p>
          <a:p>
            <a:pPr marL="800100" lvl="1" indent="-342900">
              <a:buFont typeface="+mj-lt"/>
              <a:buAutoNum type="arabicPeriod"/>
            </a:pPr>
            <a:r>
              <a:rPr lang="en-US" sz="2400" dirty="0">
                <a:solidFill>
                  <a:schemeClr val="tx1">
                    <a:lumMod val="95000"/>
                    <a:lumOff val="5000"/>
                  </a:schemeClr>
                </a:solidFill>
                <a:latin typeface="NimbusSanL-Regu"/>
              </a:rPr>
              <a:t>Proposed a </a:t>
            </a:r>
            <a:r>
              <a:rPr lang="en-US" sz="2400" dirty="0">
                <a:solidFill>
                  <a:srgbClr val="228C22"/>
                </a:solidFill>
                <a:latin typeface="NimbusSanL-Regu"/>
              </a:rPr>
              <a:t>new converse Lyapunov function</a:t>
            </a:r>
            <a:r>
              <a:rPr lang="en-US" sz="2400" dirty="0">
                <a:solidFill>
                  <a:schemeClr val="tx1">
                    <a:lumMod val="95000"/>
                    <a:lumOff val="5000"/>
                  </a:schemeClr>
                </a:solidFill>
                <a:latin typeface="NimbusSanL-Regu"/>
              </a:rPr>
              <a:t> for region of attraction approximation.</a:t>
            </a:r>
            <a:endParaRPr lang="en-US" sz="2400" i="0" strike="noStrike" baseline="0" dirty="0">
              <a:solidFill>
                <a:schemeClr val="tx1">
                  <a:lumMod val="95000"/>
                  <a:lumOff val="5000"/>
                </a:schemeClr>
              </a:solidFill>
              <a:latin typeface="NimbusSanL-Regu"/>
            </a:endParaRPr>
          </a:p>
          <a:p>
            <a:pPr marL="800100" lvl="1" indent="-342900">
              <a:buFont typeface="+mj-lt"/>
              <a:buAutoNum type="arabicPeriod"/>
            </a:pPr>
            <a:endParaRPr lang="en-US" dirty="0"/>
          </a:p>
        </p:txBody>
      </p:sp>
    </p:spTree>
    <p:extLst>
      <p:ext uri="{BB962C8B-B14F-4D97-AF65-F5344CB8AC3E}">
        <p14:creationId xmlns:p14="http://schemas.microsoft.com/office/powerpoint/2010/main" val="3052658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Effect transition="in" filter="fade">
                                      <p:cBhvr>
                                        <p:cTn id="18" dur="500"/>
                                        <p:tgtEl>
                                          <p:spTgt spid="5">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5">
                                            <p:txEl>
                                              <p:pRg st="5" end="5"/>
                                            </p:txEl>
                                          </p:spTgt>
                                        </p:tgtEl>
                                        <p:attrNameLst>
                                          <p:attrName>style.visibility</p:attrName>
                                        </p:attrNameLst>
                                      </p:cBhvr>
                                      <p:to>
                                        <p:strVal val="visible"/>
                                      </p:to>
                                    </p:set>
                                    <p:anim calcmode="lin" valueType="num">
                                      <p:cBhvr additive="base">
                                        <p:cTn id="28"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
                                            <p:txEl>
                                              <p:pRg st="6" end="6"/>
                                            </p:txEl>
                                          </p:spTgt>
                                        </p:tgtEl>
                                        <p:attrNameLst>
                                          <p:attrName>style.visibility</p:attrName>
                                        </p:attrNameLst>
                                      </p:cBhvr>
                                      <p:to>
                                        <p:strVal val="visible"/>
                                      </p:to>
                                    </p:set>
                                    <p:animEffect transition="in" filter="fade">
                                      <p:cBhvr>
                                        <p:cTn id="34" dur="500"/>
                                        <p:tgtEl>
                                          <p:spTgt spid="5">
                                            <p:txEl>
                                              <p:pRg st="6" end="6"/>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7" end="7"/>
                                            </p:txEl>
                                          </p:spTgt>
                                        </p:tgtEl>
                                        <p:attrNameLst>
                                          <p:attrName>style.visibility</p:attrName>
                                        </p:attrNameLst>
                                      </p:cBhvr>
                                      <p:to>
                                        <p:strVal val="visible"/>
                                      </p:to>
                                    </p:set>
                                    <p:animEffect transition="in" filter="fade">
                                      <p:cBhvr>
                                        <p:cTn id="39" dur="500"/>
                                        <p:tgtEl>
                                          <p:spTgt spid="5">
                                            <p:txEl>
                                              <p:pRg st="7" end="7"/>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5">
                                            <p:txEl>
                                              <p:pRg st="8" end="8"/>
                                            </p:txEl>
                                          </p:spTgt>
                                        </p:tgtEl>
                                        <p:attrNameLst>
                                          <p:attrName>style.visibility</p:attrName>
                                        </p:attrNameLst>
                                      </p:cBhvr>
                                      <p:to>
                                        <p:strVal val="visible"/>
                                      </p:to>
                                    </p:set>
                                    <p:animEffect transition="in" filter="fade">
                                      <p:cBhvr>
                                        <p:cTn id="44"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A0042-06F5-448F-9AD1-5FFB6A0F7740}"/>
              </a:ext>
            </a:extLst>
          </p:cNvPr>
          <p:cNvSpPr>
            <a:spLocks noGrp="1"/>
          </p:cNvSpPr>
          <p:nvPr>
            <p:ph type="title"/>
          </p:nvPr>
        </p:nvSpPr>
        <p:spPr>
          <a:xfrm>
            <a:off x="913774" y="182748"/>
            <a:ext cx="10364451" cy="1596177"/>
          </a:xfrm>
        </p:spPr>
        <p:txBody>
          <a:bodyPr/>
          <a:lstStyle/>
          <a:p>
            <a:r>
              <a:rPr lang="en-US" u="sng" dirty="0"/>
              <a:t>Thanks To My Advisors, Collaborators And Colleagues</a:t>
            </a:r>
          </a:p>
        </p:txBody>
      </p:sp>
      <p:sp>
        <p:nvSpPr>
          <p:cNvPr id="3" name="Content Placeholder 2">
            <a:extLst>
              <a:ext uri="{FF2B5EF4-FFF2-40B4-BE49-F238E27FC236}">
                <a16:creationId xmlns:a16="http://schemas.microsoft.com/office/drawing/2014/main" id="{9B0397DB-6700-42F8-8774-10275CE5ACE3}"/>
              </a:ext>
            </a:extLst>
          </p:cNvPr>
          <p:cNvSpPr>
            <a:spLocks noGrp="1"/>
          </p:cNvSpPr>
          <p:nvPr>
            <p:ph idx="1"/>
          </p:nvPr>
        </p:nvSpPr>
        <p:spPr>
          <a:xfrm>
            <a:off x="628025" y="1888462"/>
            <a:ext cx="10364452" cy="3424107"/>
          </a:xfrm>
        </p:spPr>
        <p:txBody>
          <a:bodyPr>
            <a:noAutofit/>
          </a:bodyPr>
          <a:lstStyle/>
          <a:p>
            <a:r>
              <a:rPr lang="en-US" sz="2800" b="1" u="sng" dirty="0">
                <a:latin typeface="+mn-lt"/>
              </a:rPr>
              <a:t>Advisor: </a:t>
            </a:r>
            <a:r>
              <a:rPr lang="en-US" sz="2800" dirty="0">
                <a:latin typeface="+mn-lt"/>
              </a:rPr>
              <a:t>Matthew Peet.</a:t>
            </a:r>
          </a:p>
          <a:p>
            <a:r>
              <a:rPr lang="en-US" sz="2800" b="1" u="sng" dirty="0">
                <a:latin typeface="+mn-lt"/>
              </a:rPr>
              <a:t>Colleagues: </a:t>
            </a:r>
            <a:r>
              <a:rPr lang="en-US" sz="2800" b="0" i="0" dirty="0" err="1">
                <a:solidFill>
                  <a:srgbClr val="222222"/>
                </a:solidFill>
                <a:effectLst/>
                <a:latin typeface="+mn-lt"/>
              </a:rPr>
              <a:t>Hesameddin</a:t>
            </a:r>
            <a:r>
              <a:rPr lang="en-US" sz="2800" b="0" i="0" dirty="0">
                <a:solidFill>
                  <a:srgbClr val="222222"/>
                </a:solidFill>
                <a:effectLst/>
                <a:latin typeface="+mn-lt"/>
              </a:rPr>
              <a:t> Mohammadi, </a:t>
            </a:r>
            <a:r>
              <a:rPr lang="en-US" sz="2800" dirty="0">
                <a:latin typeface="+mn-lt"/>
              </a:rPr>
              <a:t>Brendon Colbert, </a:t>
            </a:r>
            <a:r>
              <a:rPr lang="en-US" sz="2800" dirty="0" err="1">
                <a:latin typeface="+mn-lt"/>
              </a:rPr>
              <a:t>Sachin</a:t>
            </a:r>
            <a:r>
              <a:rPr lang="en-US" sz="2800" dirty="0">
                <a:latin typeface="+mn-lt"/>
              </a:rPr>
              <a:t> </a:t>
            </a:r>
            <a:r>
              <a:rPr lang="en-US" sz="2800" b="0" i="0" dirty="0" err="1">
                <a:solidFill>
                  <a:srgbClr val="222222"/>
                </a:solidFill>
                <a:effectLst/>
                <a:latin typeface="+mn-lt"/>
              </a:rPr>
              <a:t>Shivakumar</a:t>
            </a:r>
            <a:r>
              <a:rPr lang="en-US" sz="2800" b="0" i="0" dirty="0">
                <a:solidFill>
                  <a:srgbClr val="222222"/>
                </a:solidFill>
                <a:effectLst/>
                <a:latin typeface="+mn-lt"/>
              </a:rPr>
              <a:t>, Reza </a:t>
            </a:r>
            <a:r>
              <a:rPr lang="en-US" sz="2800" b="0" i="0" dirty="0" err="1">
                <a:solidFill>
                  <a:srgbClr val="222222"/>
                </a:solidFill>
                <a:effectLst/>
                <a:latin typeface="+mn-lt"/>
              </a:rPr>
              <a:t>Kamyar</a:t>
            </a:r>
            <a:r>
              <a:rPr lang="en-US" sz="2800" b="0" i="0" dirty="0">
                <a:solidFill>
                  <a:srgbClr val="222222"/>
                </a:solidFill>
                <a:effectLst/>
                <a:latin typeface="+mn-lt"/>
              </a:rPr>
              <a:t>,  </a:t>
            </a:r>
            <a:r>
              <a:rPr lang="en-US" sz="2800" b="0" i="0" dirty="0" err="1">
                <a:solidFill>
                  <a:srgbClr val="222222"/>
                </a:solidFill>
                <a:effectLst/>
                <a:latin typeface="+mn-lt"/>
              </a:rPr>
              <a:t>Amritam</a:t>
            </a:r>
            <a:r>
              <a:rPr lang="en-US" sz="2800" b="0" i="0" dirty="0">
                <a:solidFill>
                  <a:srgbClr val="222222"/>
                </a:solidFill>
                <a:effectLst/>
                <a:latin typeface="+mn-lt"/>
              </a:rPr>
              <a:t> Das, </a:t>
            </a:r>
            <a:r>
              <a:rPr lang="en-US" sz="2800" dirty="0">
                <a:latin typeface="+mn-lt"/>
              </a:rPr>
              <a:t> Declan </a:t>
            </a:r>
            <a:r>
              <a:rPr lang="en-US" sz="2800" dirty="0" err="1">
                <a:latin typeface="+mn-lt"/>
              </a:rPr>
              <a:t>Jagt</a:t>
            </a:r>
            <a:r>
              <a:rPr lang="en-US" sz="2800" dirty="0">
                <a:latin typeface="+mn-lt"/>
              </a:rPr>
              <a:t>, </a:t>
            </a:r>
            <a:r>
              <a:rPr lang="en-US" sz="2800" b="0" i="0" dirty="0" err="1">
                <a:solidFill>
                  <a:srgbClr val="202124"/>
                </a:solidFill>
                <a:effectLst/>
                <a:latin typeface="+mn-lt"/>
              </a:rPr>
              <a:t>Alexandr</a:t>
            </a:r>
            <a:r>
              <a:rPr lang="en-US" sz="2800" b="0" i="0" dirty="0">
                <a:solidFill>
                  <a:srgbClr val="202124"/>
                </a:solidFill>
                <a:effectLst/>
                <a:latin typeface="+mn-lt"/>
              </a:rPr>
              <a:t> </a:t>
            </a:r>
            <a:r>
              <a:rPr lang="en-US" sz="2800" b="0" i="0" dirty="0" err="1">
                <a:solidFill>
                  <a:srgbClr val="202124"/>
                </a:solidFill>
                <a:effectLst/>
                <a:latin typeface="+mn-lt"/>
              </a:rPr>
              <a:t>Talitsky</a:t>
            </a:r>
            <a:r>
              <a:rPr lang="en-US" sz="2800" b="0" i="0" dirty="0">
                <a:solidFill>
                  <a:srgbClr val="202124"/>
                </a:solidFill>
                <a:effectLst/>
                <a:latin typeface="+mn-lt"/>
              </a:rPr>
              <a:t>, </a:t>
            </a:r>
            <a:r>
              <a:rPr lang="en-US" sz="2800" b="0" i="0" dirty="0">
                <a:solidFill>
                  <a:srgbClr val="222222"/>
                </a:solidFill>
                <a:effectLst/>
                <a:latin typeface="+mn-lt"/>
              </a:rPr>
              <a:t>Lucas </a:t>
            </a:r>
            <a:r>
              <a:rPr lang="en-US" sz="2800" b="0" i="0" dirty="0" err="1">
                <a:solidFill>
                  <a:srgbClr val="222222"/>
                </a:solidFill>
                <a:effectLst/>
                <a:latin typeface="+mn-lt"/>
              </a:rPr>
              <a:t>Lugnani</a:t>
            </a:r>
            <a:r>
              <a:rPr lang="en-US" sz="2800" b="0" i="0" dirty="0">
                <a:solidFill>
                  <a:srgbClr val="222222"/>
                </a:solidFill>
                <a:effectLst/>
                <a:latin typeface="+mn-lt"/>
              </a:rPr>
              <a:t> Fernandes, Pedro Peres, and </a:t>
            </a:r>
            <a:r>
              <a:rPr lang="pt-BR" sz="2800" b="0" i="0" dirty="0">
                <a:solidFill>
                  <a:srgbClr val="222222"/>
                </a:solidFill>
                <a:effectLst/>
                <a:latin typeface="+mn-lt"/>
              </a:rPr>
              <a:t>Ricardo Oliveira.</a:t>
            </a:r>
          </a:p>
          <a:p>
            <a:r>
              <a:rPr lang="pt-BR" sz="2800" b="1" u="sng" dirty="0">
                <a:solidFill>
                  <a:srgbClr val="222222"/>
                </a:solidFill>
                <a:latin typeface="+mn-lt"/>
              </a:rPr>
              <a:t>Comittee members: </a:t>
            </a:r>
            <a:r>
              <a:rPr lang="en-US" sz="2800" b="0" i="0" dirty="0">
                <a:solidFill>
                  <a:srgbClr val="202124"/>
                </a:solidFill>
                <a:effectLst/>
                <a:latin typeface="+mn-lt"/>
              </a:rPr>
              <a:t>Angelia </a:t>
            </a:r>
            <a:r>
              <a:rPr lang="en-US" sz="2800" b="0" i="0" dirty="0" err="1">
                <a:solidFill>
                  <a:srgbClr val="202124"/>
                </a:solidFill>
                <a:effectLst/>
                <a:latin typeface="+mn-lt"/>
              </a:rPr>
              <a:t>Nedich</a:t>
            </a:r>
            <a:r>
              <a:rPr lang="en-US" sz="2800" b="0" i="0" dirty="0">
                <a:solidFill>
                  <a:srgbClr val="202124"/>
                </a:solidFill>
                <a:effectLst/>
                <a:latin typeface="+mn-lt"/>
              </a:rPr>
              <a:t>, Marc Mignolet, Matthias </a:t>
            </a:r>
            <a:r>
              <a:rPr lang="en-US" sz="2800" b="0" i="0" dirty="0" err="1">
                <a:solidFill>
                  <a:srgbClr val="202124"/>
                </a:solidFill>
                <a:effectLst/>
                <a:latin typeface="+mn-lt"/>
              </a:rPr>
              <a:t>Kawski</a:t>
            </a:r>
            <a:r>
              <a:rPr lang="en-US" sz="2800" b="0" i="0" dirty="0">
                <a:solidFill>
                  <a:srgbClr val="202124"/>
                </a:solidFill>
                <a:effectLst/>
                <a:latin typeface="+mn-lt"/>
              </a:rPr>
              <a:t>, and Spring Berman..</a:t>
            </a:r>
          </a:p>
          <a:p>
            <a:r>
              <a:rPr lang="en-US" sz="2800" b="1" u="sng" dirty="0">
                <a:solidFill>
                  <a:srgbClr val="202124"/>
                </a:solidFill>
                <a:latin typeface="+mn-lt"/>
              </a:rPr>
              <a:t>The Audience</a:t>
            </a:r>
            <a:endParaRPr lang="en-US" sz="2800" b="1" u="sng" dirty="0">
              <a:latin typeface="+mn-lt"/>
            </a:endParaRPr>
          </a:p>
        </p:txBody>
      </p:sp>
      <p:sp>
        <p:nvSpPr>
          <p:cNvPr id="4" name="Slide Number Placeholder 3">
            <a:extLst>
              <a:ext uri="{FF2B5EF4-FFF2-40B4-BE49-F238E27FC236}">
                <a16:creationId xmlns:a16="http://schemas.microsoft.com/office/drawing/2014/main" id="{CB8163A8-3316-4C90-BC89-FA7C1FC20CD9}"/>
              </a:ext>
            </a:extLst>
          </p:cNvPr>
          <p:cNvSpPr>
            <a:spLocks noGrp="1"/>
          </p:cNvSpPr>
          <p:nvPr>
            <p:ph type="sldNum" sz="quarter" idx="12"/>
          </p:nvPr>
        </p:nvSpPr>
        <p:spPr/>
        <p:txBody>
          <a:bodyPr/>
          <a:lstStyle/>
          <a:p>
            <a:fld id="{34B7E4EF-A1BD-40F4-AB7B-04F084DD991D}" type="slidenum">
              <a:rPr lang="en-US" smtClean="0"/>
              <a:pPr/>
              <a:t>51</a:t>
            </a:fld>
            <a:endParaRPr lang="en-US" dirty="0"/>
          </a:p>
        </p:txBody>
      </p:sp>
    </p:spTree>
    <p:extLst>
      <p:ext uri="{BB962C8B-B14F-4D97-AF65-F5344CB8AC3E}">
        <p14:creationId xmlns:p14="http://schemas.microsoft.com/office/powerpoint/2010/main" val="1658490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24678-42AE-4AF8-AA60-57C6F04A3B23}"/>
              </a:ext>
            </a:extLst>
          </p:cNvPr>
          <p:cNvSpPr>
            <a:spLocks noGrp="1"/>
          </p:cNvSpPr>
          <p:nvPr>
            <p:ph type="title"/>
          </p:nvPr>
        </p:nvSpPr>
        <p:spPr/>
        <p:txBody>
          <a:bodyPr/>
          <a:lstStyle/>
          <a:p>
            <a:r>
              <a:rPr lang="en-US" dirty="0"/>
              <a:t>Any Questions?</a:t>
            </a:r>
          </a:p>
        </p:txBody>
      </p:sp>
      <p:sp>
        <p:nvSpPr>
          <p:cNvPr id="5" name="Slide Number Placeholder 4">
            <a:extLst>
              <a:ext uri="{FF2B5EF4-FFF2-40B4-BE49-F238E27FC236}">
                <a16:creationId xmlns:a16="http://schemas.microsoft.com/office/drawing/2014/main" id="{EF143FA5-DD49-4787-8A6F-2E0B32EA5BF0}"/>
              </a:ext>
            </a:extLst>
          </p:cNvPr>
          <p:cNvSpPr>
            <a:spLocks noGrp="1"/>
          </p:cNvSpPr>
          <p:nvPr>
            <p:ph type="sldNum" sz="quarter" idx="12"/>
          </p:nvPr>
        </p:nvSpPr>
        <p:spPr/>
        <p:txBody>
          <a:bodyPr/>
          <a:lstStyle/>
          <a:p>
            <a:fld id="{34B7E4EF-A1BD-40F4-AB7B-04F084DD991D}" type="slidenum">
              <a:rPr lang="en-US" smtClean="0"/>
              <a:pPr/>
              <a:t>52</a:t>
            </a:fld>
            <a:endParaRPr lang="en-US" dirty="0"/>
          </a:p>
        </p:txBody>
      </p:sp>
    </p:spTree>
    <p:extLst>
      <p:ext uri="{BB962C8B-B14F-4D97-AF65-F5344CB8AC3E}">
        <p14:creationId xmlns:p14="http://schemas.microsoft.com/office/powerpoint/2010/main" val="4082888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6B93C-7C22-4213-B7E3-8A58CF13ADBC}"/>
              </a:ext>
            </a:extLst>
          </p:cNvPr>
          <p:cNvSpPr>
            <a:spLocks noGrp="1"/>
          </p:cNvSpPr>
          <p:nvPr>
            <p:ph type="title"/>
          </p:nvPr>
        </p:nvSpPr>
        <p:spPr>
          <a:xfrm>
            <a:off x="810408" y="-128906"/>
            <a:ext cx="10364451" cy="1596177"/>
          </a:xfrm>
        </p:spPr>
        <p:txBody>
          <a:bodyPr>
            <a:normAutofit/>
          </a:bodyPr>
          <a:lstStyle/>
          <a:p>
            <a:r>
              <a:rPr lang="en-US" sz="3000" u="sng" dirty="0"/>
              <a:t>To Curtail Power Surges Electricity Companies Have Introduced Demand Charges</a:t>
            </a:r>
          </a:p>
        </p:txBody>
      </p:sp>
      <p:graphicFrame>
        <p:nvGraphicFramePr>
          <p:cNvPr id="5" name="Object 4">
            <a:extLst>
              <a:ext uri="{FF2B5EF4-FFF2-40B4-BE49-F238E27FC236}">
                <a16:creationId xmlns:a16="http://schemas.microsoft.com/office/drawing/2014/main" id="{AADD1796-D4C7-42D5-8C31-774FF831EFDC}"/>
              </a:ext>
            </a:extLst>
          </p:cNvPr>
          <p:cNvGraphicFramePr>
            <a:graphicFrameLocks noChangeAspect="1"/>
          </p:cNvGraphicFramePr>
          <p:nvPr/>
        </p:nvGraphicFramePr>
        <p:xfrm>
          <a:off x="1207971" y="2942937"/>
          <a:ext cx="2892712" cy="1909820"/>
        </p:xfrm>
        <a:graphic>
          <a:graphicData uri="http://schemas.openxmlformats.org/presentationml/2006/ole">
            <mc:AlternateContent xmlns:mc="http://schemas.openxmlformats.org/markup-compatibility/2006">
              <mc:Choice xmlns:v="urn:schemas-microsoft-com:vml" Requires="v">
                <p:oleObj spid="_x0000_s2073" name="Acrobat Document" r:id="rId6" imgW="3938495" imgH="2600223" progId="AcroExch.Document.11">
                  <p:embed/>
                </p:oleObj>
              </mc:Choice>
              <mc:Fallback>
                <p:oleObj name="Acrobat Document" r:id="rId6" imgW="3938495" imgH="2600223" progId="AcroExch.Document.11">
                  <p:embed/>
                  <p:pic>
                    <p:nvPicPr>
                      <p:cNvPr id="5" name="Object 4">
                        <a:extLst>
                          <a:ext uri="{FF2B5EF4-FFF2-40B4-BE49-F238E27FC236}">
                            <a16:creationId xmlns:a16="http://schemas.microsoft.com/office/drawing/2014/main" id="{AADD1796-D4C7-42D5-8C31-774FF831EFDC}"/>
                          </a:ext>
                        </a:extLst>
                      </p:cNvPr>
                      <p:cNvPicPr/>
                      <p:nvPr/>
                    </p:nvPicPr>
                    <p:blipFill>
                      <a:blip r:embed="rId7"/>
                      <a:stretch>
                        <a:fillRect/>
                      </a:stretch>
                    </p:blipFill>
                    <p:spPr>
                      <a:xfrm>
                        <a:off x="1207971" y="2942937"/>
                        <a:ext cx="2892712" cy="1909820"/>
                      </a:xfrm>
                      <a:prstGeom prst="rect">
                        <a:avLst/>
                      </a:prstGeom>
                      <a:ln w="28575">
                        <a:solidFill>
                          <a:schemeClr val="accent4">
                            <a:lumMod val="50000"/>
                          </a:schemeClr>
                        </a:solidFill>
                      </a:ln>
                    </p:spPr>
                  </p:pic>
                </p:oleObj>
              </mc:Fallback>
            </mc:AlternateContent>
          </a:graphicData>
        </a:graphic>
      </p:graphicFrame>
      <p:pic>
        <p:nvPicPr>
          <p:cNvPr id="16" name="Picture 15" descr="\documentclass[12pt]{article}&#10;\usepackage{amsmath}&#10;\usepackage{amssymb}&#10;\usepackage[dvipsnames]{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underline{\textbf{Electricity bills comprise of two charges}}&#10;\vspace{-0.2cm}&#10;\begin{itemize}&#10;\item \textcolor{ForestGreen}{Time of use charges:}\\&#10;Costs based on total energy used.&#10;&#10;\vspace{-0.2cm}&#10;\item \textcolor{violet}{Demand Charges}\\&#10;Cost based on maximum power\\&#10;Related to cost of keeping reserves.&#10;\end{itemize}&#10;&#10;&#10;&#10;\end{textblock*}&#10;&#10;&#10;&#10;&#10;\end{document}&#10;" title="IguanaTex Bitmap Display">
            <a:extLst>
              <a:ext uri="{FF2B5EF4-FFF2-40B4-BE49-F238E27FC236}">
                <a16:creationId xmlns:a16="http://schemas.microsoft.com/office/drawing/2014/main" id="{0B4E0FFB-6BBA-41E6-A843-A2C79A944196}"/>
              </a:ext>
            </a:extLst>
          </p:cNvPr>
          <p:cNvPicPr>
            <a:picLocks noChangeAspect="1"/>
          </p:cNvPicPr>
          <p:nvPr>
            <p:custDataLst>
              <p:tags r:id="rId2"/>
            </p:custDataLst>
          </p:nvPr>
        </p:nvPicPr>
        <p:blipFill>
          <a:blip r:embed="rId8"/>
          <a:stretch>
            <a:fillRect/>
          </a:stretch>
        </p:blipFill>
        <p:spPr>
          <a:xfrm>
            <a:off x="6223222" y="3000245"/>
            <a:ext cx="5176117" cy="1932009"/>
          </a:xfrm>
          <a:prstGeom prst="rect">
            <a:avLst/>
          </a:prstGeom>
        </p:spPr>
      </p:pic>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F5F69FE1-BAD1-4A34-AEF1-6D89F87CFD54}"/>
                  </a:ext>
                </a:extLst>
              </p:cNvPr>
              <p:cNvSpPr txBox="1"/>
              <p:nvPr/>
            </p:nvSpPr>
            <p:spPr>
              <a:xfrm>
                <a:off x="427382" y="4979977"/>
                <a:ext cx="11591677" cy="240065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sng" strike="noStrike" kern="1200" cap="none" spc="0" normalizeH="0" baseline="0" noProof="0" dirty="0">
                    <a:ln>
                      <a:noFill/>
                    </a:ln>
                    <a:solidFill>
                      <a:prstClr val="black"/>
                    </a:solidFill>
                    <a:effectLst/>
                    <a:uLnTx/>
                    <a:uFillTx/>
                    <a:latin typeface="Tw Cen MT" panose="020B0602020104020603"/>
                    <a:ea typeface="+mn-ea"/>
                    <a:cs typeface="+mn-cs"/>
                  </a:rPr>
                  <a:t>Diagram showing consumer behavior: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The area under the graph of blue and red are equal </a:t>
                </a:r>
                <a14:m>
                  <m:oMath xmlns:m="http://schemas.openxmlformats.org/officeDocument/2006/math">
                    <m: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m:t>
                    </m:r>
                  </m:oMath>
                </a14:m>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en-US" sz="2400" b="0" i="0" u="none" strike="noStrike" kern="1200" cap="none" spc="0" normalizeH="0" baseline="0" noProof="0" dirty="0">
                    <a:ln>
                      <a:noFill/>
                    </a:ln>
                    <a:solidFill>
                      <a:srgbClr val="00B0F0"/>
                    </a:solidFill>
                    <a:effectLst/>
                    <a:uLnTx/>
                    <a:uFillTx/>
                    <a:latin typeface="Tw Cen MT" panose="020B0602020104020603"/>
                    <a:ea typeface="+mn-ea"/>
                    <a:cs typeface="+mn-cs"/>
                  </a:rPr>
                  <a:t>Blue </a:t>
                </a:r>
                <a:r>
                  <a:rPr kumimoji="0" lang="en-US" sz="2400" b="0" i="0" u="none" strike="noStrike" kern="1200" cap="none" spc="0" normalizeH="0" baseline="0" noProof="0" dirty="0" err="1">
                    <a:ln>
                      <a:noFill/>
                    </a:ln>
                    <a:solidFill>
                      <a:srgbClr val="00B0F0"/>
                    </a:solidFill>
                    <a:effectLst/>
                    <a:uLnTx/>
                    <a:uFillTx/>
                    <a:latin typeface="Tw Cen MT" panose="020B0602020104020603"/>
                    <a:ea typeface="+mn-ea"/>
                    <a:cs typeface="+mn-cs"/>
                  </a:rPr>
                  <a:t>ToU</a:t>
                </a:r>
                <a:r>
                  <a:rPr kumimoji="0" lang="en-US" sz="2400" b="0" i="0" u="none" strike="noStrike" kern="1200" cap="none" spc="0" normalizeH="0" baseline="0" noProof="0" dirty="0">
                    <a:ln>
                      <a:noFill/>
                    </a:ln>
                    <a:solidFill>
                      <a:srgbClr val="00B0F0"/>
                    </a:solidFill>
                    <a:effectLst/>
                    <a:uLnTx/>
                    <a:uFillTx/>
                    <a:latin typeface="Tw Cen MT" panose="020B0602020104020603"/>
                    <a:ea typeface="+mn-ea"/>
                    <a:cs typeface="+mn-cs"/>
                  </a:rPr>
                  <a:t> charge </a:t>
                </a: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en-US" sz="2400" b="0" i="0" u="none" strike="noStrike" kern="1200" cap="none" spc="0" normalizeH="0" baseline="0" noProof="0" dirty="0">
                    <a:ln>
                      <a:noFill/>
                    </a:ln>
                    <a:solidFill>
                      <a:srgbClr val="FF0000"/>
                    </a:solidFill>
                    <a:effectLst/>
                    <a:uLnTx/>
                    <a:uFillTx/>
                    <a:latin typeface="Tw Cen MT" panose="020B0602020104020603"/>
                    <a:ea typeface="+mn-ea"/>
                    <a:cs typeface="+mn-cs"/>
                  </a:rPr>
                  <a:t>Red </a:t>
                </a:r>
                <a:r>
                  <a:rPr kumimoji="0" lang="en-US" sz="2400" b="0" i="0" u="none" strike="noStrike" kern="1200" cap="none" spc="0" normalizeH="0" baseline="0" noProof="0" dirty="0" err="1">
                    <a:ln>
                      <a:noFill/>
                    </a:ln>
                    <a:solidFill>
                      <a:srgbClr val="FF0000"/>
                    </a:solidFill>
                    <a:effectLst/>
                    <a:uLnTx/>
                    <a:uFillTx/>
                    <a:latin typeface="Tw Cen MT" panose="020B0602020104020603"/>
                    <a:ea typeface="+mn-ea"/>
                    <a:cs typeface="+mn-cs"/>
                  </a:rPr>
                  <a:t>ToU</a:t>
                </a:r>
                <a:r>
                  <a:rPr kumimoji="0" lang="en-US" sz="2400" b="0" i="0" u="none" strike="noStrike" kern="1200" cap="none" spc="0" normalizeH="0" baseline="0" noProof="0" dirty="0">
                    <a:ln>
                      <a:noFill/>
                    </a:ln>
                    <a:solidFill>
                      <a:srgbClr val="FF0000"/>
                    </a:solidFill>
                    <a:effectLst/>
                    <a:uLnTx/>
                    <a:uFillTx/>
                    <a:latin typeface="Tw Cen MT" panose="020B0602020104020603"/>
                    <a:ea typeface="+mn-ea"/>
                    <a:cs typeface="+mn-cs"/>
                  </a:rPr>
                  <a:t> charge.</a:t>
                </a:r>
              </a:p>
              <a:p>
                <a:pPr marL="0" marR="0" lvl="0" indent="0" algn="l" defTabSz="4572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𝑞</m:t>
                        </m:r>
                      </m:e>
                      <m:sub>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1</m:t>
                        </m:r>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𝑚𝑎𝑥</m:t>
                        </m:r>
                      </m:sub>
                    </m:sSub>
                    <m:r>
                      <a:rPr kumimoji="0" lang="en-US" sz="2400" b="0" i="1" u="none" strike="noStrike" kern="1200" cap="none" spc="0" normalizeH="0" baseline="0" noProof="0" smtClean="0">
                        <a:ln>
                          <a:noFill/>
                        </a:ln>
                        <a:solidFill>
                          <a:srgbClr val="002060"/>
                        </a:solidFill>
                        <a:effectLst/>
                        <a:uLnTx/>
                        <a:uFillTx/>
                        <a:latin typeface="Cambria Math" panose="02040503050406030204" pitchFamily="18" charset="0"/>
                        <a:ea typeface="+mn-ea"/>
                        <a:cs typeface="+mn-cs"/>
                      </a:rPr>
                      <m:t>&gt;</m:t>
                    </m:r>
                    <m:sSub>
                      <m:sSubPr>
                        <m:ctrlPr>
                          <a:rPr kumimoji="0" lang="en-US" sz="2400" b="0"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t>𝑞</m:t>
                        </m:r>
                      </m:e>
                      <m:sub>
                        <m:r>
                          <a:rPr kumimoji="0" lang="en-US" sz="2400" b="0"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t>2</m:t>
                        </m:r>
                        <m:r>
                          <a:rPr kumimoji="0" lang="en-US" sz="2400" b="0"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t>𝑚𝑎𝑥</m:t>
                        </m:r>
                      </m:sub>
                    </m:sSub>
                  </m:oMath>
                </a14:m>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a:t>
                </a:r>
                <a14:m>
                  <m:oMath xmlns:m="http://schemas.openxmlformats.org/officeDocument/2006/math">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m:t>
                    </m:r>
                  </m:oMath>
                </a14:m>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en-US" sz="2400" b="0" i="0" u="none" strike="noStrike" kern="1200" cap="none" spc="0" normalizeH="0" baseline="0" noProof="0" dirty="0">
                    <a:ln>
                      <a:noFill/>
                    </a:ln>
                    <a:solidFill>
                      <a:srgbClr val="00B0F0"/>
                    </a:solidFill>
                    <a:effectLst/>
                    <a:uLnTx/>
                    <a:uFillTx/>
                    <a:latin typeface="Tw Cen MT" panose="020B0602020104020603"/>
                    <a:ea typeface="+mn-ea"/>
                    <a:cs typeface="+mn-cs"/>
                  </a:rPr>
                  <a:t>Blue demand charge </a:t>
                </a: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&lt; </a:t>
                </a:r>
                <a:r>
                  <a:rPr kumimoji="0" lang="en-US" sz="2400" b="0" i="0" u="none" strike="noStrike" kern="1200" cap="none" spc="0" normalizeH="0" baseline="0" noProof="0" dirty="0">
                    <a:ln>
                      <a:noFill/>
                    </a:ln>
                    <a:solidFill>
                      <a:srgbClr val="FF0000"/>
                    </a:solidFill>
                    <a:effectLst/>
                    <a:uLnTx/>
                    <a:uFillTx/>
                    <a:latin typeface="Tw Cen MT" panose="020B0602020104020603"/>
                    <a:ea typeface="+mn-ea"/>
                    <a:cs typeface="+mn-cs"/>
                  </a:rPr>
                  <a:t>Red demand charge.</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B0F0"/>
                    </a:solidFill>
                    <a:effectLst/>
                    <a:uLnTx/>
                    <a:uFillTx/>
                    <a:latin typeface="Tw Cen MT" panose="020B0602020104020603"/>
                    <a:ea typeface="+mn-ea"/>
                    <a:cs typeface="+mn-cs"/>
                  </a:rPr>
                  <a:t>Blue total cost </a:t>
                </a:r>
                <a:r>
                  <a:rPr kumimoji="0" lang="en-US" sz="2400" b="0" i="0" u="none" strike="noStrike" kern="1200" cap="none" spc="0" normalizeH="0" baseline="0" noProof="0" dirty="0">
                    <a:ln>
                      <a:noFill/>
                    </a:ln>
                    <a:solidFill>
                      <a:srgbClr val="FF0000"/>
                    </a:solidFill>
                    <a:effectLst/>
                    <a:uLnTx/>
                    <a:uFillTx/>
                    <a:latin typeface="Tw Cen MT" panose="020B0602020104020603"/>
                    <a:ea typeface="+mn-ea"/>
                    <a:cs typeface="+mn-cs"/>
                  </a:rPr>
                  <a:t>&lt; Red total cost.</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mc:Choice>
        <mc:Fallback xmlns="">
          <p:sp>
            <p:nvSpPr>
              <p:cNvPr id="48" name="TextBox 47">
                <a:extLst>
                  <a:ext uri="{FF2B5EF4-FFF2-40B4-BE49-F238E27FC236}">
                    <a16:creationId xmlns:a16="http://schemas.microsoft.com/office/drawing/2014/main" id="{F5F69FE1-BAD1-4A34-AEF1-6D89F87CFD54}"/>
                  </a:ext>
                </a:extLst>
              </p:cNvPr>
              <p:cNvSpPr txBox="1">
                <a:spLocks noRot="1" noChangeAspect="1" noMove="1" noResize="1" noEditPoints="1" noAdjustHandles="1" noChangeArrowheads="1" noChangeShapeType="1" noTextEdit="1"/>
              </p:cNvSpPr>
              <p:nvPr/>
            </p:nvSpPr>
            <p:spPr>
              <a:xfrm>
                <a:off x="427382" y="4979977"/>
                <a:ext cx="11591677" cy="2400657"/>
              </a:xfrm>
              <a:prstGeom prst="rect">
                <a:avLst/>
              </a:prstGeom>
              <a:blipFill>
                <a:blip r:embed="rId14"/>
                <a:stretch>
                  <a:fillRect l="-789" t="-2030"/>
                </a:stretch>
              </a:blipFill>
            </p:spPr>
            <p:txBody>
              <a:bodyPr/>
              <a:lstStyle/>
              <a:p>
                <a:r>
                  <a:rPr lang="en-US">
                    <a:noFill/>
                  </a:rPr>
                  <a:t> </a:t>
                </a:r>
              </a:p>
            </p:txBody>
          </p:sp>
        </mc:Fallback>
      </mc:AlternateContent>
      <p:sp>
        <p:nvSpPr>
          <p:cNvPr id="6" name="Slide Number Placeholder 5">
            <a:extLst>
              <a:ext uri="{FF2B5EF4-FFF2-40B4-BE49-F238E27FC236}">
                <a16:creationId xmlns:a16="http://schemas.microsoft.com/office/drawing/2014/main" id="{49D9D45B-D35D-4780-A357-A518B34FAC2E}"/>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grpSp>
        <p:nvGrpSpPr>
          <p:cNvPr id="13" name="Group 12">
            <a:extLst>
              <a:ext uri="{FF2B5EF4-FFF2-40B4-BE49-F238E27FC236}">
                <a16:creationId xmlns:a16="http://schemas.microsoft.com/office/drawing/2014/main" id="{FBCE4CE7-DFE1-4418-B3E1-9F4284E749EC}"/>
              </a:ext>
            </a:extLst>
          </p:cNvPr>
          <p:cNvGrpSpPr/>
          <p:nvPr/>
        </p:nvGrpSpPr>
        <p:grpSpPr>
          <a:xfrm>
            <a:off x="1131447" y="1146432"/>
            <a:ext cx="8398699" cy="1669285"/>
            <a:chOff x="5689159" y="1467271"/>
            <a:chExt cx="8398699" cy="1669285"/>
          </a:xfrm>
        </p:grpSpPr>
        <p:sp>
          <p:nvSpPr>
            <p:cNvPr id="10" name="Rectangle: Rounded Corners 9">
              <a:extLst>
                <a:ext uri="{FF2B5EF4-FFF2-40B4-BE49-F238E27FC236}">
                  <a16:creationId xmlns:a16="http://schemas.microsoft.com/office/drawing/2014/main" id="{A923256D-3A34-423F-B055-097C36043326}"/>
                </a:ext>
              </a:extLst>
            </p:cNvPr>
            <p:cNvSpPr/>
            <p:nvPr/>
          </p:nvSpPr>
          <p:spPr>
            <a:xfrm>
              <a:off x="5689159" y="1796620"/>
              <a:ext cx="8398699" cy="13399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documentclass{article}&#10;\usepackage{amsmath}&#10;\usepackage{amssymb}&#10;%\usepackage{xcolor}&#10;\usepackage[dvipsnames]{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2cm}(1in,2in)&#10;Electricity costs depend on grid power, $q_{\text{grid}}(k)$ at timestep $k$, used:&#10;\begin{align*}&#10;\text{{ \textbf{ Cost}}} =&#10;\textcolor{ForestGreen}{\underbrace{{\,p_{\text{off}} \sum_{k \in  \text{off-peak}} q_{\text{grid}}(k)} +  { \, p_{\text{on}} \sum_{k \in  \text{on-peak}} q_{\text{grid}}(k)  }}_{\text{Time of Use (ToU) Charge}}} + \textcolor{violet}{\underbrace{p_d \max_{k \in \text{on-peak}} q_{\text{grid}}(k)   }_{\text{Demand Charge}}}&#10;\end{align*}&#10;&#10;&#10;&#10;\end{textblock*}&#10;&#10;&#10;&#10;&#10;\end{document}&#10;" title="IguanaTex Bitmap Display">
              <a:extLst>
                <a:ext uri="{FF2B5EF4-FFF2-40B4-BE49-F238E27FC236}">
                  <a16:creationId xmlns:a16="http://schemas.microsoft.com/office/drawing/2014/main" id="{08A58FD4-B826-4457-AE1A-A67C5462F73D}"/>
                </a:ext>
              </a:extLst>
            </p:cNvPr>
            <p:cNvPicPr>
              <a:picLocks noChangeAspect="1"/>
            </p:cNvPicPr>
            <p:nvPr>
              <p:custDataLst>
                <p:tags r:id="rId3"/>
              </p:custDataLst>
            </p:nvPr>
          </p:nvPicPr>
          <p:blipFill>
            <a:blip r:embed="rId15"/>
            <a:stretch>
              <a:fillRect/>
            </a:stretch>
          </p:blipFill>
          <p:spPr>
            <a:xfrm>
              <a:off x="5790714" y="1467271"/>
              <a:ext cx="8082737" cy="1591760"/>
            </a:xfrm>
            <a:prstGeom prst="rect">
              <a:avLst/>
            </a:prstGeom>
          </p:spPr>
        </p:pic>
      </p:grpSp>
    </p:spTree>
    <p:extLst>
      <p:ext uri="{BB962C8B-B14F-4D97-AF65-F5344CB8AC3E}">
        <p14:creationId xmlns:p14="http://schemas.microsoft.com/office/powerpoint/2010/main" val="38921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A7BC0052-B3B8-450F-BEBF-2A3410BE9922}"/>
              </a:ext>
            </a:extLst>
          </p:cNvPr>
          <p:cNvSpPr/>
          <p:nvPr/>
        </p:nvSpPr>
        <p:spPr>
          <a:xfrm>
            <a:off x="1743075" y="3321844"/>
            <a:ext cx="8618537" cy="196592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AA43F83D-83C1-4B68-980A-7CC5326B6926}"/>
              </a:ext>
            </a:extLst>
          </p:cNvPr>
          <p:cNvSpPr>
            <a:spLocks noGrp="1"/>
          </p:cNvSpPr>
          <p:nvPr>
            <p:ph type="title"/>
          </p:nvPr>
        </p:nvSpPr>
        <p:spPr>
          <a:xfrm>
            <a:off x="703345" y="-149074"/>
            <a:ext cx="10785307" cy="1596177"/>
          </a:xfrm>
        </p:spPr>
        <p:txBody>
          <a:bodyPr/>
          <a:lstStyle/>
          <a:p>
            <a:r>
              <a:rPr lang="en-US" u="sng" dirty="0"/>
              <a:t>Residential Batteries Can Reduce Consumer Bills</a:t>
            </a:r>
          </a:p>
        </p:txBody>
      </p:sp>
      <p:grpSp>
        <p:nvGrpSpPr>
          <p:cNvPr id="26" name="Group 25">
            <a:extLst>
              <a:ext uri="{FF2B5EF4-FFF2-40B4-BE49-F238E27FC236}">
                <a16:creationId xmlns:a16="http://schemas.microsoft.com/office/drawing/2014/main" id="{051CDE05-BCE2-4EEA-BBE1-A1100C4A32E2}"/>
              </a:ext>
            </a:extLst>
          </p:cNvPr>
          <p:cNvGrpSpPr/>
          <p:nvPr/>
        </p:nvGrpSpPr>
        <p:grpSpPr>
          <a:xfrm>
            <a:off x="1397564" y="1060513"/>
            <a:ext cx="9396867" cy="1596177"/>
            <a:chOff x="290058" y="1312952"/>
            <a:chExt cx="9396867" cy="1596177"/>
          </a:xfrm>
        </p:grpSpPr>
        <p:sp>
          <p:nvSpPr>
            <p:cNvPr id="23" name="Rectangle: Rounded Corners 22">
              <a:extLst>
                <a:ext uri="{FF2B5EF4-FFF2-40B4-BE49-F238E27FC236}">
                  <a16:creationId xmlns:a16="http://schemas.microsoft.com/office/drawing/2014/main" id="{2A331B9E-FCA3-47D5-8B3B-5703216684F9}"/>
                </a:ext>
              </a:extLst>
            </p:cNvPr>
            <p:cNvSpPr/>
            <p:nvPr/>
          </p:nvSpPr>
          <p:spPr>
            <a:xfrm>
              <a:off x="290058" y="1312952"/>
              <a:ext cx="9396867" cy="15961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white"/>
                  </a:solidFill>
                  <a:effectLst/>
                  <a:uLnTx/>
                  <a:uFillTx/>
                  <a:latin typeface="Tw Cen MT" panose="020B0602020104020603"/>
                  <a:ea typeface="+mn-ea"/>
                  <a:cs typeface="+mn-cs"/>
                </a:rPr>
                <a:t>Energy storage can be used to reduce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Tw Cen MT" panose="020B0602020104020603"/>
                  <a:ea typeface="+mn-ea"/>
                  <a:cs typeface="+mn-cs"/>
                </a:rPr>
                <a:t>    consumer electricity bills.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white"/>
                  </a:solidFill>
                  <a:effectLst/>
                  <a:uLnTx/>
                  <a:uFillTx/>
                  <a:latin typeface="Tw Cen MT" panose="020B0602020104020603"/>
                  <a:ea typeface="+mn-ea"/>
                  <a:cs typeface="+mn-cs"/>
                </a:rPr>
                <a:t>Residential batteries can be charged and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Tw Cen MT" panose="020B0602020104020603"/>
                  <a:ea typeface="+mn-ea"/>
                  <a:cs typeface="+mn-cs"/>
                </a:rPr>
                <a:t>   discharged to reduce peak power consumption.</a:t>
              </a:r>
            </a:p>
          </p:txBody>
        </p:sp>
        <p:grpSp>
          <p:nvGrpSpPr>
            <p:cNvPr id="25" name="Group 24">
              <a:extLst>
                <a:ext uri="{FF2B5EF4-FFF2-40B4-BE49-F238E27FC236}">
                  <a16:creationId xmlns:a16="http://schemas.microsoft.com/office/drawing/2014/main" id="{6FDA94A4-3D3A-4397-B911-6677DFA3953E}"/>
                </a:ext>
              </a:extLst>
            </p:cNvPr>
            <p:cNvGrpSpPr/>
            <p:nvPr/>
          </p:nvGrpSpPr>
          <p:grpSpPr>
            <a:xfrm rot="16200000">
              <a:off x="7731292" y="1240384"/>
              <a:ext cx="877038" cy="1794949"/>
              <a:chOff x="8512456" y="4449692"/>
              <a:chExt cx="609600" cy="838200"/>
            </a:xfrm>
          </p:grpSpPr>
          <p:sp>
            <p:nvSpPr>
              <p:cNvPr id="19" name="Graphic 10 1" descr="Battery charging with solid fill">
                <a:extLst>
                  <a:ext uri="{FF2B5EF4-FFF2-40B4-BE49-F238E27FC236}">
                    <a16:creationId xmlns:a16="http://schemas.microsoft.com/office/drawing/2014/main" id="{8E86457A-8B19-486C-AEE2-A07B26449D7D}"/>
                  </a:ext>
                </a:extLst>
              </p:cNvPr>
              <p:cNvSpPr/>
              <p:nvPr/>
            </p:nvSpPr>
            <p:spPr>
              <a:xfrm rot="16200000">
                <a:off x="8631518" y="4883080"/>
                <a:ext cx="352425" cy="457200"/>
              </a:xfrm>
              <a:custGeom>
                <a:avLst/>
                <a:gdLst>
                  <a:gd name="connsiteX0" fmla="*/ 352425 w 352425"/>
                  <a:gd name="connsiteY0" fmla="*/ 400050 h 457200"/>
                  <a:gd name="connsiteX1" fmla="*/ 57150 w 352425"/>
                  <a:gd name="connsiteY1" fmla="*/ 400050 h 457200"/>
                  <a:gd name="connsiteX2" fmla="*/ 57150 w 352425"/>
                  <a:gd name="connsiteY2" fmla="*/ 57150 h 457200"/>
                  <a:gd name="connsiteX3" fmla="*/ 317945 w 352425"/>
                  <a:gd name="connsiteY3" fmla="*/ 57150 h 457200"/>
                  <a:gd name="connsiteX4" fmla="*/ 341186 w 352425"/>
                  <a:gd name="connsiteY4" fmla="*/ 0 h 457200"/>
                  <a:gd name="connsiteX5" fmla="*/ 38100 w 352425"/>
                  <a:gd name="connsiteY5" fmla="*/ 0 h 457200"/>
                  <a:gd name="connsiteX6" fmla="*/ 0 w 352425"/>
                  <a:gd name="connsiteY6" fmla="*/ 38100 h 457200"/>
                  <a:gd name="connsiteX7" fmla="*/ 0 w 352425"/>
                  <a:gd name="connsiteY7" fmla="*/ 419100 h 457200"/>
                  <a:gd name="connsiteX8" fmla="*/ 38100 w 352425"/>
                  <a:gd name="connsiteY8" fmla="*/ 457200 h 457200"/>
                  <a:gd name="connsiteX9" fmla="*/ 352425 w 352425"/>
                  <a:gd name="connsiteY9"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425" h="457200">
                    <a:moveTo>
                      <a:pt x="352425" y="400050"/>
                    </a:moveTo>
                    <a:lnTo>
                      <a:pt x="57150" y="400050"/>
                    </a:lnTo>
                    <a:lnTo>
                      <a:pt x="57150" y="57150"/>
                    </a:lnTo>
                    <a:lnTo>
                      <a:pt x="317945" y="57150"/>
                    </a:lnTo>
                    <a:lnTo>
                      <a:pt x="341186" y="0"/>
                    </a:lnTo>
                    <a:lnTo>
                      <a:pt x="38100" y="0"/>
                    </a:lnTo>
                    <a:cubicBezTo>
                      <a:pt x="17058" y="0"/>
                      <a:pt x="0" y="17058"/>
                      <a:pt x="0" y="38100"/>
                    </a:cubicBezTo>
                    <a:lnTo>
                      <a:pt x="0" y="419100"/>
                    </a:lnTo>
                    <a:cubicBezTo>
                      <a:pt x="0" y="440142"/>
                      <a:pt x="17058" y="457200"/>
                      <a:pt x="38100" y="457200"/>
                    </a:cubicBezTo>
                    <a:lnTo>
                      <a:pt x="352425" y="457200"/>
                    </a:lnTo>
                    <a:close/>
                  </a:path>
                </a:pathLst>
              </a:custGeom>
              <a:solidFill>
                <a:srgbClr val="000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20" name="Graphic 10 2" descr="Battery charging with solid fill">
                <a:extLst>
                  <a:ext uri="{FF2B5EF4-FFF2-40B4-BE49-F238E27FC236}">
                    <a16:creationId xmlns:a16="http://schemas.microsoft.com/office/drawing/2014/main" id="{8E86457A-8B19-486C-AEE2-A07B26449D7D}"/>
                  </a:ext>
                </a:extLst>
              </p:cNvPr>
              <p:cNvSpPr/>
              <p:nvPr/>
            </p:nvSpPr>
            <p:spPr>
              <a:xfrm rot="16200000">
                <a:off x="8612468" y="4416355"/>
                <a:ext cx="390525" cy="457200"/>
              </a:xfrm>
              <a:custGeom>
                <a:avLst/>
                <a:gdLst>
                  <a:gd name="connsiteX0" fmla="*/ 352425 w 390525"/>
                  <a:gd name="connsiteY0" fmla="*/ 142875 h 457200"/>
                  <a:gd name="connsiteX1" fmla="*/ 314325 w 390525"/>
                  <a:gd name="connsiteY1" fmla="*/ 142875 h 457200"/>
                  <a:gd name="connsiteX2" fmla="*/ 314325 w 390525"/>
                  <a:gd name="connsiteY2" fmla="*/ 38100 h 457200"/>
                  <a:gd name="connsiteX3" fmla="*/ 276225 w 390525"/>
                  <a:gd name="connsiteY3" fmla="*/ 0 h 457200"/>
                  <a:gd name="connsiteX4" fmla="*/ 0 w 390525"/>
                  <a:gd name="connsiteY4" fmla="*/ 0 h 457200"/>
                  <a:gd name="connsiteX5" fmla="*/ 0 w 390525"/>
                  <a:gd name="connsiteY5" fmla="*/ 57150 h 457200"/>
                  <a:gd name="connsiteX6" fmla="*/ 257175 w 390525"/>
                  <a:gd name="connsiteY6" fmla="*/ 57150 h 457200"/>
                  <a:gd name="connsiteX7" fmla="*/ 257175 w 390525"/>
                  <a:gd name="connsiteY7" fmla="*/ 400050 h 457200"/>
                  <a:gd name="connsiteX8" fmla="*/ 47625 w 390525"/>
                  <a:gd name="connsiteY8" fmla="*/ 400050 h 457200"/>
                  <a:gd name="connsiteX9" fmla="*/ 22384 w 390525"/>
                  <a:gd name="connsiteY9" fmla="*/ 457200 h 457200"/>
                  <a:gd name="connsiteX10" fmla="*/ 276225 w 390525"/>
                  <a:gd name="connsiteY10" fmla="*/ 457200 h 457200"/>
                  <a:gd name="connsiteX11" fmla="*/ 314325 w 390525"/>
                  <a:gd name="connsiteY11" fmla="*/ 419100 h 457200"/>
                  <a:gd name="connsiteX12" fmla="*/ 314325 w 390525"/>
                  <a:gd name="connsiteY12" fmla="*/ 314325 h 457200"/>
                  <a:gd name="connsiteX13" fmla="*/ 352425 w 390525"/>
                  <a:gd name="connsiteY13" fmla="*/ 314325 h 457200"/>
                  <a:gd name="connsiteX14" fmla="*/ 390525 w 390525"/>
                  <a:gd name="connsiteY14" fmla="*/ 276225 h 457200"/>
                  <a:gd name="connsiteX15" fmla="*/ 390525 w 390525"/>
                  <a:gd name="connsiteY15" fmla="*/ 180975 h 457200"/>
                  <a:gd name="connsiteX16" fmla="*/ 352425 w 390525"/>
                  <a:gd name="connsiteY16" fmla="*/ 142875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0525" h="457200">
                    <a:moveTo>
                      <a:pt x="352425" y="142875"/>
                    </a:moveTo>
                    <a:lnTo>
                      <a:pt x="314325" y="142875"/>
                    </a:lnTo>
                    <a:lnTo>
                      <a:pt x="314325" y="38100"/>
                    </a:lnTo>
                    <a:cubicBezTo>
                      <a:pt x="314325" y="17058"/>
                      <a:pt x="297267" y="0"/>
                      <a:pt x="276225" y="0"/>
                    </a:cubicBezTo>
                    <a:lnTo>
                      <a:pt x="0" y="0"/>
                    </a:lnTo>
                    <a:lnTo>
                      <a:pt x="0" y="57150"/>
                    </a:lnTo>
                    <a:lnTo>
                      <a:pt x="257175" y="57150"/>
                    </a:lnTo>
                    <a:lnTo>
                      <a:pt x="257175" y="400050"/>
                    </a:lnTo>
                    <a:lnTo>
                      <a:pt x="47625" y="400050"/>
                    </a:lnTo>
                    <a:lnTo>
                      <a:pt x="22384" y="457200"/>
                    </a:lnTo>
                    <a:lnTo>
                      <a:pt x="276225" y="457200"/>
                    </a:lnTo>
                    <a:cubicBezTo>
                      <a:pt x="297267" y="457200"/>
                      <a:pt x="314325" y="440142"/>
                      <a:pt x="314325" y="419100"/>
                    </a:cubicBezTo>
                    <a:lnTo>
                      <a:pt x="314325" y="314325"/>
                    </a:lnTo>
                    <a:lnTo>
                      <a:pt x="352425" y="314325"/>
                    </a:lnTo>
                    <a:cubicBezTo>
                      <a:pt x="373467" y="314325"/>
                      <a:pt x="390525" y="297267"/>
                      <a:pt x="390525" y="276225"/>
                    </a:cubicBezTo>
                    <a:lnTo>
                      <a:pt x="390525" y="180975"/>
                    </a:lnTo>
                    <a:cubicBezTo>
                      <a:pt x="390525" y="159933"/>
                      <a:pt x="373467" y="142875"/>
                      <a:pt x="352425" y="142875"/>
                    </a:cubicBezTo>
                    <a:close/>
                  </a:path>
                </a:pathLst>
              </a:custGeom>
              <a:solidFill>
                <a:srgbClr val="000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21" name="Graphic 10 3" descr="Battery charging with solid fill">
                <a:extLst>
                  <a:ext uri="{FF2B5EF4-FFF2-40B4-BE49-F238E27FC236}">
                    <a16:creationId xmlns:a16="http://schemas.microsoft.com/office/drawing/2014/main" id="{8E86457A-8B19-486C-AEE2-A07B26449D7D}"/>
                  </a:ext>
                </a:extLst>
              </p:cNvPr>
              <p:cNvSpPr/>
              <p:nvPr/>
            </p:nvSpPr>
            <p:spPr>
              <a:xfrm rot="16200000">
                <a:off x="8677667" y="4589282"/>
                <a:ext cx="279177" cy="609600"/>
              </a:xfrm>
              <a:custGeom>
                <a:avLst/>
                <a:gdLst>
                  <a:gd name="connsiteX0" fmla="*/ 155353 w 279177"/>
                  <a:gd name="connsiteY0" fmla="*/ 285750 h 609600"/>
                  <a:gd name="connsiteX1" fmla="*/ 155353 w 279177"/>
                  <a:gd name="connsiteY1" fmla="*/ 0 h 609600"/>
                  <a:gd name="connsiteX2" fmla="*/ 0 w 279177"/>
                  <a:gd name="connsiteY2" fmla="*/ 380714 h 609600"/>
                  <a:gd name="connsiteX3" fmla="*/ 136303 w 279177"/>
                  <a:gd name="connsiteY3" fmla="*/ 381000 h 609600"/>
                  <a:gd name="connsiteX4" fmla="*/ 136303 w 279177"/>
                  <a:gd name="connsiteY4" fmla="*/ 609600 h 609600"/>
                  <a:gd name="connsiteX5" fmla="*/ 279178 w 279177"/>
                  <a:gd name="connsiteY5" fmla="*/ 285750 h 609600"/>
                  <a:gd name="connsiteX6" fmla="*/ 155353 w 279177"/>
                  <a:gd name="connsiteY6" fmla="*/ 285750 h 609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177" h="609600">
                    <a:moveTo>
                      <a:pt x="155353" y="285750"/>
                    </a:moveTo>
                    <a:lnTo>
                      <a:pt x="155353" y="0"/>
                    </a:lnTo>
                    <a:lnTo>
                      <a:pt x="0" y="380714"/>
                    </a:lnTo>
                    <a:lnTo>
                      <a:pt x="136303" y="381000"/>
                    </a:lnTo>
                    <a:lnTo>
                      <a:pt x="136303" y="609600"/>
                    </a:lnTo>
                    <a:lnTo>
                      <a:pt x="279178" y="285750"/>
                    </a:lnTo>
                    <a:lnTo>
                      <a:pt x="155353" y="285750"/>
                    </a:lnTo>
                    <a:close/>
                  </a:path>
                </a:pathLst>
              </a:custGeom>
              <a:solidFill>
                <a:srgbClr val="000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p:grpSp>
      </p:grpSp>
      <p:sp>
        <p:nvSpPr>
          <p:cNvPr id="27" name="TextBox 26">
            <a:extLst>
              <a:ext uri="{FF2B5EF4-FFF2-40B4-BE49-F238E27FC236}">
                <a16:creationId xmlns:a16="http://schemas.microsoft.com/office/drawing/2014/main" id="{2A0B850A-94FA-4FE4-821E-7B2762769E5F}"/>
              </a:ext>
            </a:extLst>
          </p:cNvPr>
          <p:cNvSpPr txBox="1"/>
          <p:nvPr/>
        </p:nvSpPr>
        <p:spPr>
          <a:xfrm>
            <a:off x="342899" y="2799818"/>
            <a:ext cx="7629525"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An optimization problem for residential battery scheduling: </a:t>
            </a:r>
          </a:p>
        </p:txBody>
      </p:sp>
      <p:pic>
        <p:nvPicPr>
          <p:cNvPr id="4" name="Picture 3" descr="\documentclass[12pt]{article}&#10;\usepackage{amsmath}&#10;\usepackage{amssymb}&#10;\usepackage[dvipsnames]{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min_{\textcolor{blue}{q_{\text{battery}}(k)}} \;\;\;\; p_{\text{off}} \sum_{k \in {\text{off-peak}}} q_{\text{grid}}(k) +  p_{\text{on}} \sum_{k \in {\text{on-peak}}} q_{\text{grid}}(k) +         &#10;\textcolor{red}{\boxed{&#10;  p_d \max_{k \in {\text{on-peak}}} q_{\text{grid}}(k)}}  \\&#10;&amp; \text{subject to}\\[-0.25in]&#10;&amp; \hspace{1.2in} q_{\text{grid}}(k) + q_{\text{solar}}(k) = q_{\text{appliances}}(k) +\textcolor{blue}{q_{\text{battery}}(k)}  \\&#10;&amp; \hspace{1.2in} e(k+1) = \alpha ( e(k) + \eta \, \textcolor{blue}{q_{\text{battery}}(k)} &#10;) \qquad\quad\qquad\quad\;\;   \\&#10;&amp; \qquad  \qquad   \qquad 0 \leq e(k) \leq \text{Battery Capacity}&#10;\end{align*}&#10;&#10;&#10;&#10;\end{textblock*}&#10;&#10;&#10;&#10;&#10;\end{document}&#10;" title="IguanaTex Bitmap Display">
            <a:extLst>
              <a:ext uri="{FF2B5EF4-FFF2-40B4-BE49-F238E27FC236}">
                <a16:creationId xmlns:a16="http://schemas.microsoft.com/office/drawing/2014/main" id="{53E863DE-AF43-4E57-9BF1-1CA6D4C84407}"/>
              </a:ext>
            </a:extLst>
          </p:cNvPr>
          <p:cNvPicPr>
            <a:picLocks noChangeAspect="1"/>
          </p:cNvPicPr>
          <p:nvPr>
            <p:custDataLst>
              <p:tags r:id="rId1"/>
            </p:custDataLst>
          </p:nvPr>
        </p:nvPicPr>
        <p:blipFill>
          <a:blip r:embed="rId5"/>
          <a:stretch>
            <a:fillRect/>
          </a:stretch>
        </p:blipFill>
        <p:spPr>
          <a:xfrm>
            <a:off x="1818481" y="3404610"/>
            <a:ext cx="8454231" cy="1837104"/>
          </a:xfrm>
          <a:prstGeom prst="rect">
            <a:avLst/>
          </a:prstGeom>
        </p:spPr>
      </p:pic>
      <p:pic>
        <p:nvPicPr>
          <p:cNvPr id="34" name="Picture 33" descr="\documentclass[12pt]{article}&#10;\usepackage{amsmath}&#10;\usepackage{amssymb}&#10;\usepackage[dvipsnames]{xcolor}&#10;\usepackage{bbm}&#10;\usepackage{dsfont}&#10;\usepackage[ruled,vlined]{algorithm2e}&#10;\usepackage[absolute,overlay]{textpos}&#10;\usepackage{tcolorbox}&#10;\usepackage{framed} &#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tcolorbox}&#10;  We control battery power $\textcolor{blue}{q_{\text{battery}}(k)}$,\\&#10;  $\bullet$ $\textcolor{blue}{q_{\text{battery}}(k)}$$&gt;$0 $\Rightarrow$ charging.\\&#10;  $\bullet$ $\textcolor{blue}{q_{\text{battery}}(k)}$$&lt;$0 $\Rightarrow$  discharging.\\&#10;  In general we want battery to discharge during on-peak.&#10; \end{tcolorbox}&#10;&#10;&#10;&#10;\end{textblock*}&#10;&#10;&#10;&#10;&#10;\end{document}&#10;" title="IguanaTex Bitmap Display">
            <a:extLst>
              <a:ext uri="{FF2B5EF4-FFF2-40B4-BE49-F238E27FC236}">
                <a16:creationId xmlns:a16="http://schemas.microsoft.com/office/drawing/2014/main" id="{5B5B6DA6-5C58-4068-8837-F275EFE91759}"/>
              </a:ext>
            </a:extLst>
          </p:cNvPr>
          <p:cNvPicPr>
            <a:picLocks noChangeAspect="1"/>
          </p:cNvPicPr>
          <p:nvPr>
            <p:custDataLst>
              <p:tags r:id="rId2"/>
            </p:custDataLst>
          </p:nvPr>
        </p:nvPicPr>
        <p:blipFill>
          <a:blip r:embed="rId6"/>
          <a:stretch>
            <a:fillRect/>
          </a:stretch>
        </p:blipFill>
        <p:spPr>
          <a:xfrm>
            <a:off x="221455" y="5440689"/>
            <a:ext cx="6683607" cy="1277461"/>
          </a:xfrm>
          <a:prstGeom prst="rect">
            <a:avLst/>
          </a:prstGeom>
        </p:spPr>
      </p:pic>
      <p:grpSp>
        <p:nvGrpSpPr>
          <p:cNvPr id="6" name="Group 5">
            <a:extLst>
              <a:ext uri="{FF2B5EF4-FFF2-40B4-BE49-F238E27FC236}">
                <a16:creationId xmlns:a16="http://schemas.microsoft.com/office/drawing/2014/main" id="{5D61558E-A0AC-4618-8C93-0111A6369779}"/>
              </a:ext>
            </a:extLst>
          </p:cNvPr>
          <p:cNvGrpSpPr/>
          <p:nvPr/>
        </p:nvGrpSpPr>
        <p:grpSpPr>
          <a:xfrm>
            <a:off x="7137044" y="5411099"/>
            <a:ext cx="4676566" cy="1277461"/>
            <a:chOff x="7417594" y="5428987"/>
            <a:chExt cx="4676566" cy="1277461"/>
          </a:xfrm>
        </p:grpSpPr>
        <p:sp>
          <p:nvSpPr>
            <p:cNvPr id="36" name="Rectangle: Rounded Corners 35">
              <a:extLst>
                <a:ext uri="{FF2B5EF4-FFF2-40B4-BE49-F238E27FC236}">
                  <a16:creationId xmlns:a16="http://schemas.microsoft.com/office/drawing/2014/main" id="{791B1718-DD0D-4102-BE18-6C1E31EE61A3}"/>
                </a:ext>
              </a:extLst>
            </p:cNvPr>
            <p:cNvSpPr/>
            <p:nvPr/>
          </p:nvSpPr>
          <p:spPr>
            <a:xfrm>
              <a:off x="7417594" y="5428987"/>
              <a:ext cx="4643437" cy="1277461"/>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37" name="Rectangle 36">
              <a:extLst>
                <a:ext uri="{FF2B5EF4-FFF2-40B4-BE49-F238E27FC236}">
                  <a16:creationId xmlns:a16="http://schemas.microsoft.com/office/drawing/2014/main" id="{F1CD4B57-27B3-4D1B-AB75-B6257322BC77}"/>
                </a:ext>
              </a:extLst>
            </p:cNvPr>
            <p:cNvSpPr/>
            <p:nvPr/>
          </p:nvSpPr>
          <p:spPr>
            <a:xfrm>
              <a:off x="7508081" y="5900738"/>
              <a:ext cx="4462464" cy="737838"/>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35" name="TextBox 34">
              <a:extLst>
                <a:ext uri="{FF2B5EF4-FFF2-40B4-BE49-F238E27FC236}">
                  <a16:creationId xmlns:a16="http://schemas.microsoft.com/office/drawing/2014/main" id="{1CA739FC-2559-4944-86ED-9803D3D08CC2}"/>
                </a:ext>
              </a:extLst>
            </p:cNvPr>
            <p:cNvSpPr txBox="1"/>
            <p:nvPr/>
          </p:nvSpPr>
          <p:spPr>
            <a:xfrm>
              <a:off x="7500729" y="5506119"/>
              <a:ext cx="4593431" cy="120032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Knuth's Computer Modern"/>
                  <a:ea typeface="+mn-ea"/>
                  <a:cs typeface="+mn-cs"/>
                </a:rPr>
                <a:t>This Problem is hard!</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Knuth's Computer Modern"/>
                  <a:ea typeface="+mn-ea"/>
                  <a:cs typeface="+mn-cs"/>
                </a:rPr>
                <a:t>The objective/cost is not additively separable!</a:t>
              </a:r>
            </a:p>
          </p:txBody>
        </p:sp>
      </p:grpSp>
      <p:sp>
        <p:nvSpPr>
          <p:cNvPr id="5" name="Slide Number Placeholder 4">
            <a:extLst>
              <a:ext uri="{FF2B5EF4-FFF2-40B4-BE49-F238E27FC236}">
                <a16:creationId xmlns:a16="http://schemas.microsoft.com/office/drawing/2014/main" id="{F701FFEB-FBA0-430F-B243-EA01069B63E0}"/>
              </a:ext>
            </a:extLst>
          </p:cNvPr>
          <p:cNvSpPr>
            <a:spLocks noGrp="1"/>
          </p:cNvSpPr>
          <p:nvPr>
            <p:ph type="sldNum" sz="quarter" idx="12"/>
          </p:nvPr>
        </p:nvSpPr>
        <p:spPr>
          <a:xfrm>
            <a:off x="11431503" y="6461105"/>
            <a:ext cx="764215"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Tree>
    <p:extLst>
      <p:ext uri="{BB962C8B-B14F-4D97-AF65-F5344CB8AC3E}">
        <p14:creationId xmlns:p14="http://schemas.microsoft.com/office/powerpoint/2010/main" val="2194816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2A0E2B14-963B-41FF-808C-61EC6026A9FD}"/>
              </a:ext>
            </a:extLst>
          </p:cNvPr>
          <p:cNvSpPr/>
          <p:nvPr/>
        </p:nvSpPr>
        <p:spPr>
          <a:xfrm>
            <a:off x="84591" y="1711238"/>
            <a:ext cx="10133863" cy="1717762"/>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3F3F27C4-093E-4C42-BB65-C5511425D98C}"/>
              </a:ext>
            </a:extLst>
          </p:cNvPr>
          <p:cNvSpPr>
            <a:spLocks noGrp="1"/>
          </p:cNvSpPr>
          <p:nvPr>
            <p:ph type="title"/>
          </p:nvPr>
        </p:nvSpPr>
        <p:spPr>
          <a:xfrm>
            <a:off x="913774" y="21913"/>
            <a:ext cx="10364451" cy="1596177"/>
          </a:xfrm>
        </p:spPr>
        <p:txBody>
          <a:bodyPr>
            <a:normAutofit/>
          </a:bodyPr>
          <a:lstStyle/>
          <a:p>
            <a:r>
              <a:rPr lang="en-US" sz="4400" u="sng" dirty="0"/>
              <a:t>Contents</a:t>
            </a:r>
          </a:p>
        </p:txBody>
      </p:sp>
      <p:sp>
        <p:nvSpPr>
          <p:cNvPr id="3" name="Content Placeholder 2">
            <a:extLst>
              <a:ext uri="{FF2B5EF4-FFF2-40B4-BE49-F238E27FC236}">
                <a16:creationId xmlns:a16="http://schemas.microsoft.com/office/drawing/2014/main" id="{7B02126D-B358-4C0C-B17A-93F2E181EA49}"/>
              </a:ext>
            </a:extLst>
          </p:cNvPr>
          <p:cNvSpPr>
            <a:spLocks noGrp="1"/>
          </p:cNvSpPr>
          <p:nvPr>
            <p:ph idx="1"/>
          </p:nvPr>
        </p:nvSpPr>
        <p:spPr>
          <a:xfrm>
            <a:off x="403860" y="1738788"/>
            <a:ext cx="11277600" cy="4882992"/>
          </a:xfrm>
        </p:spPr>
        <p:txBody>
          <a:bodyPr>
            <a:normAutofit/>
          </a:bodyPr>
          <a:lstStyle/>
          <a:p>
            <a:pPr marL="342900" indent="-342900">
              <a:buFont typeface="+mj-lt"/>
              <a:buAutoNum type="arabicParenR"/>
            </a:pPr>
            <a:r>
              <a:rPr lang="en-US" sz="2400" dirty="0">
                <a:solidFill>
                  <a:srgbClr val="FF0000"/>
                </a:solidFill>
              </a:rPr>
              <a:t>Classical Dynamic Programming</a:t>
            </a:r>
          </a:p>
          <a:p>
            <a:pPr marL="617220" lvl="1" indent="-342900">
              <a:buFont typeface="+mj-lt"/>
              <a:buAutoNum type="alphaLcParenR"/>
            </a:pPr>
            <a:r>
              <a:rPr lang="en-US" sz="2400" dirty="0"/>
              <a:t>Multi-Stage Optimization Problems</a:t>
            </a:r>
          </a:p>
          <a:p>
            <a:pPr marL="617220" lvl="1" indent="-342900">
              <a:buFont typeface="+mj-lt"/>
              <a:buAutoNum type="alphaLcParenR"/>
            </a:pPr>
            <a:r>
              <a:rPr lang="en-US" sz="2400" dirty="0"/>
              <a:t>Bellman’s Equation</a:t>
            </a:r>
          </a:p>
          <a:p>
            <a:pPr marL="342900" indent="-342900">
              <a:buFont typeface="+mj-lt"/>
              <a:buAutoNum type="arabicParenR"/>
            </a:pPr>
            <a:r>
              <a:rPr lang="en-US" sz="2400" dirty="0">
                <a:solidFill>
                  <a:srgbClr val="FF0000"/>
                </a:solidFill>
              </a:rPr>
              <a:t>Extensions of the DP Framework: Current Research</a:t>
            </a:r>
            <a:endParaRPr lang="en-US" sz="2200" dirty="0">
              <a:solidFill>
                <a:srgbClr val="FF0000"/>
              </a:solidFill>
            </a:endParaRPr>
          </a:p>
          <a:p>
            <a:pPr marL="617220" lvl="1" indent="-342900">
              <a:buFont typeface="+mj-lt"/>
              <a:buAutoNum type="alphaLcParenR"/>
            </a:pPr>
            <a:r>
              <a:rPr lang="en-US" sz="2400" dirty="0"/>
              <a:t>Dynamic Programming state augmentation methods.</a:t>
            </a:r>
          </a:p>
          <a:p>
            <a:pPr marL="617220" lvl="1" indent="-342900">
              <a:buFont typeface="+mj-lt"/>
              <a:buAutoNum type="alphaLcParenR"/>
            </a:pPr>
            <a:r>
              <a:rPr lang="en-US" sz="2400" dirty="0"/>
              <a:t>A Generalization of Bellman’s Equation.</a:t>
            </a:r>
          </a:p>
          <a:p>
            <a:pPr marL="617220" lvl="1" indent="-342900">
              <a:buFont typeface="+mj-lt"/>
              <a:buAutoNum type="alphaLcParenR"/>
            </a:pPr>
            <a:r>
              <a:rPr lang="en-US" sz="2400" dirty="0"/>
              <a:t>Using SOS to Solve The HJB PDE.</a:t>
            </a:r>
          </a:p>
          <a:p>
            <a:pPr marL="617220" lvl="1" indent="-342900">
              <a:buFont typeface="+mj-lt"/>
              <a:buAutoNum type="alphaLcParenR"/>
            </a:pPr>
            <a:r>
              <a:rPr lang="en-US" sz="2400" dirty="0"/>
              <a:t>Converse Lyapunov Theory.</a:t>
            </a:r>
          </a:p>
          <a:p>
            <a:pPr marL="617220" lvl="1" indent="-342900">
              <a:buFont typeface="+mj-lt"/>
              <a:buAutoNum type="alphaLcParenR"/>
            </a:pPr>
            <a:endParaRPr lang="en-US" sz="2200" dirty="0"/>
          </a:p>
          <a:p>
            <a:pPr marL="342900" indent="-342900">
              <a:buFont typeface="+mj-lt"/>
              <a:buAutoNum type="arabicParenR"/>
            </a:pPr>
            <a:endParaRPr lang="en-US" dirty="0"/>
          </a:p>
        </p:txBody>
      </p:sp>
      <p:sp>
        <p:nvSpPr>
          <p:cNvPr id="10" name="Slide Number Placeholder 9">
            <a:extLst>
              <a:ext uri="{FF2B5EF4-FFF2-40B4-BE49-F238E27FC236}">
                <a16:creationId xmlns:a16="http://schemas.microsoft.com/office/drawing/2014/main" id="{109D77F3-8DB1-4ABE-8D0F-9F0C9DF6829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4B7E4EF-A1BD-40F4-AB7B-04F084DD991D}" type="slidenum">
              <a:rPr kumimoji="0" lang="en-US" sz="1800" b="0" i="0" u="none" strike="noStrike" kern="1200" cap="none" spc="0" normalizeH="0" baseline="0" noProof="0" smtClean="0">
                <a:ln>
                  <a:noFill/>
                </a:ln>
                <a:solidFill>
                  <a:prstClr val="black"/>
                </a:solidFill>
                <a:effectLst/>
                <a:uLnTx/>
                <a:uFillTx/>
                <a:latin typeface="Knuth's Computer Modern"/>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1200" cap="none" spc="0" normalizeH="0" baseline="0" noProof="0" dirty="0">
              <a:ln>
                <a:noFill/>
              </a:ln>
              <a:solidFill>
                <a:prstClr val="black"/>
              </a:solidFill>
              <a:effectLst/>
              <a:uLnTx/>
              <a:uFillTx/>
              <a:latin typeface="Knuth's Computer Modern"/>
              <a:ea typeface="+mn-ea"/>
              <a:cs typeface="+mn-cs"/>
            </a:endParaRPr>
          </a:p>
        </p:txBody>
      </p:sp>
      <p:sp>
        <p:nvSpPr>
          <p:cNvPr id="9" name="Rectangle: Single Corner Snipped 8">
            <a:extLst>
              <a:ext uri="{FF2B5EF4-FFF2-40B4-BE49-F238E27FC236}">
                <a16:creationId xmlns:a16="http://schemas.microsoft.com/office/drawing/2014/main" id="{FCD44CF6-9EB3-4284-80B4-52B3EF7F378A}"/>
              </a:ext>
            </a:extLst>
          </p:cNvPr>
          <p:cNvSpPr/>
          <p:nvPr/>
        </p:nvSpPr>
        <p:spPr>
          <a:xfrm>
            <a:off x="9381876" y="633556"/>
            <a:ext cx="2266122" cy="1596177"/>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In order</a:t>
            </a:r>
            <a:r>
              <a:rPr kumimoji="0" lang="en-US" sz="1800" b="0" i="0" u="none" strike="noStrike" kern="1200" cap="none" spc="0" normalizeH="0" noProof="0" dirty="0">
                <a:ln>
                  <a:noFill/>
                </a:ln>
                <a:solidFill>
                  <a:prstClr val="white"/>
                </a:solidFill>
                <a:effectLst/>
                <a:uLnTx/>
                <a:uFillTx/>
                <a:latin typeface="Tw Cen MT" panose="020B0602020104020603"/>
                <a:ea typeface="+mn-ea"/>
                <a:cs typeface="+mn-cs"/>
              </a:rPr>
              <a:t> to solve the battery scheduling problem let us first recall classical DP Theory.</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cxnSp>
        <p:nvCxnSpPr>
          <p:cNvPr id="11" name="Straight Arrow Connector 10">
            <a:extLst>
              <a:ext uri="{FF2B5EF4-FFF2-40B4-BE49-F238E27FC236}">
                <a16:creationId xmlns:a16="http://schemas.microsoft.com/office/drawing/2014/main" id="{CA07F541-83C9-4867-8A50-B5D55EEE77E2}"/>
              </a:ext>
            </a:extLst>
          </p:cNvPr>
          <p:cNvCxnSpPr>
            <a:cxnSpLocks/>
          </p:cNvCxnSpPr>
          <p:nvPr/>
        </p:nvCxnSpPr>
        <p:spPr>
          <a:xfrm flipH="1">
            <a:off x="8670197" y="1130079"/>
            <a:ext cx="683812" cy="104162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71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4416EC81-8AAC-480E-B7E6-733905C4D6A2}"/>
              </a:ext>
            </a:extLst>
          </p:cNvPr>
          <p:cNvSpPr/>
          <p:nvPr/>
        </p:nvSpPr>
        <p:spPr>
          <a:xfrm>
            <a:off x="348113" y="1042988"/>
            <a:ext cx="11024737" cy="678656"/>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4B20552B-33C6-454A-87BE-A67B89B41793}"/>
              </a:ext>
            </a:extLst>
          </p:cNvPr>
          <p:cNvSpPr>
            <a:spLocks noGrp="1"/>
          </p:cNvSpPr>
          <p:nvPr>
            <p:ph type="sldNum" sz="quarter" idx="12"/>
          </p:nvPr>
        </p:nvSpPr>
        <p:spPr/>
        <p:txBody>
          <a:bodyPr/>
          <a:lstStyle/>
          <a:p>
            <a:fld id="{34B7E4EF-A1BD-40F4-AB7B-04F084DD991D}" type="slidenum">
              <a:rPr lang="en-US" smtClean="0"/>
              <a:pPr/>
              <a:t>9</a:t>
            </a:fld>
            <a:endParaRPr lang="en-US" dirty="0"/>
          </a:p>
        </p:txBody>
      </p:sp>
      <p:sp>
        <p:nvSpPr>
          <p:cNvPr id="5" name="Title 1">
            <a:extLst>
              <a:ext uri="{FF2B5EF4-FFF2-40B4-BE49-F238E27FC236}">
                <a16:creationId xmlns:a16="http://schemas.microsoft.com/office/drawing/2014/main" id="{BCEF1477-0E02-41F9-9BDD-711BAE5C7002}"/>
              </a:ext>
            </a:extLst>
          </p:cNvPr>
          <p:cNvSpPr>
            <a:spLocks noGrp="1"/>
          </p:cNvSpPr>
          <p:nvPr>
            <p:ph type="title"/>
          </p:nvPr>
        </p:nvSpPr>
        <p:spPr>
          <a:xfrm>
            <a:off x="915027" y="-166687"/>
            <a:ext cx="10363200" cy="1595438"/>
          </a:xfrm>
        </p:spPr>
        <p:txBody>
          <a:bodyPr/>
          <a:lstStyle/>
          <a:p>
            <a:r>
              <a:rPr lang="en-US" u="sng" dirty="0"/>
              <a:t>What is Dynamic Programming?</a:t>
            </a:r>
          </a:p>
        </p:txBody>
      </p:sp>
      <p:sp>
        <p:nvSpPr>
          <p:cNvPr id="6" name="TextBox 5">
            <a:extLst>
              <a:ext uri="{FF2B5EF4-FFF2-40B4-BE49-F238E27FC236}">
                <a16:creationId xmlns:a16="http://schemas.microsoft.com/office/drawing/2014/main" id="{ECB0092D-C8EF-4B4B-B03D-07688711A511}"/>
              </a:ext>
            </a:extLst>
          </p:cNvPr>
          <p:cNvSpPr txBox="1"/>
          <p:nvPr/>
        </p:nvSpPr>
        <p:spPr>
          <a:xfrm>
            <a:off x="413372" y="1177235"/>
            <a:ext cx="10735807" cy="461665"/>
          </a:xfrm>
          <a:prstGeom prst="rect">
            <a:avLst/>
          </a:prstGeom>
          <a:noFill/>
        </p:spPr>
        <p:txBody>
          <a:bodyPr wrap="square" rtlCol="0">
            <a:spAutoFit/>
          </a:bodyPr>
          <a:lstStyle/>
          <a:p>
            <a:r>
              <a:rPr lang="en-US" sz="2400" dirty="0"/>
              <a:t>Dynamic Programming (DP) is </a:t>
            </a:r>
            <a:r>
              <a:rPr lang="en-US" sz="2400" dirty="0">
                <a:solidFill>
                  <a:srgbClr val="FF0000"/>
                </a:solidFill>
              </a:rPr>
              <a:t>a class of methods </a:t>
            </a:r>
            <a:r>
              <a:rPr lang="en-US" sz="2400" dirty="0"/>
              <a:t>used to solve optimization problems.</a:t>
            </a:r>
          </a:p>
        </p:txBody>
      </p:sp>
      <p:sp>
        <p:nvSpPr>
          <p:cNvPr id="7" name="TextBox 6">
            <a:extLst>
              <a:ext uri="{FF2B5EF4-FFF2-40B4-BE49-F238E27FC236}">
                <a16:creationId xmlns:a16="http://schemas.microsoft.com/office/drawing/2014/main" id="{5C9B9586-B3CD-487C-9509-F8FB76C8FBEF}"/>
              </a:ext>
            </a:extLst>
          </p:cNvPr>
          <p:cNvSpPr txBox="1"/>
          <p:nvPr/>
        </p:nvSpPr>
        <p:spPr>
          <a:xfrm>
            <a:off x="489367" y="2283338"/>
            <a:ext cx="5626443" cy="3970318"/>
          </a:xfrm>
          <a:prstGeom prst="rect">
            <a:avLst/>
          </a:prstGeom>
          <a:noFill/>
        </p:spPr>
        <p:txBody>
          <a:bodyPr wrap="square" rtlCol="0">
            <a:spAutoFit/>
          </a:bodyPr>
          <a:lstStyle/>
          <a:p>
            <a:r>
              <a:rPr lang="en-US" sz="2400" dirty="0"/>
              <a:t>All such methods:</a:t>
            </a:r>
          </a:p>
          <a:p>
            <a:endParaRPr lang="en-US" sz="1200" dirty="0"/>
          </a:p>
          <a:p>
            <a:pPr marL="342900" indent="-342900" algn="l">
              <a:buFont typeface="+mj-lt"/>
              <a:buAutoNum type="arabicPeriod"/>
            </a:pPr>
            <a:r>
              <a:rPr lang="en-US" sz="2400" b="0" i="0" u="none" strike="noStrike" baseline="0" dirty="0">
                <a:solidFill>
                  <a:srgbClr val="000000"/>
                </a:solidFill>
              </a:rPr>
              <a:t> Indirectly solve the optimization problem     by solving a sequence of </a:t>
            </a:r>
            <a:r>
              <a:rPr lang="en-US" sz="2400" b="0" i="0" u="none" strike="noStrike" baseline="0" dirty="0">
                <a:solidFill>
                  <a:srgbClr val="0000FF"/>
                </a:solidFill>
              </a:rPr>
              <a:t>simpler sub- problems.</a:t>
            </a:r>
          </a:p>
          <a:p>
            <a:pPr marL="342900" indent="-342900" algn="l">
              <a:buFont typeface="+mj-lt"/>
              <a:buAutoNum type="arabicPeriod"/>
            </a:pPr>
            <a:endParaRPr lang="en-US" sz="1200" b="0" i="0" u="none" strike="noStrike" baseline="0" dirty="0">
              <a:solidFill>
                <a:srgbClr val="0000FF"/>
              </a:solidFill>
            </a:endParaRPr>
          </a:p>
          <a:p>
            <a:pPr marL="342900" indent="-342900" algn="l">
              <a:buFont typeface="+mj-lt"/>
              <a:buAutoNum type="arabicPeriod"/>
            </a:pPr>
            <a:r>
              <a:rPr lang="en-US" sz="2400" b="0" i="0" u="none" strike="noStrike" baseline="0" dirty="0">
                <a:solidFill>
                  <a:schemeClr val="tx1">
                    <a:lumMod val="95000"/>
                    <a:lumOff val="5000"/>
                  </a:schemeClr>
                </a:solidFill>
              </a:rPr>
              <a:t> </a:t>
            </a:r>
            <a:r>
              <a:rPr lang="en-US" sz="2400" b="0" i="0" u="none" strike="noStrike" baseline="0" dirty="0">
                <a:solidFill>
                  <a:srgbClr val="0000FF"/>
                </a:solidFill>
              </a:rPr>
              <a:t>Store information </a:t>
            </a:r>
            <a:r>
              <a:rPr lang="en-US" sz="2400" b="0" i="0" u="none" strike="noStrike" baseline="0" dirty="0">
                <a:solidFill>
                  <a:srgbClr val="000000"/>
                </a:solidFill>
              </a:rPr>
              <a:t>about the solution to each of the solved sub-problems.</a:t>
            </a:r>
          </a:p>
          <a:p>
            <a:pPr marL="342900" indent="-342900" algn="l">
              <a:buFont typeface="+mj-lt"/>
              <a:buAutoNum type="arabicPeriod"/>
            </a:pPr>
            <a:endParaRPr lang="en-US" sz="1200" b="0" i="0" u="none" strike="noStrike" baseline="0" dirty="0">
              <a:solidFill>
                <a:srgbClr val="000000"/>
              </a:solidFill>
            </a:endParaRPr>
          </a:p>
          <a:p>
            <a:pPr marL="342900" indent="-342900" algn="l">
              <a:buFont typeface="+mj-lt"/>
              <a:buAutoNum type="arabicPeriod"/>
            </a:pPr>
            <a:r>
              <a:rPr lang="en-US" sz="2400" b="0" i="0" u="none" strike="noStrike" baseline="0" dirty="0">
                <a:solidFill>
                  <a:schemeClr val="tx1">
                    <a:lumMod val="95000"/>
                    <a:lumOff val="5000"/>
                  </a:schemeClr>
                </a:solidFill>
              </a:rPr>
              <a:t> </a:t>
            </a:r>
            <a:r>
              <a:rPr lang="en-US" sz="2400" b="0" i="0" u="none" strike="noStrike" baseline="0" dirty="0">
                <a:solidFill>
                  <a:srgbClr val="0000FF"/>
                </a:solidFill>
              </a:rPr>
              <a:t>Use the stored information </a:t>
            </a:r>
            <a:r>
              <a:rPr lang="en-US" sz="2400" b="0" i="0" u="none" strike="noStrike" baseline="0" dirty="0">
                <a:solidFill>
                  <a:srgbClr val="000000"/>
                </a:solidFill>
              </a:rPr>
              <a:t>to help solve the next unsolved sub-problem in the sequence.</a:t>
            </a:r>
            <a:endParaRPr lang="en-US" sz="2400" dirty="0"/>
          </a:p>
        </p:txBody>
      </p:sp>
      <p:sp>
        <p:nvSpPr>
          <p:cNvPr id="8" name="Rectangle: Rounded Corners 7">
            <a:extLst>
              <a:ext uri="{FF2B5EF4-FFF2-40B4-BE49-F238E27FC236}">
                <a16:creationId xmlns:a16="http://schemas.microsoft.com/office/drawing/2014/main" id="{7BD12BDB-54A2-45F7-9897-14860B885DBC}"/>
              </a:ext>
            </a:extLst>
          </p:cNvPr>
          <p:cNvSpPr/>
          <p:nvPr/>
        </p:nvSpPr>
        <p:spPr>
          <a:xfrm>
            <a:off x="6561055" y="5059918"/>
            <a:ext cx="4506013" cy="1208905"/>
          </a:xfrm>
          <a:prstGeom prst="roundRect">
            <a:avLst/>
          </a:prstGeom>
          <a:solidFill>
            <a:schemeClr val="accent3">
              <a:lumMod val="20000"/>
              <a:lumOff val="8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ysClr val="windowText" lastClr="000000"/>
                </a:solidFill>
              </a:rPr>
              <a:t>Finding the shortest path between nodes is often solved using DP.</a:t>
            </a:r>
          </a:p>
        </p:txBody>
      </p:sp>
      <p:grpSp>
        <p:nvGrpSpPr>
          <p:cNvPr id="15" name="Group 14">
            <a:extLst>
              <a:ext uri="{FF2B5EF4-FFF2-40B4-BE49-F238E27FC236}">
                <a16:creationId xmlns:a16="http://schemas.microsoft.com/office/drawing/2014/main" id="{E1BA3557-62C3-4C88-892D-983922AC3F65}"/>
              </a:ext>
            </a:extLst>
          </p:cNvPr>
          <p:cNvGrpSpPr/>
          <p:nvPr/>
        </p:nvGrpSpPr>
        <p:grpSpPr>
          <a:xfrm>
            <a:off x="6834988" y="2100865"/>
            <a:ext cx="4232080" cy="2666160"/>
            <a:chOff x="1216358" y="4035981"/>
            <a:chExt cx="4232080" cy="2666160"/>
          </a:xfrm>
        </p:grpSpPr>
        <p:sp>
          <p:nvSpPr>
            <p:cNvPr id="16" name="Oval 15">
              <a:extLst>
                <a:ext uri="{FF2B5EF4-FFF2-40B4-BE49-F238E27FC236}">
                  <a16:creationId xmlns:a16="http://schemas.microsoft.com/office/drawing/2014/main" id="{3B557272-4915-448E-A2B4-65762C82D76C}"/>
                </a:ext>
              </a:extLst>
            </p:cNvPr>
            <p:cNvSpPr/>
            <p:nvPr/>
          </p:nvSpPr>
          <p:spPr>
            <a:xfrm>
              <a:off x="1216358" y="5085870"/>
              <a:ext cx="522514" cy="48409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sp>
          <p:nvSpPr>
            <p:cNvPr id="17" name="Oval 16">
              <a:extLst>
                <a:ext uri="{FF2B5EF4-FFF2-40B4-BE49-F238E27FC236}">
                  <a16:creationId xmlns:a16="http://schemas.microsoft.com/office/drawing/2014/main" id="{A34FFF1A-779F-4CBD-A751-F81B96EF83DE}"/>
                </a:ext>
              </a:extLst>
            </p:cNvPr>
            <p:cNvSpPr/>
            <p:nvPr/>
          </p:nvSpPr>
          <p:spPr>
            <a:xfrm>
              <a:off x="1968833" y="4138133"/>
              <a:ext cx="522514" cy="4840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8D7049E-02CF-4736-9E00-B9E604D5C8EA}"/>
                </a:ext>
              </a:extLst>
            </p:cNvPr>
            <p:cNvSpPr/>
            <p:nvPr/>
          </p:nvSpPr>
          <p:spPr>
            <a:xfrm>
              <a:off x="3071141" y="5085870"/>
              <a:ext cx="522514" cy="4840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BE1CF15-DCE3-48B2-B759-EDC596C1CE11}"/>
                </a:ext>
              </a:extLst>
            </p:cNvPr>
            <p:cNvSpPr/>
            <p:nvPr/>
          </p:nvSpPr>
          <p:spPr>
            <a:xfrm>
              <a:off x="1968833" y="6090762"/>
              <a:ext cx="522514" cy="4840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C499108-460F-4626-BA33-74EDFCB718AD}"/>
                </a:ext>
              </a:extLst>
            </p:cNvPr>
            <p:cNvSpPr/>
            <p:nvPr/>
          </p:nvSpPr>
          <p:spPr>
            <a:xfrm>
              <a:off x="4165911" y="4138133"/>
              <a:ext cx="522514" cy="4840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20EF487F-223D-4C02-AF2E-F92524B87CEF}"/>
                </a:ext>
              </a:extLst>
            </p:cNvPr>
            <p:cNvSpPr/>
            <p:nvPr/>
          </p:nvSpPr>
          <p:spPr>
            <a:xfrm>
              <a:off x="4165911" y="6090762"/>
              <a:ext cx="522514" cy="4840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B30CB289-A0A2-4788-9356-F87A76D571C7}"/>
                </a:ext>
              </a:extLst>
            </p:cNvPr>
            <p:cNvSpPr/>
            <p:nvPr/>
          </p:nvSpPr>
          <p:spPr>
            <a:xfrm>
              <a:off x="4925924" y="5085870"/>
              <a:ext cx="522514" cy="48409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5BD63A4E-B621-4500-9137-75DEFB7100A7}"/>
                </a:ext>
              </a:extLst>
            </p:cNvPr>
            <p:cNvCxnSpPr>
              <a:cxnSpLocks/>
              <a:stCxn id="16" idx="7"/>
              <a:endCxn id="17" idx="3"/>
            </p:cNvCxnSpPr>
            <p:nvPr/>
          </p:nvCxnSpPr>
          <p:spPr>
            <a:xfrm flipV="1">
              <a:off x="1662352" y="4551333"/>
              <a:ext cx="383001" cy="605431"/>
            </a:xfrm>
            <a:prstGeom prst="line">
              <a:avLst/>
            </a:prstGeom>
            <a:ln w="254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44016F5-E513-4896-B6CE-4B5C081024F9}"/>
                </a:ext>
              </a:extLst>
            </p:cNvPr>
            <p:cNvCxnSpPr>
              <a:cxnSpLocks/>
              <a:stCxn id="17" idx="6"/>
              <a:endCxn id="20" idx="2"/>
            </p:cNvCxnSpPr>
            <p:nvPr/>
          </p:nvCxnSpPr>
          <p:spPr>
            <a:xfrm>
              <a:off x="2491347" y="4380180"/>
              <a:ext cx="1674564" cy="0"/>
            </a:xfrm>
            <a:prstGeom prst="line">
              <a:avLst/>
            </a:prstGeom>
            <a:ln w="2540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9F38D453-32BA-4939-9E94-0126652E176B}"/>
                </a:ext>
              </a:extLst>
            </p:cNvPr>
            <p:cNvCxnSpPr>
              <a:cxnSpLocks/>
            </p:cNvCxnSpPr>
            <p:nvPr/>
          </p:nvCxnSpPr>
          <p:spPr>
            <a:xfrm>
              <a:off x="2491347" y="6307676"/>
              <a:ext cx="1674564" cy="0"/>
            </a:xfrm>
            <a:prstGeom prst="line">
              <a:avLst/>
            </a:prstGeom>
            <a:ln w="25400"/>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A526CA19-1DA3-452A-8C2D-939C2BA58C62}"/>
                </a:ext>
              </a:extLst>
            </p:cNvPr>
            <p:cNvCxnSpPr>
              <a:cxnSpLocks/>
              <a:stCxn id="16" idx="5"/>
              <a:endCxn id="19" idx="1"/>
            </p:cNvCxnSpPr>
            <p:nvPr/>
          </p:nvCxnSpPr>
          <p:spPr>
            <a:xfrm>
              <a:off x="1662352" y="5499070"/>
              <a:ext cx="383001" cy="662586"/>
            </a:xfrm>
            <a:prstGeom prst="line">
              <a:avLst/>
            </a:prstGeom>
            <a:ln w="50800"/>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9C1237D5-DC72-47B3-9271-236B2E16F2B9}"/>
                </a:ext>
              </a:extLst>
            </p:cNvPr>
            <p:cNvCxnSpPr>
              <a:cxnSpLocks/>
              <a:stCxn id="17" idx="5"/>
              <a:endCxn id="18" idx="1"/>
            </p:cNvCxnSpPr>
            <p:nvPr/>
          </p:nvCxnSpPr>
          <p:spPr>
            <a:xfrm>
              <a:off x="2414827" y="4551333"/>
              <a:ext cx="732834" cy="605431"/>
            </a:xfrm>
            <a:prstGeom prst="line">
              <a:avLst/>
            </a:prstGeom>
            <a:ln w="25400"/>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0045E8F5-AC2A-4BB2-992F-BEC12391484A}"/>
                </a:ext>
              </a:extLst>
            </p:cNvPr>
            <p:cNvCxnSpPr>
              <a:cxnSpLocks/>
              <a:stCxn id="18" idx="5"/>
              <a:endCxn id="21" idx="1"/>
            </p:cNvCxnSpPr>
            <p:nvPr/>
          </p:nvCxnSpPr>
          <p:spPr>
            <a:xfrm>
              <a:off x="3517135" y="5499070"/>
              <a:ext cx="725296" cy="662586"/>
            </a:xfrm>
            <a:prstGeom prst="line">
              <a:avLst/>
            </a:prstGeom>
            <a:ln w="25400"/>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BB8452F0-7420-4D46-8ACE-F46F84AD675A}"/>
                </a:ext>
              </a:extLst>
            </p:cNvPr>
            <p:cNvCxnSpPr>
              <a:cxnSpLocks/>
              <a:stCxn id="18" idx="7"/>
              <a:endCxn id="20" idx="3"/>
            </p:cNvCxnSpPr>
            <p:nvPr/>
          </p:nvCxnSpPr>
          <p:spPr>
            <a:xfrm flipV="1">
              <a:off x="3517135" y="4551333"/>
              <a:ext cx="725296" cy="605431"/>
            </a:xfrm>
            <a:prstGeom prst="line">
              <a:avLst/>
            </a:prstGeom>
            <a:ln w="50800"/>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8AD5FDB1-36E9-4980-8A3F-73BCAD8A7D73}"/>
                </a:ext>
              </a:extLst>
            </p:cNvPr>
            <p:cNvCxnSpPr>
              <a:cxnSpLocks/>
              <a:stCxn id="18" idx="3"/>
              <a:endCxn id="19" idx="7"/>
            </p:cNvCxnSpPr>
            <p:nvPr/>
          </p:nvCxnSpPr>
          <p:spPr>
            <a:xfrm flipH="1">
              <a:off x="2414827" y="5499070"/>
              <a:ext cx="732834" cy="662586"/>
            </a:xfrm>
            <a:prstGeom prst="line">
              <a:avLst/>
            </a:prstGeom>
            <a:ln w="50800"/>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4FB8B02C-AD12-45CF-9A5E-0D432073C347}"/>
                </a:ext>
              </a:extLst>
            </p:cNvPr>
            <p:cNvCxnSpPr>
              <a:cxnSpLocks/>
              <a:stCxn id="20" idx="5"/>
              <a:endCxn id="22" idx="1"/>
            </p:cNvCxnSpPr>
            <p:nvPr/>
          </p:nvCxnSpPr>
          <p:spPr>
            <a:xfrm>
              <a:off x="4611905" y="4551333"/>
              <a:ext cx="390539" cy="605431"/>
            </a:xfrm>
            <a:prstGeom prst="line">
              <a:avLst/>
            </a:prstGeom>
            <a:ln w="50800"/>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58BB0A9D-77FD-4391-B516-BF0080501B53}"/>
                </a:ext>
              </a:extLst>
            </p:cNvPr>
            <p:cNvCxnSpPr>
              <a:cxnSpLocks/>
              <a:stCxn id="21" idx="7"/>
              <a:endCxn id="22" idx="3"/>
            </p:cNvCxnSpPr>
            <p:nvPr/>
          </p:nvCxnSpPr>
          <p:spPr>
            <a:xfrm flipV="1">
              <a:off x="4611905" y="5499070"/>
              <a:ext cx="390539" cy="662586"/>
            </a:xfrm>
            <a:prstGeom prst="line">
              <a:avLst/>
            </a:prstGeom>
            <a:ln w="25400"/>
          </p:spPr>
          <p:style>
            <a:lnRef idx="1">
              <a:schemeClr val="dk1"/>
            </a:lnRef>
            <a:fillRef idx="0">
              <a:schemeClr val="dk1"/>
            </a:fillRef>
            <a:effectRef idx="0">
              <a:schemeClr val="dk1"/>
            </a:effectRef>
            <a:fontRef idx="minor">
              <a:schemeClr val="tx1"/>
            </a:fontRef>
          </p:style>
        </p:cxnSp>
        <p:sp>
          <p:nvSpPr>
            <p:cNvPr id="33" name="TextBox 32">
              <a:extLst>
                <a:ext uri="{FF2B5EF4-FFF2-40B4-BE49-F238E27FC236}">
                  <a16:creationId xmlns:a16="http://schemas.microsoft.com/office/drawing/2014/main" id="{937EF4C2-513D-42D6-BC96-2A65D5F0605E}"/>
                </a:ext>
              </a:extLst>
            </p:cNvPr>
            <p:cNvSpPr txBox="1"/>
            <p:nvPr/>
          </p:nvSpPr>
          <p:spPr>
            <a:xfrm>
              <a:off x="4807174" y="4551333"/>
              <a:ext cx="390539" cy="369332"/>
            </a:xfrm>
            <a:prstGeom prst="rect">
              <a:avLst/>
            </a:prstGeom>
            <a:noFill/>
          </p:spPr>
          <p:txBody>
            <a:bodyPr wrap="square" rtlCol="0">
              <a:spAutoFit/>
            </a:bodyPr>
            <a:lstStyle/>
            <a:p>
              <a:r>
                <a:rPr lang="en-US" dirty="0"/>
                <a:t>2</a:t>
              </a:r>
            </a:p>
          </p:txBody>
        </p:sp>
        <p:sp>
          <p:nvSpPr>
            <p:cNvPr id="34" name="TextBox 33">
              <a:extLst>
                <a:ext uri="{FF2B5EF4-FFF2-40B4-BE49-F238E27FC236}">
                  <a16:creationId xmlns:a16="http://schemas.microsoft.com/office/drawing/2014/main" id="{AB82FACD-3A0A-4338-968C-7693E3B0B415}"/>
                </a:ext>
              </a:extLst>
            </p:cNvPr>
            <p:cNvSpPr txBox="1"/>
            <p:nvPr/>
          </p:nvSpPr>
          <p:spPr>
            <a:xfrm>
              <a:off x="4834901" y="5681144"/>
              <a:ext cx="390539" cy="369332"/>
            </a:xfrm>
            <a:prstGeom prst="rect">
              <a:avLst/>
            </a:prstGeom>
            <a:noFill/>
          </p:spPr>
          <p:txBody>
            <a:bodyPr wrap="square" rtlCol="0">
              <a:spAutoFit/>
            </a:bodyPr>
            <a:lstStyle/>
            <a:p>
              <a:r>
                <a:rPr lang="en-US" dirty="0"/>
                <a:t>2</a:t>
              </a:r>
            </a:p>
          </p:txBody>
        </p:sp>
        <p:sp>
          <p:nvSpPr>
            <p:cNvPr id="35" name="TextBox 34">
              <a:extLst>
                <a:ext uri="{FF2B5EF4-FFF2-40B4-BE49-F238E27FC236}">
                  <a16:creationId xmlns:a16="http://schemas.microsoft.com/office/drawing/2014/main" id="{D57B28DA-5B93-4BDB-8EAE-141B02CEC7D2}"/>
                </a:ext>
              </a:extLst>
            </p:cNvPr>
            <p:cNvSpPr txBox="1"/>
            <p:nvPr/>
          </p:nvSpPr>
          <p:spPr>
            <a:xfrm>
              <a:off x="3816651" y="5476081"/>
              <a:ext cx="390539" cy="369332"/>
            </a:xfrm>
            <a:prstGeom prst="rect">
              <a:avLst/>
            </a:prstGeom>
            <a:noFill/>
          </p:spPr>
          <p:txBody>
            <a:bodyPr wrap="square" rtlCol="0">
              <a:spAutoFit/>
            </a:bodyPr>
            <a:lstStyle/>
            <a:p>
              <a:r>
                <a:rPr lang="en-US" dirty="0"/>
                <a:t>6</a:t>
              </a:r>
            </a:p>
          </p:txBody>
        </p:sp>
        <p:sp>
          <p:nvSpPr>
            <p:cNvPr id="36" name="TextBox 35">
              <a:extLst>
                <a:ext uri="{FF2B5EF4-FFF2-40B4-BE49-F238E27FC236}">
                  <a16:creationId xmlns:a16="http://schemas.microsoft.com/office/drawing/2014/main" id="{B6046A65-E18D-42B4-961C-789E123A7607}"/>
                </a:ext>
              </a:extLst>
            </p:cNvPr>
            <p:cNvSpPr txBox="1"/>
            <p:nvPr/>
          </p:nvSpPr>
          <p:spPr>
            <a:xfrm>
              <a:off x="3177430" y="6332809"/>
              <a:ext cx="390539" cy="369332"/>
            </a:xfrm>
            <a:prstGeom prst="rect">
              <a:avLst/>
            </a:prstGeom>
            <a:noFill/>
          </p:spPr>
          <p:txBody>
            <a:bodyPr wrap="square" rtlCol="0">
              <a:spAutoFit/>
            </a:bodyPr>
            <a:lstStyle/>
            <a:p>
              <a:r>
                <a:rPr lang="en-US" dirty="0"/>
                <a:t>2</a:t>
              </a:r>
            </a:p>
          </p:txBody>
        </p:sp>
        <p:sp>
          <p:nvSpPr>
            <p:cNvPr id="37" name="TextBox 36">
              <a:extLst>
                <a:ext uri="{FF2B5EF4-FFF2-40B4-BE49-F238E27FC236}">
                  <a16:creationId xmlns:a16="http://schemas.microsoft.com/office/drawing/2014/main" id="{5AF29A10-EF71-48F0-9590-A246E6B44A9E}"/>
                </a:ext>
              </a:extLst>
            </p:cNvPr>
            <p:cNvSpPr txBox="1"/>
            <p:nvPr/>
          </p:nvSpPr>
          <p:spPr>
            <a:xfrm>
              <a:off x="3121618" y="4035981"/>
              <a:ext cx="390539" cy="369332"/>
            </a:xfrm>
            <a:prstGeom prst="rect">
              <a:avLst/>
            </a:prstGeom>
            <a:noFill/>
          </p:spPr>
          <p:txBody>
            <a:bodyPr wrap="square" rtlCol="0">
              <a:spAutoFit/>
            </a:bodyPr>
            <a:lstStyle/>
            <a:p>
              <a:r>
                <a:rPr lang="en-US" dirty="0"/>
                <a:t>3</a:t>
              </a:r>
            </a:p>
          </p:txBody>
        </p:sp>
        <p:sp>
          <p:nvSpPr>
            <p:cNvPr id="38" name="TextBox 37">
              <a:extLst>
                <a:ext uri="{FF2B5EF4-FFF2-40B4-BE49-F238E27FC236}">
                  <a16:creationId xmlns:a16="http://schemas.microsoft.com/office/drawing/2014/main" id="{BA3297F9-8A96-4581-9D31-5266F5201AA8}"/>
                </a:ext>
              </a:extLst>
            </p:cNvPr>
            <p:cNvSpPr txBox="1"/>
            <p:nvPr/>
          </p:nvSpPr>
          <p:spPr>
            <a:xfrm>
              <a:off x="1550567" y="4558898"/>
              <a:ext cx="390539" cy="369332"/>
            </a:xfrm>
            <a:prstGeom prst="rect">
              <a:avLst/>
            </a:prstGeom>
            <a:noFill/>
          </p:spPr>
          <p:txBody>
            <a:bodyPr wrap="square" rtlCol="0">
              <a:spAutoFit/>
            </a:bodyPr>
            <a:lstStyle/>
            <a:p>
              <a:r>
                <a:rPr lang="en-US" dirty="0"/>
                <a:t>-2</a:t>
              </a:r>
            </a:p>
          </p:txBody>
        </p:sp>
        <p:sp>
          <p:nvSpPr>
            <p:cNvPr id="39" name="TextBox 38">
              <a:extLst>
                <a:ext uri="{FF2B5EF4-FFF2-40B4-BE49-F238E27FC236}">
                  <a16:creationId xmlns:a16="http://schemas.microsoft.com/office/drawing/2014/main" id="{05D05915-56F3-4A01-8935-CB00752AFD3B}"/>
                </a:ext>
              </a:extLst>
            </p:cNvPr>
            <p:cNvSpPr txBox="1"/>
            <p:nvPr/>
          </p:nvSpPr>
          <p:spPr>
            <a:xfrm>
              <a:off x="3590635" y="4558898"/>
              <a:ext cx="390539" cy="369332"/>
            </a:xfrm>
            <a:prstGeom prst="rect">
              <a:avLst/>
            </a:prstGeom>
            <a:noFill/>
          </p:spPr>
          <p:txBody>
            <a:bodyPr wrap="square" rtlCol="0">
              <a:spAutoFit/>
            </a:bodyPr>
            <a:lstStyle/>
            <a:p>
              <a:r>
                <a:rPr lang="en-US" dirty="0"/>
                <a:t>-3</a:t>
              </a:r>
            </a:p>
          </p:txBody>
        </p:sp>
        <p:sp>
          <p:nvSpPr>
            <p:cNvPr id="40" name="TextBox 39">
              <a:extLst>
                <a:ext uri="{FF2B5EF4-FFF2-40B4-BE49-F238E27FC236}">
                  <a16:creationId xmlns:a16="http://schemas.microsoft.com/office/drawing/2014/main" id="{0E4BD495-7FF7-4BDB-9001-0250693E21BC}"/>
                </a:ext>
              </a:extLst>
            </p:cNvPr>
            <p:cNvSpPr txBox="1"/>
            <p:nvPr/>
          </p:nvSpPr>
          <p:spPr>
            <a:xfrm>
              <a:off x="2491487" y="4780335"/>
              <a:ext cx="390539" cy="369332"/>
            </a:xfrm>
            <a:prstGeom prst="rect">
              <a:avLst/>
            </a:prstGeom>
            <a:noFill/>
          </p:spPr>
          <p:txBody>
            <a:bodyPr wrap="square" rtlCol="0">
              <a:spAutoFit/>
            </a:bodyPr>
            <a:lstStyle/>
            <a:p>
              <a:r>
                <a:rPr lang="en-US" dirty="0"/>
                <a:t>5</a:t>
              </a:r>
            </a:p>
          </p:txBody>
        </p:sp>
        <p:sp>
          <p:nvSpPr>
            <p:cNvPr id="41" name="TextBox 40">
              <a:extLst>
                <a:ext uri="{FF2B5EF4-FFF2-40B4-BE49-F238E27FC236}">
                  <a16:creationId xmlns:a16="http://schemas.microsoft.com/office/drawing/2014/main" id="{99FBA8B5-3642-4A19-AF67-5C6B578236F9}"/>
                </a:ext>
              </a:extLst>
            </p:cNvPr>
            <p:cNvSpPr txBox="1"/>
            <p:nvPr/>
          </p:nvSpPr>
          <p:spPr>
            <a:xfrm>
              <a:off x="2800836" y="5796705"/>
              <a:ext cx="390539" cy="369332"/>
            </a:xfrm>
            <a:prstGeom prst="rect">
              <a:avLst/>
            </a:prstGeom>
            <a:noFill/>
          </p:spPr>
          <p:txBody>
            <a:bodyPr wrap="square" rtlCol="0">
              <a:spAutoFit/>
            </a:bodyPr>
            <a:lstStyle/>
            <a:p>
              <a:r>
                <a:rPr lang="en-US" dirty="0"/>
                <a:t>1</a:t>
              </a:r>
            </a:p>
          </p:txBody>
        </p:sp>
        <p:sp>
          <p:nvSpPr>
            <p:cNvPr id="42" name="TextBox 41">
              <a:extLst>
                <a:ext uri="{FF2B5EF4-FFF2-40B4-BE49-F238E27FC236}">
                  <a16:creationId xmlns:a16="http://schemas.microsoft.com/office/drawing/2014/main" id="{34B403A5-5B9A-4CFE-BC42-80CD2CF8630C}"/>
                </a:ext>
              </a:extLst>
            </p:cNvPr>
            <p:cNvSpPr txBox="1"/>
            <p:nvPr/>
          </p:nvSpPr>
          <p:spPr>
            <a:xfrm>
              <a:off x="1578294" y="5709006"/>
              <a:ext cx="390539" cy="369332"/>
            </a:xfrm>
            <a:prstGeom prst="rect">
              <a:avLst/>
            </a:prstGeom>
            <a:noFill/>
          </p:spPr>
          <p:txBody>
            <a:bodyPr wrap="square" rtlCol="0">
              <a:spAutoFit/>
            </a:bodyPr>
            <a:lstStyle/>
            <a:p>
              <a:r>
                <a:rPr lang="en-US" dirty="0"/>
                <a:t>1</a:t>
              </a:r>
            </a:p>
          </p:txBody>
        </p:sp>
      </p:grpSp>
    </p:spTree>
    <p:extLst>
      <p:ext uri="{BB962C8B-B14F-4D97-AF65-F5344CB8AC3E}">
        <p14:creationId xmlns:p14="http://schemas.microsoft.com/office/powerpoint/2010/main" val="2856779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fade">
                                      <p:cBhvr>
                                        <p:cTn id="15" dur="500"/>
                                        <p:tgtEl>
                                          <p:spTgt spid="7">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2" end="2"/>
                                            </p:txEl>
                                          </p:spTgt>
                                        </p:tgtEl>
                                        <p:attrNameLst>
                                          <p:attrName>style.visibility</p:attrName>
                                        </p:attrNameLst>
                                      </p:cBhvr>
                                      <p:to>
                                        <p:strVal val="visible"/>
                                      </p:to>
                                    </p:set>
                                    <p:animEffect transition="in" filter="fade">
                                      <p:cBhvr>
                                        <p:cTn id="20" dur="500"/>
                                        <p:tgtEl>
                                          <p:spTgt spid="7">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4" end="4"/>
                                            </p:txEl>
                                          </p:spTgt>
                                        </p:tgtEl>
                                        <p:attrNameLst>
                                          <p:attrName>style.visibility</p:attrName>
                                        </p:attrNameLst>
                                      </p:cBhvr>
                                      <p:to>
                                        <p:strVal val="visible"/>
                                      </p:to>
                                    </p:set>
                                    <p:animEffect transition="in" filter="fade">
                                      <p:cBhvr>
                                        <p:cTn id="25" dur="500"/>
                                        <p:tgtEl>
                                          <p:spTgt spid="7">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
                                            <p:txEl>
                                              <p:pRg st="6" end="6"/>
                                            </p:txEl>
                                          </p:spTgt>
                                        </p:tgtEl>
                                        <p:attrNameLst>
                                          <p:attrName>style.visibility</p:attrName>
                                        </p:attrNameLst>
                                      </p:cBhvr>
                                      <p:to>
                                        <p:strVal val="visible"/>
                                      </p:to>
                                    </p:set>
                                    <p:animEffect transition="in" filter="fade">
                                      <p:cBhvr>
                                        <p:cTn id="30" dur="500"/>
                                        <p:tgtEl>
                                          <p:spTgt spid="7">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6" grpId="0"/>
      <p:bldP spid="8"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723.851"/>
  <p:tag name="ORIGINALWIDTH" val="2835.39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noindent&#10;\begin{goodbox}{Answer}&#10;To prevent power cuts from increased electrical demand.&#10;\end{goodbox}&#10;&#10;&#10;&#10;\end{textblock*}&#10;&#10;&#10;&#10;&#10;\end{document}&#10;"/>
  <p:tag name="IGUANATEXSIZE" val="20"/>
  <p:tag name="IGUANATEXCURSOR" val="1326"/>
  <p:tag name="TRANSPARENCY" val="True"/>
  <p:tag name="LATEXENGINEID" val="1"/>
  <p:tag name="TEMPFOLDER" val="c:\temp\"/>
  <p:tag name="LATEXFORMHEIGHT" val="312"/>
  <p:tag name="LATEXFORMWIDTH" val="384"/>
  <p:tag name="LATEXFORMWRAP" val="True"/>
  <p:tag name="BITMAPVECTOR" val="0"/>
</p:tagLst>
</file>

<file path=ppt/tags/tag10.xml><?xml version="1.0" encoding="utf-8"?>
<p:tagLst xmlns:a="http://schemas.openxmlformats.org/drawingml/2006/main" xmlns:r="http://schemas.openxmlformats.org/officeDocument/2006/relationships" xmlns:p="http://schemas.openxmlformats.org/presentationml/2006/main">
  <p:tag name="OUTPUTDPI" val="1200"/>
  <p:tag name="ORIGINALHEIGHT" val="83.98952"/>
  <p:tag name="ORIGINALWIDTH" val="223.472"/>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_{t+1}&#10;\end{align*}&#10;&#10;&#10;&#10;\end{textblock*}&#10;&#10;&#10;&#10;&#10;\end{document}&#10;"/>
  <p:tag name="IGUANATEXSIZE" val="20"/>
  <p:tag name="IGUANATEXCURSOR" val="954"/>
  <p:tag name="TRANSPARENCY" val="True"/>
  <p:tag name="LATEXENGINEID" val="0"/>
  <p:tag name="TEMPFOLDER" val="c:\temp\"/>
  <p:tag name="LATEXFORMHEIGHT" val="312"/>
  <p:tag name="LATEXFORMWIDTH" val="384"/>
  <p:tag name="LATEXFORMWRAP" val="True"/>
  <p:tag name="BITMAPVECTOR" val="0"/>
</p:tagLst>
</file>

<file path=ppt/tags/tag100.xml><?xml version="1.0" encoding="utf-8"?>
<p:tagLst xmlns:a="http://schemas.openxmlformats.org/drawingml/2006/main" xmlns:r="http://schemas.openxmlformats.org/officeDocument/2006/relationships" xmlns:p="http://schemas.openxmlformats.org/presentationml/2006/main">
  <p:tag name="OUTPUTDPI" val="1200"/>
  <p:tag name="ORIGINALHEIGHT" val="2090.542"/>
  <p:tag name="ORIGINALWIDTH" val="2746.883"/>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75cm}(1in,2in)&#10;\noindent&#10;\begin{defbox}{Def: The Solution Map}&#10; We denote $\textcolor{blue}{\rho_f(x,t)}$ to be the associated solution map of the ODE~(1) with the property,&#10;\begin{align*}&#10;&amp; \frac{\delta}{\delta t} \textcolor{blue}{\rho_f(x,t)} = f(\textcolor{blue}{\rho_f(x,t)}), \quad  \textcolor{blue}{\rho_f(x,0)}=x.&#10;\end{align*}&#10;Futhermore, for $x_0 \in \R^n$ we say $\{\rho_f(x_0,t): t \ge 0\}$ is a \textcolor{blue}{trajectory} of the ODE intialized at $x_0$.&#10; \end{defbox}&#10;&#10;&#10;&#10;\end{textblock*}&#10;&#10;&#10;&#10;&#10;\end{document}&#10;"/>
  <p:tag name="IGUANATEXSIZE" val="20"/>
  <p:tag name="IGUANATEXCURSOR" val="1352"/>
  <p:tag name="TRANSPARENCY" val="True"/>
  <p:tag name="LATEXENGINEID" val="1"/>
  <p:tag name="TEMPFOLDER" val="c:\temp\"/>
  <p:tag name="LATEXFORMHEIGHT" val="312"/>
  <p:tag name="LATEXFORMWIDTH" val="384"/>
  <p:tag name="LATEXFORMWRAP" val="True"/>
  <p:tag name="BITMAPVECTOR" val="0"/>
</p:tagLst>
</file>

<file path=ppt/tags/tag101.xml><?xml version="1.0" encoding="utf-8"?>
<p:tagLst xmlns:a="http://schemas.openxmlformats.org/drawingml/2006/main" xmlns:r="http://schemas.openxmlformats.org/officeDocument/2006/relationships" xmlns:p="http://schemas.openxmlformats.org/presentationml/2006/main">
  <p:tag name="OUTPUTDPI" val="1200"/>
  <p:tag name="ORIGINALHEIGHT" val="1647.98"/>
  <p:tag name="ORIGINALWIDTH" val="2480.59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cm}(1in,2in)&#10; \begin{tcolorbox}&#10;Consider the general systems described by the ODE,&#10; \begin{empheq}[box=\fbox]{align} &amp; \dot{x}(t) = f(x(t))\\ \nonumber&#10;&amp; \text{Given} \quad x(0)=x_0. \nonumber&#10;\end{empheq} Where $f: \mathbb{R}^n \to \mathbb{R}$ and $x_0 \in \mathbb{R}^n$.\\&#10;\end{tcolorbox}&#10;\end{textblock*}&#10;&#10;&#10;&#10;&#10;\end{document}&#10;"/>
  <p:tag name="IGUANATEXSIZE" val="20"/>
  <p:tag name="IGUANATEXCURSOR" val="1326"/>
  <p:tag name="TRANSPARENCY" val="True"/>
  <p:tag name="LATEXENGINEID" val="1"/>
  <p:tag name="TEMPFOLDER" val="c:\temp\"/>
  <p:tag name="LATEXFORMHEIGHT" val="312"/>
  <p:tag name="LATEXFORMWIDTH" val="384"/>
  <p:tag name="LATEXFORMWRAP" val="True"/>
  <p:tag name="BITMAPVECTOR" val="0"/>
</p:tagLst>
</file>

<file path=ppt/tags/tag102.xml><?xml version="1.0" encoding="utf-8"?>
<p:tagLst xmlns:a="http://schemas.openxmlformats.org/drawingml/2006/main" xmlns:r="http://schemas.openxmlformats.org/officeDocument/2006/relationships" xmlns:p="http://schemas.openxmlformats.org/presentationml/2006/main">
  <p:tag name="OUTPUTDPI" val="1200"/>
  <p:tag name="ORIGINALHEIGHT" val="1565.469"/>
  <p:tag name="ORIGINALWIDTH" val="5315.99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defbox}{Def: Asymptotic and exponential stability}&#10;   The set $U \subset \mathbb{R}^n$ is \textcolor{red}{asymptotically stable} for an ODE~(1) if,&#10;  \vspace{-0.2cm} \begin{itemize}&#10;   \item $U$ contains a neighborhood of the origin.&#10;   \vspace{-0.2cm} \item For any $x \in U$, $\textcolor{blue}{\rho_f(x,t)} \in U$ for all $t \ge 0$ and $\lim_{t \to \infty} ||\textcolor{blue}{\rho_f(x,t)}||_2 =0$.&#10;  \end{itemize}&#10;Futhermore, if there exists $\eta,\mu$ such that $||\textcolor{blue}{\rho_f(x,t)}||_2&lt;\mu e^{-\delta t}$ for all $x \in U$ and $t \ge 0$ then $U$ is \textcolor{red}{exponentially stable.}  \end{defbox}&#10;&#10;&#10;&#10;\end{textblock*}&#10;&#10;&#10;&#10;&#10;\end{document}&#10;"/>
  <p:tag name="IGUANATEXSIZE" val="20"/>
  <p:tag name="IGUANATEXCURSOR" val="1361"/>
  <p:tag name="TRANSPARENCY" val="True"/>
  <p:tag name="LATEXENGINEID" val="1"/>
  <p:tag name="TEMPFOLDER" val="c:\temp\"/>
  <p:tag name="LATEXFORMHEIGHT" val="312"/>
  <p:tag name="LATEXFORMWIDTH" val="384"/>
  <p:tag name="LATEXFORMWRAP" val="True"/>
  <p:tag name="BITMAPVECTOR" val="0"/>
</p:tagLst>
</file>

<file path=ppt/tags/tag103.xml><?xml version="1.0" encoding="utf-8"?>
<p:tagLst xmlns:a="http://schemas.openxmlformats.org/drawingml/2006/main" xmlns:r="http://schemas.openxmlformats.org/officeDocument/2006/relationships" xmlns:p="http://schemas.openxmlformats.org/presentationml/2006/main">
  <p:tag name="OUTPUTDPI" val="1200"/>
  <p:tag name="ORIGINALHEIGHT" val="1169.413"/>
  <p:tag name="ORIGINALWIDTH" val="4961.94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4cm}(1in,2in)&#10;\begin{defbox}{Def: The Region of Attraction}&#10; The Region of Attraction (ROA) for the ODE~(1) is defined by,&#10;\vspace{-0.2cm} \begin{equation*}&#10;\textcolor{red}{ROA_f} := \{ x \in \mathbb{R}^n : \lim_{t \to \infty} ||\textcolor{blue}{\rho_f(x,t)}||_2 =0 \}.&#10;\end{equation*}&#10;\vspace{-0.2cm} The ROA of the origin is the union of all asymptotically stable sets.&#10;\end{defbox}&#10;&#10;&#10;\end{textblock*}&#10;&#10;&#10;&#10;&#10;\end{document}&#10;"/>
  <p:tag name="IGUANATEXSIZE" val="20"/>
  <p:tag name="IGUANATEXCURSOR" val="1360"/>
  <p:tag name="TRANSPARENCY" val="True"/>
  <p:tag name="LATEXENGINEID" val="1"/>
  <p:tag name="TEMPFOLDER" val="c:\temp\"/>
  <p:tag name="LATEXFORMHEIGHT" val="312"/>
  <p:tag name="LATEXFORMWIDTH" val="384"/>
  <p:tag name="LATEXFORMWRAP" val="True"/>
  <p:tag name="BITMAPVECTOR" val="0"/>
</p:tagLst>
</file>

<file path=ppt/tags/tag104.xml><?xml version="1.0" encoding="utf-8"?>
<p:tagLst xmlns:a="http://schemas.openxmlformats.org/drawingml/2006/main" xmlns:r="http://schemas.openxmlformats.org/officeDocument/2006/relationships" xmlns:p="http://schemas.openxmlformats.org/presentationml/2006/main">
  <p:tag name="OUTPUTDPI" val="1200"/>
  <p:tag name="ORIGINALHEIGHT" val="1852.759"/>
  <p:tag name="ORIGINALWIDTH" val="2303.572"/>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5cm}(1in,2in)&#10;\noindent&#10;\begin{defbox}{The Solution Map}&#10; We denote $\rho_f(x,t)$ to be the associated solution map of an ODE, defined by vector field $f$, with the property,&#10;\begin{align*}&#10;&amp; \frac{\delta}{\delta t} \rho_f(x,t) = f(\rho_f(x,t)), \\ &amp; \rho_f(x,0)=x.&#10;\end{align*}&#10; \end{defbox}&#10;&#10;&#10;&#10;\end{textblock*}&#10;&#10;&#10;&#10;&#10;\end{document}&#10;"/>
  <p:tag name="IGUANATEXSIZE" val="20"/>
  <p:tag name="IGUANATEXCURSOR" val="1341"/>
  <p:tag name="TRANSPARENCY" val="True"/>
  <p:tag name="LATEXENGINEID" val="1"/>
  <p:tag name="TEMPFOLDER" val="c:\temp\"/>
  <p:tag name="LATEXFORMHEIGHT" val="312"/>
  <p:tag name="LATEXFORMWIDTH" val="384"/>
  <p:tag name="LATEXFORMWRAP" val="True"/>
  <p:tag name="BITMAPVECTOR" val="0"/>
</p:tagLst>
</file>

<file path=ppt/tags/tag105.xml><?xml version="1.0" encoding="utf-8"?>
<p:tagLst xmlns:a="http://schemas.openxmlformats.org/drawingml/2006/main" xmlns:r="http://schemas.openxmlformats.org/officeDocument/2006/relationships" xmlns:p="http://schemas.openxmlformats.org/presentationml/2006/main">
  <p:tag name="OUTPUTDPI" val="1200"/>
  <p:tag name="ORIGINALHEIGHT" val="804.1122"/>
  <p:tag name="ORIGINALWIDTH" val="3544.24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noindent&#10;\begin{mybox}{Problem: Inner approximation of the ROA}&#10;Given\textbackslash Find $S \subset \R^n$ show $S \subseteq ROA_f$ such that $S \approx ROA_f$.&#10;\end{mybox}&#10;&#10;&#10;&#10;\end{textblock*}&#10;&#10;&#10;&#10;&#10;\end{document}&#10;"/>
  <p:tag name="IGUANATEXSIZE" val="20"/>
  <p:tag name="IGUANATEXCURSOR" val="1479"/>
  <p:tag name="TRANSPARENCY" val="True"/>
  <p:tag name="LATEXENGINEID" val="1"/>
  <p:tag name="TEMPFOLDER" val="c:\temp\"/>
  <p:tag name="LATEXFORMHEIGHT" val="312"/>
  <p:tag name="LATEXFORMWIDTH" val="384"/>
  <p:tag name="LATEXFORMWRAP" val="True"/>
  <p:tag name="BITMAPVECTOR" val="0"/>
</p:tagLst>
</file>

<file path=ppt/tags/tag106.xml><?xml version="1.0" encoding="utf-8"?>
<p:tagLst xmlns:a="http://schemas.openxmlformats.org/drawingml/2006/main" xmlns:r="http://schemas.openxmlformats.org/officeDocument/2006/relationships" xmlns:p="http://schemas.openxmlformats.org/presentationml/2006/main">
  <p:tag name="OUTPUTDPI" val="1200"/>
  <p:tag name="ORIGINALHEIGHT" val="1125.907"/>
  <p:tag name="ORIGINALWIDTH" val="4961.94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4cm}(1in,2in)&#10;\begin{defbox}{Recall: The Region of Attraction}&#10; The Region of Attraction (ROA) of the ODE defined by vector field $f: \R^n \to \R^n$, is given by,&#10;\vspace{-0.2cm} \begin{equation*}&#10;ROA_f := \{ x \in \mathbb{R}^n : \lim_{t \to \infty} ||\rho_f(x,t)||_2 =0 \}.&#10;\end{equation*}&#10;\end{defbox}&#10;&#10;&#10;\end{textblock*}&#10;&#10;&#10;&#10;&#10;\end{document}&#10;"/>
  <p:tag name="IGUANATEXSIZE" val="20"/>
  <p:tag name="IGUANATEXCURSOR" val="1350"/>
  <p:tag name="TRANSPARENCY" val="True"/>
  <p:tag name="LATEXENGINEID" val="1"/>
  <p:tag name="TEMPFOLDER" val="c:\temp\"/>
  <p:tag name="LATEXFORMHEIGHT" val="312"/>
  <p:tag name="LATEXFORMWIDTH" val="384"/>
  <p:tag name="LATEXFORMWRAP" val="True"/>
  <p:tag name="BITMAPVECTOR" val="0"/>
</p:tagLst>
</file>

<file path=ppt/tags/tag107.xml><?xml version="1.0" encoding="utf-8"?>
<p:tagLst xmlns:a="http://schemas.openxmlformats.org/drawingml/2006/main" xmlns:r="http://schemas.openxmlformats.org/officeDocument/2006/relationships" xmlns:p="http://schemas.openxmlformats.org/presentationml/2006/main">
  <p:tag name="OUTPUTDPI" val="1200"/>
  <p:tag name="ORIGINALHEIGHT" val="783.1093"/>
  <p:tag name="ORIGINALWIDTH" val="6378.89"/>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8cm}(1in,2in)&#10;\noindent&#10;\begin{mybox}{The Converse Lyapunov Question}&#10;Given an asymtotically stable ODE does there exists a Lyapunov function that can certify this stability? Can this Lyapunov function yield the ROA?&#10;\end{mybox}&#10;&#10;&#10;&#10;\end{textblock*}&#10;&#10;&#10;&#10;&#10;\end{document}&#10;"/>
  <p:tag name="IGUANATEXSIZE" val="20"/>
  <p:tag name="IGUANATEXCURSOR" val="1327"/>
  <p:tag name="TRANSPARENCY" val="True"/>
  <p:tag name="LATEXENGINEID" val="1"/>
  <p:tag name="TEMPFOLDER" val="c:\temp\"/>
  <p:tag name="LATEXFORMHEIGHT" val="312"/>
  <p:tag name="LATEXFORMWIDTH" val="384"/>
  <p:tag name="LATEXFORMWRAP" val="True"/>
  <p:tag name="BITMAPVECTOR" val="0"/>
</p:tagLst>
</file>

<file path=ppt/tags/tag108.xml><?xml version="1.0" encoding="utf-8"?>
<p:tagLst xmlns:a="http://schemas.openxmlformats.org/drawingml/2006/main" xmlns:r="http://schemas.openxmlformats.org/officeDocument/2006/relationships" xmlns:p="http://schemas.openxmlformats.org/presentationml/2006/main">
  <p:tag name="OUTPUTDPI" val="1200"/>
  <p:tag name="ORIGINALHEIGHT" val="137.9828"/>
  <p:tag name="ORIGINALWIDTH" val="5755.531"/>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noindent We find the ROA by searching for \textcolor{blue}{Lyapunov functions} and considering their \textcolor{red}{sublevel sets}.&#10;&#10;&#10;\end{textblock*}&#10;&#10;&#10;&#10;&#10;\end{document}&#10;"/>
  <p:tag name="IGUANATEXSIZE" val="20"/>
  <p:tag name="IGUANATEXCURSOR" val="1307"/>
  <p:tag name="TRANSPARENCY" val="True"/>
  <p:tag name="FILENAME" val=""/>
  <p:tag name="LATEXENGINEID" val="0"/>
  <p:tag name="TEMPFOLDER" val="c:\temp\"/>
  <p:tag name="LATEXFORMHEIGHT" val="312"/>
  <p:tag name="LATEXFORMWIDTH" val="384"/>
  <p:tag name="LATEXFORMWRAP" val="True"/>
  <p:tag name="BITMAPVECTOR" val="0"/>
</p:tagLst>
</file>

<file path=ppt/tags/tag109.xml><?xml version="1.0" encoding="utf-8"?>
<p:tagLst xmlns:a="http://schemas.openxmlformats.org/drawingml/2006/main" xmlns:r="http://schemas.openxmlformats.org/officeDocument/2006/relationships" xmlns:p="http://schemas.openxmlformats.org/presentationml/2006/main">
  <p:tag name="OUTPUTDPI" val="1200"/>
  <p:tag name="ORIGINALHEIGHT" val="1401.946"/>
  <p:tag name="ORIGINALWIDTH" val="5670.791"/>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6cm}(1in,2in)&#10;\begin{defbox}{Definition: Lypaunov Function}&#10; Given an ODE, defined by a vector field $f$, we say $\textcolor{blue}{V}: \Omega \to \mathbb{R}$ is a Lyapunov function if,&#10;\begin{enumerate}&#10; \item  \textcolor{blue}{$V(x) \ge 0$} for all $x \in \Omega$ and \textcolor{blue}{$V(x)=0$ iff $x=0$}.&#10; \item  \textcolor{blue}{$ \nabla V(x)^T f(x) &lt;0 $} for all $x \in \Omega / \{0\}$.&#10;\end{enumerate}&#10;&#10;\end{defbox}&#10;%\textcolor{blue}{$\frac{d}{dt}{V}(\rho_f(x,t))|_{t=0}=}&#10;&#10;&#10;&#10;\end{textblock*}&#10;&#10;&#10;&#10;&#10;\end{document}&#10;"/>
  <p:tag name="IGUANATEXSIZE" val="20"/>
  <p:tag name="IGUANATEXCURSOR" val="1746"/>
  <p:tag name="TRANSPARENCY" val="True"/>
  <p:tag name="LATEXENGINEID" val="1"/>
  <p:tag name="TEMPFOLDER" val="c:\temp\"/>
  <p:tag name="LATEXFORMHEIGHT" val="312"/>
  <p:tag name="LATEXFORMWIDTH" val="384"/>
  <p:tag name="LATEXFORMWRAP" val="True"/>
  <p:tag name="BITMAPVECTOR" val="0"/>
</p:tagLst>
</file>

<file path=ppt/tags/tag11.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83.23961"/>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_{t}&#10;\end{align*}&#10;&#10;&#10;&#10;\end{textblock*}&#10;&#10;&#10;&#10;&#10;\end{document}&#10;"/>
  <p:tag name="IGUANATEXSIZE" val="20"/>
  <p:tag name="IGUANATEXCURSOR" val="954"/>
  <p:tag name="TRANSPARENCY" val="True"/>
  <p:tag name="LATEXENGINEID" val="0"/>
  <p:tag name="TEMPFOLDER" val="c:\temp\"/>
  <p:tag name="LATEXFORMHEIGHT" val="312"/>
  <p:tag name="LATEXFORMWIDTH" val="384"/>
  <p:tag name="LATEXFORMWRAP" val="True"/>
  <p:tag name="BITMAPVECTOR" val="0"/>
</p:tagLst>
</file>

<file path=ppt/tags/tag110.xml><?xml version="1.0" encoding="utf-8"?>
<p:tagLst xmlns:a="http://schemas.openxmlformats.org/drawingml/2006/main" xmlns:r="http://schemas.openxmlformats.org/officeDocument/2006/relationships" xmlns:p="http://schemas.openxmlformats.org/presentationml/2006/main">
  <p:tag name="OUTPUTDPI" val="1200"/>
  <p:tag name="ORIGINALHEIGHT" val="898.6254"/>
  <p:tag name="ORIGINALWIDTH" val="5315.99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goodbox}{How the Lyapunov functions provide estimates the ROA}&#10;Given such a Lyapunov function, \textcolor{blue}{$V$}, and \textcolor{blue}{$b &gt;0$} if \textcolor{red}{$\{x \in \Omega: V(x)&lt;b\} \subset \Omega$} then&#10;\vspace{-0.7cm} \begin{align*}&#10;\textcolor{ForestGreen}{\{x \in \Omega: V(x)&lt;b\} \subseteq ROA_f.}&#10;\end{align*}&#10;\end{goodbox}&#10;&#10;&#10;&#10;\end{textblock*}&#10;&#10;&#10;&#10;&#10;\end{document}&#10;"/>
  <p:tag name="IGUANATEXSIZE" val="20"/>
  <p:tag name="IGUANATEXCURSOR" val="1577"/>
  <p:tag name="TRANSPARENCY" val="True"/>
  <p:tag name="LATEXENGINEID" val="1"/>
  <p:tag name="TEMPFOLDER" val="c:\temp\"/>
  <p:tag name="LATEXFORMHEIGHT" val="312"/>
  <p:tag name="LATEXFORMWIDTH" val="384"/>
  <p:tag name="LATEXFORMWRAP" val="True"/>
  <p:tag name="BITMAPVECTOR" val="0"/>
</p:tagLst>
</file>

<file path=ppt/tags/tag111.xml><?xml version="1.0" encoding="utf-8"?>
<p:tagLst xmlns:a="http://schemas.openxmlformats.org/drawingml/2006/main" xmlns:r="http://schemas.openxmlformats.org/officeDocument/2006/relationships" xmlns:p="http://schemas.openxmlformats.org/presentationml/2006/main">
  <p:tag name="OUTPUTDPI" val="1200"/>
  <p:tag name="ORIGINALHEIGHT" val="1480.315"/>
  <p:tag name="ORIGINALWIDTH" val="3882.26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1cm}(1in,2in)&#10;\noindent Maximal Lypaunov functions, [Massera,1949] and [Vannelli, Vidyasagar, 1985], take the form&#10;\begin{align*}&#10;\textcolor{red}{V^*(x)}= \int_{t=0}^\infty ||\textcolor{blue}{\rho_f(x,t)}||_2^2 dt,&#10;\end{align*}&#10;recalling \textcolor{blue}{$\rho_f$} is the solution map to some ODE $\dot{x}(t)=f(x(t))$.&#10;\begin{align*}&#10;ROA_f= \{x \in \R^n: \textcolor{red}{V^*(x)}&lt; \infty\}.&#10;\end{align*}&#10;&#10;&#10;&#10;\end{textblock*}&#10;&#10;&#10;&#10;&#10;\end{document}&#10;"/>
  <p:tag name="IGUANATEXSIZE" val="20"/>
  <p:tag name="IGUANATEXCURSOR" val="1543"/>
  <p:tag name="TRANSPARENCY" val="True"/>
  <p:tag name="LATEXENGINEID" val="0"/>
  <p:tag name="TEMPFOLDER" val="c:\temp\"/>
  <p:tag name="LATEXFORMHEIGHT" val="312"/>
  <p:tag name="LATEXFORMWIDTH" val="384"/>
  <p:tag name="LATEXFORMWRAP" val="True"/>
  <p:tag name="BITMAPVECTOR" val="0"/>
</p:tagLst>
</file>

<file path=ppt/tags/tag112.xml><?xml version="1.0" encoding="utf-8"?>
<p:tagLst xmlns:a="http://schemas.openxmlformats.org/drawingml/2006/main" xmlns:r="http://schemas.openxmlformats.org/officeDocument/2006/relationships" xmlns:p="http://schemas.openxmlformats.org/presentationml/2006/main">
  <p:tag name="OUTPUTDPI" val="1200"/>
  <p:tag name="ORIGINALHEIGHT" val="1235.096"/>
  <p:tag name="ORIGINALWIDTH" val="5307.836"/>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In [Jones, Peet, CDC 2021] we considered a new type of converse Lyapunov function based on an earlier result in [Zubov, 1964] of the form&#10;\begin{align*}&#10;\textcolor{OliveGreen}{V_{\alpha, \beta}(x)}= \begin{cases} 1 - \exp(- \alpha \int_{t=0}^\infty || \textcolor{blue}{\rho_f(x,t)}||_2^{2 \beta} dt ) \text{ if } x \in ROA_f \\&#10;1 \text{ otherwse.} \end{cases}&#10;\end{align*}&#10;where $\alpha&gt;0$ and $\beta \in \N$.&#10;&#10;&#10;\end{textblock*}&#10;&#10;&#10;&#10;&#10;\end{document}&#10;"/>
  <p:tag name="IGUANATEXSIZE" val="20"/>
  <p:tag name="IGUANATEXCURSOR" val="1605"/>
  <p:tag name="TRANSPARENCY" val="True"/>
  <p:tag name="LATEXENGINEID" val="0"/>
  <p:tag name="TEMPFOLDER" val="c:\temp\"/>
  <p:tag name="LATEXFORMHEIGHT" val="312"/>
  <p:tag name="LATEXFORMWIDTH" val="384"/>
  <p:tag name="LATEXFORMWRAP" val="True"/>
  <p:tag name="BITMAPVECTOR" val="0"/>
</p:tagLst>
</file>

<file path=ppt/tags/tag113.xml><?xml version="1.0" encoding="utf-8"?>
<p:tagLst xmlns:a="http://schemas.openxmlformats.org/drawingml/2006/main" xmlns:r="http://schemas.openxmlformats.org/officeDocument/2006/relationships" xmlns:p="http://schemas.openxmlformats.org/presentationml/2006/main">
  <p:tag name="OUTPUTDPI" val="1200"/>
  <p:tag name="ORIGINALHEIGHT" val="1677.234"/>
  <p:tag name="ORIGINALWIDTH" val="5315.99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tcolorbox}&#10;\noindent For an ODE,&#10;\vspace{-0.25cm} \begin{empheq}[box=\fbox]{align*} &amp; \dot{x}(t) = f(x(t))\\ \nonumber&#10;&amp; \text{Given} \quad x(0)=x_0, \nonumber&#10;\end{empheq}&#10;consider our proposed converse Lyapunov function,&#10;\begin{empheq}[box=\fbox]{align*}&#10;V_{\alpha, \beta}(x)= \begin{cases} 1 - \exp(- \alpha \int_{t=0}^\infty || \rho_f(x,t)||_2^{2 \beta} dt ) \text{ if } x \in ROA_f \\&#10;1 \text{ otherwse.} \end{cases}&#10;\end{empheq}&#10;\end{tcolorbox}&#10;&#10;\end{textblock*}&#10;&#10;&#10;&#10;&#10;\end{document}&#10;"/>
  <p:tag name="IGUANATEXSIZE" val="20"/>
  <p:tag name="IGUANATEXCURSOR" val="1685"/>
  <p:tag name="TRANSPARENCY" val="True"/>
  <p:tag name="LATEXENGINEID" val="1"/>
  <p:tag name="TEMPFOLDER" val="c:\temp\"/>
  <p:tag name="LATEXFORMHEIGHT" val="312"/>
  <p:tag name="LATEXFORMWIDTH" val="384"/>
  <p:tag name="LATEXFORMWRAP" val="True"/>
  <p:tag name="BITMAPVECTOR" val="0"/>
</p:tagLst>
</file>

<file path=ppt/tags/tag114.xml><?xml version="1.0" encoding="utf-8"?>
<p:tagLst xmlns:a="http://schemas.openxmlformats.org/drawingml/2006/main" xmlns:r="http://schemas.openxmlformats.org/officeDocument/2006/relationships" xmlns:p="http://schemas.openxmlformats.org/presentationml/2006/main">
  <p:tag name="OUTPUTDPI" val="1200"/>
  <p:tag name="ORIGINALHEIGHT" val="154.5216"/>
  <p:tag name="ORIGINALWIDTH" val="3836.035"/>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8cm}(1in,2in)&#10;\noindent&#10;\begin{itemize}&#10;\item \textcolor{red}{$ROA_f=\{x \in \R^n : V_{\alpha,\beta}(x) &lt;1\}$} for any $\alpha&gt;0$ and $\beta \in \N$.&#10;&#10;&#10;\end{itemize}&#10;&#10;\end{textblock*}&#10;&#10;&#10;&#10;&#10;\end{document}&#10;"/>
  <p:tag name="IGUANATEXSIZE" val="20"/>
  <p:tag name="IGUANATEXCURSOR" val="1357"/>
  <p:tag name="TRANSPARENCY" val="True"/>
  <p:tag name="LATEXENGINEID" val="1"/>
  <p:tag name="TEMPFOLDER" val="c:\temp\"/>
  <p:tag name="LATEXFORMHEIGHT" val="312"/>
  <p:tag name="LATEXFORMWIDTH" val="384"/>
  <p:tag name="LATEXFORMWRAP" val="True"/>
  <p:tag name="BITMAPVECTOR" val="0"/>
</p:tagLst>
</file>

<file path=ppt/tags/tag115.xml><?xml version="1.0" encoding="utf-8"?>
<p:tagLst xmlns:a="http://schemas.openxmlformats.org/drawingml/2006/main" xmlns:r="http://schemas.openxmlformats.org/officeDocument/2006/relationships" xmlns:p="http://schemas.openxmlformats.org/presentationml/2006/main">
  <p:tag name="OUTPUTDPI" val="1200"/>
  <p:tag name="ORIGINALHEIGHT" val="474.6906"/>
  <p:tag name="ORIGINALWIDTH" val="6145.481"/>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8cm}(1in,2in)&#10;\noindent&#10;\begin{itemize}&#10; \item If there exists $\eta&gt;0$ such that $B_\eta(0)=\{x \in \R^n: ||x||_2&lt;\eta\}$ is expontially stable (ie system is \textcolor{blue}{locally exponential stable}) then for sufficiently large $\alpha&gt;0$ and $\beta \in \N$ \textcolor{red}{$V_{\alpha,\beta}$ is globally Lipschitz continuous}.&#10;&#10;\end{itemize}&#10;&#10;\end{textblock*}&#10;&#10;&#10;&#10;&#10;\end{document}&#10;"/>
  <p:tag name="IGUANATEXSIZE" val="20"/>
  <p:tag name="IGUANATEXCURSOR" val="1364"/>
  <p:tag name="TRANSPARENCY" val="True"/>
  <p:tag name="LATEXENGINEID" val="0"/>
  <p:tag name="TEMPFOLDER" val="c:\temp\"/>
  <p:tag name="LATEXFORMHEIGHT" val="312"/>
  <p:tag name="LATEXFORMWIDTH" val="384"/>
  <p:tag name="LATEXFORMWRAP" val="True"/>
  <p:tag name="BITMAPVECTOR" val="0"/>
</p:tagLst>
</file>

<file path=ppt/tags/tag116.xml><?xml version="1.0" encoding="utf-8"?>
<p:tagLst xmlns:a="http://schemas.openxmlformats.org/drawingml/2006/main" xmlns:r="http://schemas.openxmlformats.org/officeDocument/2006/relationships" xmlns:p="http://schemas.openxmlformats.org/presentationml/2006/main">
  <p:tag name="OUTPUTDPI" val="1200"/>
  <p:tag name="ORIGINALHEIGHT" val="146.9817"/>
  <p:tag name="ORIGINALWIDTH" val="4668.91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8cm}(1in,2in)&#10;\noindent&#10;\begin{itemize}&#10; \item For sufficiently large $\alpha&gt;0$ and $\beta \in \N$ \textcolor{red}{$V_{\alpha,\beta}$ satisfies the following PDE:}&#10;&#10;&#10;&#10;\end{itemize}&#10;&#10;\end{textblock*}&#10;&#10;&#10;&#10;&#10;\end{document}&#10;"/>
  <p:tag name="IGUANATEXSIZE" val="20"/>
  <p:tag name="IGUANATEXCURSOR" val="1364"/>
  <p:tag name="TRANSPARENCY" val="True"/>
  <p:tag name="LATEXENGINEID" val="0"/>
  <p:tag name="TEMPFOLDER" val="c:\temp\"/>
  <p:tag name="LATEXFORMHEIGHT" val="312"/>
  <p:tag name="LATEXFORMWIDTH" val="384"/>
  <p:tag name="LATEXFORMWRAP" val="True"/>
  <p:tag name="BITMAPVECTOR" val="0"/>
</p:tagLst>
</file>

<file path=ppt/tags/tag117.xml><?xml version="1.0" encoding="utf-8"?>
<p:tagLst xmlns:a="http://schemas.openxmlformats.org/drawingml/2006/main" xmlns:r="http://schemas.openxmlformats.org/officeDocument/2006/relationships" xmlns:p="http://schemas.openxmlformats.org/presentationml/2006/main">
  <p:tag name="OUTPUTDPI" val="1200"/>
  <p:tag name="ORIGINALHEIGHT" val="779.3588"/>
  <p:tag name="ORIGINALWIDTH" val="4961.94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4cm}(1in,2in)&#10;\begin{goodbox}{}&#10;\vspace{-0.2cm}&#10;\begin{align*}&#10; &amp; \nabla V_{\alpha, \beta}(x)^T f(x) = -\alpha ||x||_2^{2 \beta}  (1 - V_{\alpha, \beta}(x)) \text{ for almost every } x \in \R^n\\&#10;&amp;  V(0)=0, \qquad  V(x)= 1 \text{ for all } x \notin ROA_f.&#10;\end{align*}&#10;\end{goodbox}&#10;&#10;&#10;&#10;\end{textblock*}&#10;&#10;&#10;&#10;\end{document}&#10;"/>
  <p:tag name="IGUANATEXSIZE" val="20"/>
  <p:tag name="IGUANATEXCURSOR" val="1327"/>
  <p:tag name="TRANSPARENCY" val="True"/>
  <p:tag name="LATEXENGINEID" val="1"/>
  <p:tag name="TEMPFOLDER" val="c:\temp\"/>
  <p:tag name="LATEXFORMHEIGHT" val="312"/>
  <p:tag name="LATEXFORMWIDTH" val="384"/>
  <p:tag name="LATEXFORMWRAP" val="True"/>
  <p:tag name="BITMAPVECTOR" val="0"/>
</p:tagLst>
</file>

<file path=ppt/tags/tag118.xml><?xml version="1.0" encoding="utf-8"?>
<p:tagLst xmlns:a="http://schemas.openxmlformats.org/drawingml/2006/main" xmlns:r="http://schemas.openxmlformats.org/officeDocument/2006/relationships" xmlns:p="http://schemas.openxmlformats.org/presentationml/2006/main">
  <p:tag name="OUTPUTDPI" val="1200"/>
  <p:tag name="ORIGINALHEIGHT" val="602.9246"/>
  <p:tag name="ORIGINALWIDTH" val="3795.276"/>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text{Find } \textcolor{blue}{V} \text{ subject to: } \\&#10;&amp; \nabla \textcolor{blue}{V}(x)^T f(x) = -\alpha ||x||_2^{2 \beta}  (1 - \textcolor{blue}{V}(x)) \text{ for almost every } x \in \Omega,\\&#10;&amp; \textcolor{blue}{V}(0)=0,\qquad  \textcolor{blue}{V}(x)= 1 \text{ for all } x \in \partial \Omega.&#10;\end{align*}&#10;&#10;&#10;&#10;&#10;&#10;\end{textblock*}&#10;&#10;&#10;&#10;&#10;\end{document}&#10;"/>
  <p:tag name="IGUANATEXSIZE" val="20"/>
  <p:tag name="IGUANATEXCURSOR" val="1588"/>
  <p:tag name="TRANSPARENCY" val="True"/>
  <p:tag name="LATEXENGINEID" val="0"/>
  <p:tag name="TEMPFOLDER" val="c:\temp\"/>
  <p:tag name="LATEXFORMHEIGHT" val="312"/>
  <p:tag name="LATEXFORMWIDTH" val="384"/>
  <p:tag name="LATEXFORMWRAP" val="True"/>
  <p:tag name="BITMAPVECTOR" val="0"/>
</p:tagLst>
</file>

<file path=ppt/tags/tag119.xml><?xml version="1.0" encoding="utf-8"?>
<p:tagLst xmlns:a="http://schemas.openxmlformats.org/drawingml/2006/main" xmlns:r="http://schemas.openxmlformats.org/officeDocument/2006/relationships" xmlns:p="http://schemas.openxmlformats.org/presentationml/2006/main">
  <p:tag name="OUTPUTDPI" val="1200"/>
  <p:tag name="ORIGINALHEIGHT" val="1013.873"/>
  <p:tag name="ORIGINALWIDTH" val="3799.02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 |\textcolor{blue}{V}(x)- \textcolor{red}{V_{\alpha,\beta}}(x)| dx \\ \nonumber&#10; &amp; \text{subject to: } \\&#10;&amp; \nabla \textcolor{blue}{V}(x)^T f(x) \le -\alpha ||x||_2^{2 \beta}  (1 - \textcolor{blue}{V}(x)) \text{ for almost every } x \in \Omega,\\&#10;&amp; \textcolor{blue}{V}(0) \ge 0, \qquad  \textcolor{blue}{V}(x) \ge 1 \text{ for all } x \in \partial \Omega.&#10;\end{align*}&#10;&#10;&#10;&#10;\end{textblock*}&#10;&#10;&#10;&#10;&#10;\end{document}&#10;"/>
  <p:tag name="IGUANATEXSIZE" val="20"/>
  <p:tag name="IGUANATEXCURSOR" val="1420"/>
  <p:tag name="TRANSPARENCY" val="True"/>
  <p:tag name="LATEXENGINEID" val="0"/>
  <p:tag name="TEMPFOLDER" val="c:\temp\"/>
  <p:tag name="LATEXFORMHEIGHT" val="312"/>
  <p:tag name="LATEXFORMWIDTH" val="384"/>
  <p:tag name="LATEXFORMWRAP" val="True"/>
  <p:tag name="BITMAPVECTOR" val="0"/>
</p:tagLst>
</file>

<file path=ppt/tags/tag12.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101.9872"/>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_{t}&#10;\end{align*}&#10;&#10;&#10;&#10;\end{textblock*}&#10;&#10;&#10;&#10;&#10;\end{document}&#10;"/>
  <p:tag name="IGUANATEXSIZE" val="20"/>
  <p:tag name="IGUANATEXCURSOR" val="957"/>
  <p:tag name="TRANSPARENCY" val="True"/>
  <p:tag name="LATEXENGINEID" val="0"/>
  <p:tag name="TEMPFOLDER" val="c:\temp\"/>
  <p:tag name="LATEXFORMHEIGHT" val="312"/>
  <p:tag name="LATEXFORMWIDTH" val="384"/>
  <p:tag name="LATEXFORMWRAP" val="True"/>
  <p:tag name="BITMAPVECTOR" val="0"/>
</p:tagLst>
</file>

<file path=ppt/tags/tag120.xml><?xml version="1.0" encoding="utf-8"?>
<p:tagLst xmlns:a="http://schemas.openxmlformats.org/drawingml/2006/main" xmlns:r="http://schemas.openxmlformats.org/officeDocument/2006/relationships" xmlns:p="http://schemas.openxmlformats.org/presentationml/2006/main">
  <p:tag name="OUTPUTDPI" val="1200"/>
  <p:tag name="ORIGINALHEIGHT" val="318.7101"/>
  <p:tag name="ORIGINALWIDTH" val="5304.83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Consider an ODE defined by $f$. Suppose $ROA_f \subset \Omega$. To approximate $ROA_f$ we solve the following PDE for $\alpha&gt;0$ and $\beta \in \N$:&#10;&#10;&#10;&#10;\end{textblock*}&#10;&#10;&#10;&#10;&#10;\end{document}&#10;"/>
  <p:tag name="IGUANATEXSIZE" val="20"/>
  <p:tag name="IGUANATEXCURSOR" val="1327"/>
  <p:tag name="TRANSPARENCY" val="True"/>
  <p:tag name="LATEXENGINEID" val="0"/>
  <p:tag name="TEMPFOLDER" val="c:\temp\"/>
  <p:tag name="LATEXFORMHEIGHT" val="312"/>
  <p:tag name="LATEXFORMWIDTH" val="384"/>
  <p:tag name="LATEXFORMWRAP" val="True"/>
  <p:tag name="BITMAPVECTOR" val="0"/>
</p:tagLst>
</file>

<file path=ppt/tags/tag121.xml><?xml version="1.0" encoding="utf-8"?>
<p:tagLst xmlns:a="http://schemas.openxmlformats.org/drawingml/2006/main" xmlns:r="http://schemas.openxmlformats.org/officeDocument/2006/relationships" xmlns:p="http://schemas.openxmlformats.org/presentationml/2006/main">
  <p:tag name="OUTPUTDPI" val="1200"/>
  <p:tag name="ORIGINALHEIGHT" val="448.4439"/>
  <p:tag name="ORIGINALWIDTH" val="3583.80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textcolor{red}{V_{\alpha, \beta}}(x)= \begin{cases} 1 - \exp(- \alpha \int_{t=0}^\infty || \rho_f(x,t)||_2^{2 \beta} dt ) \text{ if } x \in ROA_f \\&#10;1 \text{ otherwse.} \end{cases}&#10;\end{align*}&#10;&#10;&#10;&#10;\end{textblock*}&#10;&#10;&#10;&#10;&#10;\end{document}&#10;"/>
  <p:tag name="IGUANATEXSIZE" val="20"/>
  <p:tag name="IGUANATEXCURSOR" val="1462"/>
  <p:tag name="TRANSPARENCY" val="True"/>
  <p:tag name="LATEXENGINEID" val="0"/>
  <p:tag name="TEMPFOLDER" val="c:\temp\"/>
  <p:tag name="LATEXFORMHEIGHT" val="312"/>
  <p:tag name="LATEXFORMWIDTH" val="384"/>
  <p:tag name="LATEXFORMWRAP" val="True"/>
  <p:tag name="BITMAPVECTOR" val="0"/>
</p:tagLst>
</file>

<file path=ppt/tags/tag122.xml><?xml version="1.0" encoding="utf-8"?>
<p:tagLst xmlns:a="http://schemas.openxmlformats.org/drawingml/2006/main" xmlns:r="http://schemas.openxmlformats.org/officeDocument/2006/relationships" xmlns:p="http://schemas.openxmlformats.org/presentationml/2006/main">
  <p:tag name="OUTPUTDPI" val="1200"/>
  <p:tag name="ORIGINALHEIGHT" val="1013.873"/>
  <p:tag name="ORIGINALWIDTH" val="3799.02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 |\textcolor{blue}{V}(x)- \textcolor{red}{V_{\alpha,\beta}}(x)| dx \\ \nonumber&#10; &amp; \text{subject to: } \\&#10;&amp; \nabla \textcolor{blue}{V}(x)^T f(x) \le -\alpha ||x||_2^{2 \beta}  (1 - \textcolor{blue}{V}(x)) \text{ for almost every } x \in \Omega,\\&#10;&amp; \textcolor{blue}{V}(0) \ge 0, \qquad  \textcolor{blue}{V}(x) \ge 1 \text{ for all } x \in \partial \Omega.&#10;\end{align*}&#10;&#10;&#10;&#10;\end{textblock*}&#10;&#10;&#10;&#10;&#10;\end{document}&#10;"/>
  <p:tag name="IGUANATEXSIZE" val="20"/>
  <p:tag name="IGUANATEXCURSOR" val="1420"/>
  <p:tag name="TRANSPARENCY" val="True"/>
  <p:tag name="LATEXENGINEID" val="0"/>
  <p:tag name="TEMPFOLDER" val="c:\temp\"/>
  <p:tag name="LATEXFORMHEIGHT" val="312"/>
  <p:tag name="LATEXFORMWIDTH" val="384"/>
  <p:tag name="LATEXFORMWRAP" val="True"/>
  <p:tag name="BITMAPVECTOR" val="0"/>
</p:tagLst>
</file>

<file path=ppt/tags/tag123.xml><?xml version="1.0" encoding="utf-8"?>
<p:tagLst xmlns:a="http://schemas.openxmlformats.org/drawingml/2006/main" xmlns:r="http://schemas.openxmlformats.org/officeDocument/2006/relationships" xmlns:p="http://schemas.openxmlformats.org/presentationml/2006/main">
  <p:tag name="OUTPUTDPI" val="1200"/>
  <p:tag name="ORIGINALHEIGHT" val="1688.486"/>
  <p:tag name="ORIGINALWIDTH" val="5315.99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goodbox}{Proposition: Upper bounds on our converse Lyapunov function}&#10; Consider $f \in C^1(\R^n, \R)$, $\beta \in \N$ and $\alpha&gt;0$. Suppose there exists $J \in C^1(\Omega, \R)$ that satisfies&#10; \begin{align*} &#10; &amp; \nabla \textcolor{blue}{V}(x)^T f(x) \le  -\alpha||x||_2^{2 \beta} (1-\textcolor{blue}{V}(x)) \text{ for all } x \in \Omega, \\&#10; &amp; \textcolor{blue}{V}(0) \ge 0, &#10;, \qquad \textcolor{blue}{V}(x) \ge 1 \text{ for all } x \in \partial \Omega \end{align*}&#10; where $\Omega \subset \R^n$ is a compact set. Then $\textcolor{red}{V_{\alpha, \beta}}(x) \le \textcolor{blue}{V}(x)$ for all $x \in \Omega$.&#10;\end{goodbox}&#10;&#10;&#10;&#10;\end{textblock*}&#10;&#10;&#10;&#10;&#10;\end{document}&#10;"/>
  <p:tag name="IGUANATEXSIZE" val="20"/>
  <p:tag name="IGUANATEXCURSOR" val="1486"/>
  <p:tag name="TRANSPARENCY" val="True"/>
  <p:tag name="LATEXENGINEID" val="1"/>
  <p:tag name="TEMPFOLDER" val="c:\temp\"/>
  <p:tag name="LATEXFORMHEIGHT" val="312"/>
  <p:tag name="LATEXFORMWIDTH" val="384"/>
  <p:tag name="LATEXFORMWRAP" val="True"/>
  <p:tag name="BITMAPVECTOR" val="0"/>
</p:tagLst>
</file>

<file path=ppt/tags/tag124.xml><?xml version="1.0" encoding="utf-8"?>
<p:tagLst xmlns:a="http://schemas.openxmlformats.org/drawingml/2006/main" xmlns:r="http://schemas.openxmlformats.org/officeDocument/2006/relationships" xmlns:p="http://schemas.openxmlformats.org/presentationml/2006/main">
  <p:tag name="OUTPUTDPI" val="1200"/>
  <p:tag name="ORIGINALHEIGHT" val="448.4439"/>
  <p:tag name="ORIGINALWIDTH" val="3583.80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textcolor{red}{V_{\alpha, \beta}}(x)= \begin{cases} 1 - \exp(- \alpha \int_{t=0}^\infty || \rho_f(x,t)||_2^{2 \beta} dt ) \text{ if } x \in ROA_f \\&#10;1 \text{ otherwse.} \end{cases}&#10;\end{align*}&#10;&#10;&#10;&#10;\end{textblock*}&#10;&#10;&#10;&#10;&#10;\end{document}&#10;"/>
  <p:tag name="IGUANATEXSIZE" val="20"/>
  <p:tag name="IGUANATEXCURSOR" val="1462"/>
  <p:tag name="TRANSPARENCY" val="True"/>
  <p:tag name="LATEXENGINEID" val="0"/>
  <p:tag name="TEMPFOLDER" val="c:\temp\"/>
  <p:tag name="LATEXFORMHEIGHT" val="312"/>
  <p:tag name="LATEXFORMWIDTH" val="384"/>
  <p:tag name="LATEXFORMWRAP" val="True"/>
  <p:tag name="BITMAPVECTOR" val="0"/>
</p:tagLst>
</file>

<file path=ppt/tags/tag125.xml><?xml version="1.0" encoding="utf-8"?>
<p:tagLst xmlns:a="http://schemas.openxmlformats.org/drawingml/2006/main" xmlns:r="http://schemas.openxmlformats.org/officeDocument/2006/relationships" xmlns:p="http://schemas.openxmlformats.org/presentationml/2006/main">
  <p:tag name="OUTPUTDPI" val="1200"/>
  <p:tag name="ORIGINALHEIGHT" val="1013.873"/>
  <p:tag name="ORIGINALWIDTH" val="3799.02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 |\textcolor{blue}{V}(x)- \textcolor{red}{V_{\alpha,\beta}}(x)| dx \\ \nonumber&#10; &amp; \text{subject to: } \\&#10;&amp; \nabla \textcolor{blue}{V}(x)^T f(x) \le -\alpha ||x||_2^{2 \beta}  (1 - \textcolor{blue}{V}(x)) \text{ for almost every } x \in \Omega,\\&#10;&amp; \textcolor{blue}{V}(0) \ge 0, \qquad  \textcolor{blue}{V}(x) \ge 1 \text{ for all } x \in \partial \Omega.&#10;\end{align*}&#10;&#10;&#10;&#10;\end{textblock*}&#10;&#10;&#10;&#10;&#10;\end{document}&#10;"/>
  <p:tag name="IGUANATEXSIZE" val="20"/>
  <p:tag name="IGUANATEXCURSOR" val="1420"/>
  <p:tag name="TRANSPARENCY" val="True"/>
  <p:tag name="LATEXENGINEID" val="0"/>
  <p:tag name="TEMPFOLDER" val="c:\temp\"/>
  <p:tag name="LATEXFORMHEIGHT" val="312"/>
  <p:tag name="LATEXFORMWIDTH" val="384"/>
  <p:tag name="LATEXFORMWRAP" val="True"/>
  <p:tag name="BITMAPVECTOR" val="0"/>
</p:tagLst>
</file>

<file path=ppt/tags/tag126.xml><?xml version="1.0" encoding="utf-8"?>
<p:tagLst xmlns:a="http://schemas.openxmlformats.org/drawingml/2006/main" xmlns:r="http://schemas.openxmlformats.org/officeDocument/2006/relationships" xmlns:p="http://schemas.openxmlformats.org/presentationml/2006/main">
  <p:tag name="OUTPUTDPI" val="1200"/>
  <p:tag name="ORIGINALHEIGHT" val="1013.873"/>
  <p:tag name="ORIGINALWIDTH" val="3799.02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 \textcolor{blue}{V}(x) dx \\ \nonumber&#10; &amp; \text{subject to: } \\&#10;&amp; \nabla \textcolor{blue}{V}(x)^T f(x) \le -\alpha ||x||_2^{2 \beta}  (1 - \textcolor{blue}{V}(x)) \text{ for almost every } x \in \Omega,\\&#10;&amp; \textcolor{blue}{V}(0) \ge 0, \qquad  \textcolor{blue}{V}(x) \ge 1 \text{ for all } x \in \partial \Omega.&#10;\end{align*}&#10;&#10;&#10;&#10;\end{textblock*}&#10;&#10;&#10;&#10;&#10;\end{document}&#10;"/>
  <p:tag name="IGUANATEXSIZE" val="20"/>
  <p:tag name="IGUANATEXCURSOR" val="1381"/>
  <p:tag name="TRANSPARENCY" val="True"/>
  <p:tag name="LATEXENGINEID" val="0"/>
  <p:tag name="TEMPFOLDER" val="c:\temp\"/>
  <p:tag name="LATEXFORMHEIGHT" val="312"/>
  <p:tag name="LATEXFORMWIDTH" val="384"/>
  <p:tag name="LATEXFORMWRAP" val="True"/>
  <p:tag name="BITMAPVECTOR" val="0"/>
</p:tagLst>
</file>

<file path=ppt/tags/tag127.xml><?xml version="1.0" encoding="utf-8"?>
<p:tagLst xmlns:a="http://schemas.openxmlformats.org/drawingml/2006/main" xmlns:r="http://schemas.openxmlformats.org/officeDocument/2006/relationships" xmlns:p="http://schemas.openxmlformats.org/presentationml/2006/main">
  <p:tag name="OUTPUTDPI" val="1200"/>
  <p:tag name="ORIGINALHEIGHT" val="725.9093"/>
  <p:tag name="ORIGINALWIDTH" val="1805.024"/>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amp; \int_{\Omega } |\textcolor{blue}{V}(x)- \textcolor{red}{V_{\alpha,\beta}}(x)| dx\\&#10;&amp;= \int_{\Omega } \textcolor{blue}{V}(x) dx - \int_{\Omega }\textcolor{red}{V_{\alpha,\beta}}(x) dx&#10;\end{align*}&#10;&#10;&#10;&#10;\end{textblock*}&#10;&#10;&#10;&#10;&#10;\end{document}&#10;"/>
  <p:tag name="IGUANATEXSIZE" val="20"/>
  <p:tag name="IGUANATEXCURSOR" val="1545"/>
  <p:tag name="TRANSPARENCY" val="True"/>
  <p:tag name="LATEXENGINEID" val="0"/>
  <p:tag name="TEMPFOLDER" val="c:\temp\"/>
  <p:tag name="LATEXFORMHEIGHT" val="312"/>
  <p:tag name="LATEXFORMWIDTH" val="384"/>
  <p:tag name="LATEXFORMWRAP" val="True"/>
  <p:tag name="BITMAPVECTOR" val="0"/>
</p:tagLst>
</file>

<file path=ppt/tags/tag128.xml><?xml version="1.0" encoding="utf-8"?>
<p:tagLst xmlns:a="http://schemas.openxmlformats.org/drawingml/2006/main" xmlns:r="http://schemas.openxmlformats.org/officeDocument/2006/relationships" xmlns:p="http://schemas.openxmlformats.org/presentationml/2006/main">
  <p:tag name="OUTPUTDPI" val="1200"/>
  <p:tag name="ORIGINALHEIGHT" val="332.2085"/>
  <p:tag name="ORIGINALWIDTH" val="3529.059"/>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noindent&#10;Note, $\int_{\Omega }\textcolor{red}{V_{\alpha,\beta}}(x) dx $ is a constant. Hence, we remove it from the objective function.&#10;&#10;&#10;&#10;\end{textblock*}&#10;&#10;&#10;&#10;&#10;\end{document}&#10;"/>
  <p:tag name="IGUANATEXSIZE" val="20"/>
  <p:tag name="IGUANATEXCURSOR" val="1327"/>
  <p:tag name="TRANSPARENCY" val="True"/>
  <p:tag name="LATEXENGINEID" val="0"/>
  <p:tag name="TEMPFOLDER" val="c:\temp\"/>
  <p:tag name="LATEXFORMHEIGHT" val="312"/>
  <p:tag name="LATEXFORMWIDTH" val="384"/>
  <p:tag name="LATEXFORMWRAP" val="True"/>
  <p:tag name="BITMAPVECTOR" val="0"/>
</p:tagLst>
</file>

<file path=ppt/tags/tag129.xml><?xml version="1.0" encoding="utf-8"?>
<p:tagLst xmlns:a="http://schemas.openxmlformats.org/drawingml/2006/main" xmlns:r="http://schemas.openxmlformats.org/officeDocument/2006/relationships" xmlns:p="http://schemas.openxmlformats.org/presentationml/2006/main">
  <p:tag name="OUTPUTDPI" val="1200"/>
  <p:tag name="ORIGINALHEIGHT" val="448.4439"/>
  <p:tag name="ORIGINALWIDTH" val="3583.80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textcolor{red}{V_{\alpha, \beta}}(x)= \begin{cases} 1 - \exp(- \alpha \int_{t=0}^\infty || \rho_f(x,t)||_2^{2 \beta} dt ) \text{ if } x \in ROA_f \\&#10;1 \text{ otherwse.} \end{cases}&#10;\end{align*}&#10;&#10;&#10;&#10;\end{textblock*}&#10;&#10;&#10;&#10;&#10;\end{document}&#10;"/>
  <p:tag name="IGUANATEXSIZE" val="20"/>
  <p:tag name="IGUANATEXCURSOR" val="1462"/>
  <p:tag name="TRANSPARENCY" val="True"/>
  <p:tag name="LATEXENGINEID" val="0"/>
  <p:tag name="TEMPFOLDER" val="c:\temp\"/>
  <p:tag name="LATEXFORMHEIGHT" val="312"/>
  <p:tag name="LATEXFORMWIDTH" val="384"/>
  <p:tag name="LATEXFORMWRAP" val="True"/>
  <p:tag name="BITMAPVECTOR" val="0"/>
</p:tagLst>
</file>

<file path=ppt/tags/tag13.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509.9362"/>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0&#10;\end{align*}&#10;&#10;&#10;&#10;\end{textblock*}&#10;&#10;&#10;&#10;&#10;\end{document}&#10;"/>
  <p:tag name="IGUANATEXSIZE" val="20"/>
  <p:tag name="IGUANATEXCURSOR" val="1336"/>
  <p:tag name="TRANSPARENCY" val="True"/>
  <p:tag name="LATEXENGINEID" val="0"/>
  <p:tag name="TEMPFOLDER" val="c:\temp\"/>
  <p:tag name="LATEXFORMHEIGHT" val="312"/>
  <p:tag name="LATEXFORMWIDTH" val="384"/>
  <p:tag name="LATEXFORMWRAP" val="True"/>
  <p:tag name="BITMAPVECTOR" val="0"/>
</p:tagLst>
</file>

<file path=ppt/tags/tag130.xml><?xml version="1.0" encoding="utf-8"?>
<p:tagLst xmlns:a="http://schemas.openxmlformats.org/drawingml/2006/main" xmlns:r="http://schemas.openxmlformats.org/officeDocument/2006/relationships" xmlns:p="http://schemas.openxmlformats.org/presentationml/2006/main">
  <p:tag name="OUTPUTDPI" val="1200"/>
  <p:tag name="ORIGINALHEIGHT" val="1013.873"/>
  <p:tag name="ORIGINALWIDTH" val="4061.492"/>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Lambda } \textcolor{blue}{V}(x) dx \\ \nonumber&#10; &amp; \text{subject to: } \\&#10;&amp; \nabla \textcolor{blue}{V}(x)^T f(x) \textcolor{red}{\le} -\alpha ||x||_2^{2 \beta}  (1 - \textcolor{blue}{V}(x)) \text{ for almost every } x \in B_R(0),\\&#10;&amp; \textcolor{blue}{V}(0) \ge 0, \qquad  \textcolor{blue}{V}(x) \textcolor{red}{\ge} 1 \text{ for all } x \in \partial B_R(0).&#10;\end{align*}&#10;&#10;&#10;&#10;\end{textblock*}&#10;&#10;&#10;&#10;&#10;\end{document}&#10;"/>
  <p:tag name="IGUANATEXSIZE" val="20"/>
  <p:tag name="IGUANATEXCURSOR" val="1688"/>
  <p:tag name="TRANSPARENCY" val="True"/>
  <p:tag name="LATEXENGINEID" val="0"/>
  <p:tag name="TEMPFOLDER" val="c:\temp\"/>
  <p:tag name="LATEXFORMHEIGHT" val="312"/>
  <p:tag name="LATEXFORMWIDTH" val="384"/>
  <p:tag name="LATEXFORMWRAP" val="True"/>
  <p:tag name="BITMAPVECTOR" val="0"/>
</p:tagLst>
</file>

<file path=ppt/tags/tag131.xml><?xml version="1.0" encoding="utf-8"?>
<p:tagLst xmlns:a="http://schemas.openxmlformats.org/drawingml/2006/main" xmlns:r="http://schemas.openxmlformats.org/officeDocument/2006/relationships" xmlns:p="http://schemas.openxmlformats.org/presentationml/2006/main">
  <p:tag name="OUTPUTDPI" val="1200"/>
  <p:tag name="ORIGINALHEIGHT" val="1259.093"/>
  <p:tag name="ORIGINALWIDTH" val="4086.989"/>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amp;P_d \in  \arg  \min_{\textcolor{blue}{V} \in \mcl P_d(\R^n, \R)}  \int_\Lambda \textcolor{blue}{V}(x) dx\\ \nonumber&#10;&amp;  s \in \Sigma_{SOS}^d \text{ and } p \in \mcl P_d(\R^n,\R) \\ \nonumber&#10;&amp;  \textcolor{blue}{V}(0) \ge 0, \\ \nonumber&#10;&amp;  -\nabla \textcolor{blue}{V}^T(x)f(x) - \alpha (1-\textcolor{blue}{V}(x))||x||_2^{2 \beta} - s(x)(R^2 - ||x||_2^2) \in \textcolor{red}{\Sigma_{SOS}^d}, \\ \nonumber&#10;&amp; (\textcolor{blue}{V}(x)-1) - p(x)(R^2 - ||x||_2^2)\in \textcolor{red}{\Sigma_{SOS}^d}.&#10;\end{align*}&#10;&#10;&#10;&#10;\end{textblock*}&#10;&#10;&#10;&#10;&#10;\end{document}&#10;"/>
  <p:tag name="IGUANATEXSIZE" val="20"/>
  <p:tag name="IGUANATEXCURSOR" val="1616"/>
  <p:tag name="TRANSPARENCY" val="True"/>
  <p:tag name="LATEXENGINEID" val="0"/>
  <p:tag name="TEMPFOLDER" val="c:\temp\"/>
  <p:tag name="LATEXFORMHEIGHT" val="312"/>
  <p:tag name="LATEXFORMWIDTH" val="384"/>
  <p:tag name="LATEXFORMWRAP" val="True"/>
  <p:tag name="BITMAPVECTOR" val="0"/>
</p:tagLst>
</file>

<file path=ppt/tags/tag132.xml><?xml version="1.0" encoding="utf-8"?>
<p:tagLst xmlns:a="http://schemas.openxmlformats.org/drawingml/2006/main" xmlns:r="http://schemas.openxmlformats.org/officeDocument/2006/relationships" xmlns:p="http://schemas.openxmlformats.org/presentationml/2006/main">
  <p:tag name="OUTPUTDPI" val="1200"/>
  <p:tag name="ORIGINALHEIGHT" val="581.3311"/>
  <p:tag name="ORIGINALWIDTH" val="2126.547"/>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cm}(1in,2in)&#10;\noindent&#10;\begin{defbox}{}&#10;where $\Sigma_{SOS}^d$ is the set of $d$-degree SOS polynomials.&#10;\end{defbox}&#10;&#10;&#10;\end{textblock*}&#10;&#10;&#10;&#10;&#10;\end{document}&#10;"/>
  <p:tag name="IGUANATEXSIZE" val="20"/>
  <p:tag name="IGUANATEXCURSOR" val="1379"/>
  <p:tag name="TRANSPARENCY" val="True"/>
  <p:tag name="LATEXENGINEID" val="1"/>
  <p:tag name="TEMPFOLDER" val="c:\temp\"/>
  <p:tag name="LATEXFORMHEIGHT" val="312"/>
  <p:tag name="LATEXFORMWIDTH" val="384"/>
  <p:tag name="LATEXFORMWRAP" val="True"/>
  <p:tag name="BITMAPVECTOR" val="0"/>
</p:tagLst>
</file>

<file path=ppt/tags/tag133.xml><?xml version="1.0" encoding="utf-8"?>
<p:tagLst xmlns:a="http://schemas.openxmlformats.org/drawingml/2006/main" xmlns:r="http://schemas.openxmlformats.org/officeDocument/2006/relationships" xmlns:p="http://schemas.openxmlformats.org/presentationml/2006/main">
  <p:tag name="OUTPUTDPI" val="1200"/>
  <p:tag name="ORIGINALHEIGHT" val="570.0795"/>
  <p:tag name="ORIGINALWIDTH" val="2126.547"/>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cm}(1in,2in)&#10;\noindent&#10;\begin{defbox}{}&#10;where $\mcl P_d (\R^n, \R)$ is the set of $d$-degree polynomials.&#10;\end{defbox}&#10;&#10;&#10;\end{textblock*}&#10;&#10;&#10;&#10;&#10;\end{document}&#10;"/>
  <p:tag name="IGUANATEXSIZE" val="20"/>
  <p:tag name="IGUANATEXCURSOR" val="1418"/>
  <p:tag name="TRANSPARENCY" val="True"/>
  <p:tag name="LATEXENGINEID" val="1"/>
  <p:tag name="TEMPFOLDER" val="c:\temp\"/>
  <p:tag name="LATEXFORMHEIGHT" val="312"/>
  <p:tag name="LATEXFORMWIDTH" val="384"/>
  <p:tag name="LATEXFORMWRAP" val="True"/>
  <p:tag name="BITMAPVECTOR" val="0"/>
</p:tagLst>
</file>

<file path=ppt/tags/tag134.xml><?xml version="1.0" encoding="utf-8"?>
<p:tagLst xmlns:a="http://schemas.openxmlformats.org/drawingml/2006/main" xmlns:r="http://schemas.openxmlformats.org/officeDocument/2006/relationships" xmlns:p="http://schemas.openxmlformats.org/presentationml/2006/main">
  <p:tag name="OUTPUTDPI" val="1200"/>
  <p:tag name="ORIGINALHEIGHT" val="561.8284"/>
  <p:tag name="ORIGINALWIDTH" val="2480.59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cm}(1in,2in)&#10;\noindent&#10;\begin{goodbox}{}&#10;We enforce the ineqaulities over some large ball of radius $R&gt;0$.&#10;\end{goodbox}&#10;&#10;&#10;&#10;\end{textblock*}&#10;&#10;&#10;&#10;&#10;\end{document}&#10;"/>
  <p:tag name="IGUANATEXSIZE" val="20"/>
  <p:tag name="IGUANATEXCURSOR" val="1326"/>
  <p:tag name="TRANSPARENCY" val="True"/>
  <p:tag name="LATEXENGINEID" val="1"/>
  <p:tag name="TEMPFOLDER" val="c:\temp\"/>
  <p:tag name="LATEXFORMHEIGHT" val="312"/>
  <p:tag name="LATEXFORMWIDTH" val="384"/>
  <p:tag name="LATEXFORMWRAP" val="True"/>
  <p:tag name="BITMAPVECTOR" val="0"/>
</p:tagLst>
</file>

<file path=ppt/tags/tag135.xml><?xml version="1.0" encoding="utf-8"?>
<p:tagLst xmlns:a="http://schemas.openxmlformats.org/drawingml/2006/main" xmlns:r="http://schemas.openxmlformats.org/officeDocument/2006/relationships" xmlns:p="http://schemas.openxmlformats.org/presentationml/2006/main">
  <p:tag name="OUTPUTDPI" val="1200"/>
  <p:tag name="ORIGINALHEIGHT" val="561.8284"/>
  <p:tag name="ORIGINALWIDTH" val="1949.52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5cm}(1in,2in)&#10;\noindent&#10;\begin{mybox}{}&#10;Assuming the vector field, $f$, is polynomial.&#10;\end{mybox}&#10;&#10;&#10;&#10;\end{textblock*}&#10;&#10;&#10;&#10;&#10;\end{document}&#10;"/>
  <p:tag name="IGUANATEXSIZE" val="20"/>
  <p:tag name="IGUANATEXCURSOR" val="1328"/>
  <p:tag name="TRANSPARENCY" val="True"/>
  <p:tag name="LATEXENGINEID" val="1"/>
  <p:tag name="TEMPFOLDER" val="c:\temp\"/>
  <p:tag name="LATEXFORMHEIGHT" val="312"/>
  <p:tag name="LATEXFORMWIDTH" val="384"/>
  <p:tag name="LATEXFORMWRAP" val="True"/>
  <p:tag name="BITMAPVECTOR" val="0"/>
</p:tagLst>
</file>

<file path=ppt/tags/tag136.xml><?xml version="1.0" encoding="utf-8"?>
<p:tagLst xmlns:a="http://schemas.openxmlformats.org/drawingml/2006/main" xmlns:r="http://schemas.openxmlformats.org/officeDocument/2006/relationships" xmlns:p="http://schemas.openxmlformats.org/presentationml/2006/main">
  <p:tag name="OUTPUTDPI" val="1200"/>
  <p:tag name="ORIGINALHEIGHT" val="2041.785"/>
  <p:tag name="ORIGINALWIDTH" val="6733.689"/>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9cm}(1in,2in)&#10;\noindent&#10;\begin{goodbox}{Theorem: Our SOS Opt. provides arbitrarily close innner approximations of the ROA}&#10; Consider $f \in \mcl P (\R^n, \R)$ and integration region $\Lambda \subset \R^n$. Suppose there exists $\theta,\eta,R&gt;0$ such that $||D^k f(x)||_2&lt;\theta$ for all $x \in B_R(0)$ and $||k||_1 \le 2$, $B_\eta(0)$ is an exponentially stable set of the ODE~(1), and $ROA_f \subset B_R(0)$. Then if \textcolor{red}{$ROA_f \subseteq \Lambda \subset B_R(0)$}, \textcolor{red}{$\alpha &gt; \theta \eta^{-2 \beta}$} and \textcolor{red}{$ \beta&gt;\frac{\theta}{2\delta} +\frac{1}{2}$} we have that&#10;\vspace{-0.2cm}&#10; \begin{empheq}[box=\fbox]{align*}&#10;&amp;\lim_{d \to \infty} D_V\bigg(ROA_f, \{x \in \Lambda : P_d(x) &lt; 1 \} \bigg)  = 0,\\&#10;&amp; \{x \in B_R(0) :P_d(x) &lt; 1\} \subseteq ROA_f \text{ for all } d \in \N,&#10;\end{empheq}&#10;where $P_d$ is any solution to our SOS Opt. for $d \in \N$.&#10;\end{goodbox}&#10;&#10;&#10;&#10;\end{textblock*}&#10;&#10;&#10;&#10;&#10;\end{document}&#10;"/>
  <p:tag name="IGUANATEXSIZE" val="20"/>
  <p:tag name="IGUANATEXCURSOR" val="1801"/>
  <p:tag name="TRANSPARENCY" val="True"/>
  <p:tag name="LATEXENGINEID" val="1"/>
  <p:tag name="TEMPFOLDER" val="c:\temp\"/>
  <p:tag name="LATEXFORMHEIGHT" val="312"/>
  <p:tag name="LATEXFORMWIDTH" val="384"/>
  <p:tag name="LATEXFORMWRAP" val="True"/>
  <p:tag name="BITMAPVECTOR" val="0"/>
</p:tagLst>
</file>

<file path=ppt/tags/tag137.xml><?xml version="1.0" encoding="utf-8"?>
<p:tagLst xmlns:a="http://schemas.openxmlformats.org/drawingml/2006/main" xmlns:r="http://schemas.openxmlformats.org/officeDocument/2006/relationships" xmlns:p="http://schemas.openxmlformats.org/presentationml/2006/main">
  <p:tag name="OUTPUTDPI" val="1200"/>
  <p:tag name="ORIGINALHEIGHT" val="1467.955"/>
  <p:tag name="ORIGINALWIDTH" val="2480.59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cm}(1in,2in)&#10; \begin{tcolorbox}&#10;Consider an ODE,&#10; \begin{empheq}[box=\fbox]{align} &amp; \dot{x}(t) = f(x(t))\\ \nonumber&#10;&amp; \text{Given} \quad x(0)=x_0. \nonumber&#10;\end{empheq} Where $f: \mathbb{R}^n \to \mathbb{R}$ and $x_0 \in \mathbb{R}^n$.\\&#10;\end{tcolorbox}&#10;\end{textblock*}&#10;&#10;&#10;&#10;&#10;\end{document}&#10;"/>
  <p:tag name="IGUANATEXSIZE" val="20"/>
  <p:tag name="IGUANATEXCURSOR" val="1369"/>
  <p:tag name="TRANSPARENCY" val="True"/>
  <p:tag name="LATEXENGINEID" val="1"/>
  <p:tag name="TEMPFOLDER" val="c:\temp\"/>
  <p:tag name="LATEXFORMHEIGHT" val="312"/>
  <p:tag name="LATEXFORMWIDTH" val="384"/>
  <p:tag name="LATEXFORMWRAP" val="True"/>
  <p:tag name="BITMAPVECTOR" val="0"/>
</p:tagLst>
</file>

<file path=ppt/tags/tag138.xml><?xml version="1.0" encoding="utf-8"?>
<p:tagLst xmlns:a="http://schemas.openxmlformats.org/drawingml/2006/main" xmlns:r="http://schemas.openxmlformats.org/officeDocument/2006/relationships" xmlns:p="http://schemas.openxmlformats.org/presentationml/2006/main">
  <p:tag name="OUTPUTDPI" val="1200"/>
  <p:tag name="ORIGINALHEIGHT" val="713.3495"/>
  <p:tag name="ORIGINALWIDTH" val="2126.547"/>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cm}(1in,2in)&#10;\noindent&#10;\begin{defbox}{}&#10;where $D_V$ is the volume metric that measures the distance between two sets.&#10;\end{defbox}&#10;&#10;&#10;\end{textblock*}&#10;&#10;&#10;&#10;&#10;\end{document}&#10;"/>
  <p:tag name="IGUANATEXSIZE" val="20"/>
  <p:tag name="IGUANATEXCURSOR" val="1442"/>
  <p:tag name="TRANSPARENCY" val="True"/>
  <p:tag name="LATEXENGINEID" val="1"/>
  <p:tag name="TEMPFOLDER" val="c:\temp\"/>
  <p:tag name="LATEXFORMHEIGHT" val="312"/>
  <p:tag name="LATEXFORMWIDTH" val="384"/>
  <p:tag name="LATEXFORMWRAP" val="True"/>
  <p:tag name="BITMAPVECTOR" val="0"/>
</p:tagLst>
</file>

<file path=ppt/tags/tag139.xml><?xml version="1.0" encoding="utf-8"?>
<p:tagLst xmlns:a="http://schemas.openxmlformats.org/drawingml/2006/main" xmlns:r="http://schemas.openxmlformats.org/officeDocument/2006/relationships" xmlns:p="http://schemas.openxmlformats.org/presentationml/2006/main">
  <p:tag name="OUTPUTDPI" val="1200"/>
  <p:tag name="ORIGINALHEIGHT" val="1259.093"/>
  <p:tag name="ORIGINALWIDTH" val="4086.989"/>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amp;P_d \in  \arg  \min_{\textcolor{blue}{V} \in \mcl P_d(\R^n, \R)}  \int_\Lambda \textcolor{blue}{V}(x) dx\\ \nonumber&#10;&amp;  s \in \Sigma_{SOS}^d \text{ and } p \in \mcl P_d(\R^n,\R) \\ \nonumber&#10;&amp;  \textcolor{blue}{V}(0) \ge 0, \\ \nonumber&#10;&amp;  -\nabla \textcolor{blue}{V}^T(x)f(x) - \alpha (1-\textcolor{blue}{V}(x))||x||_2^{2 \beta} - s(x)(R^2 - ||x||_2^2) \in \textcolor{red}{\Sigma_{SOS}^d}, \\ \nonumber&#10;&amp; (\textcolor{blue}{V}(x)-1) - p(x)(R^2 - ||x||_2^2)\in \textcolor{red}{\Sigma_{SOS}^d}.&#10;\end{align*}&#10;&#10;&#10;&#10;\end{textblock*}&#10;&#10;&#10;&#10;&#10;\end{document}&#10;"/>
  <p:tag name="IGUANATEXSIZE" val="20"/>
  <p:tag name="IGUANATEXCURSOR" val="1616"/>
  <p:tag name="TRANSPARENCY" val="True"/>
  <p:tag name="LATEXENGINEID" val="0"/>
  <p:tag name="TEMPFOLDER" val="c:\temp\"/>
  <p:tag name="LATEXFORMHEIGHT" val="312"/>
  <p:tag name="LATEXFORMWIDTH" val="384"/>
  <p:tag name="LATEXFORMWRAP" val="True"/>
  <p:tag name="BITMAPVECTOR" val="0"/>
</p:tagLst>
</file>

<file path=ppt/tags/tag14.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503.937"/>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t)=1&#10;\end{align*}&#10;&#10;&#10;&#10;\end{textblock*}&#10;&#10;&#10;&#10;&#10;\end{document}&#10;"/>
  <p:tag name="IGUANATEXSIZE" val="20"/>
  <p:tag name="IGUANATEXCURSOR" val="1336"/>
  <p:tag name="TRANSPARENCY" val="True"/>
  <p:tag name="LATEXENGINEID" val="0"/>
  <p:tag name="TEMPFOLDER" val="c:\temp\"/>
  <p:tag name="LATEXFORMHEIGHT" val="312"/>
  <p:tag name="LATEXFORMWIDTH" val="384"/>
  <p:tag name="LATEXFORMWRAP" val="True"/>
  <p:tag name="BITMAPVECTOR" val="0"/>
</p:tagLst>
</file>

<file path=ppt/tags/tag15.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620.9224"/>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t)=-1&#10;\end{align*}&#10;&#10;&#10;&#10;\end{textblock*}&#10;&#10;&#10;&#10;&#10;\end{document}&#10;"/>
  <p:tag name="IGUANATEXSIZE" val="20"/>
  <p:tag name="IGUANATEXCURSOR" val="1336"/>
  <p:tag name="TRANSPARENCY" val="True"/>
  <p:tag name="LATEXENGINEID" val="0"/>
  <p:tag name="TEMPFOLDER" val="c:\temp\"/>
  <p:tag name="LATEXFORMHEIGHT" val="312"/>
  <p:tag name="LATEXFORMWIDTH" val="384"/>
  <p:tag name="LATEXFORMWRAP" val="True"/>
  <p:tag name="BITMAPVECTOR" val="0"/>
</p:tagLst>
</file>

<file path=ppt/tags/tag16.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1007.874"/>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r(x(t),u(t))=2&#10;\end{align*}&#10;&#10;&#10;&#10;\end{textblock*}&#10;&#10;&#10;&#10;&#10;\end{document}&#10;"/>
  <p:tag name="IGUANATEXSIZE" val="20"/>
  <p:tag name="IGUANATEXCURSOR" val="1343"/>
  <p:tag name="TRANSPARENCY" val="True"/>
  <p:tag name="LATEXENGINEID" val="0"/>
  <p:tag name="TEMPFOLDER" val="c:\temp\"/>
  <p:tag name="LATEXFORMHEIGHT" val="312"/>
  <p:tag name="LATEXFORMWIDTH" val="384"/>
  <p:tag name="LATEXFORMWRAP" val="True"/>
  <p:tag name="BITMAPVECTOR" val="0"/>
</p:tagLst>
</file>

<file path=ppt/tags/tag17.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1009.374"/>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r(x(t),u(t))=0&#10;\end{align*}&#10;&#10;&#10;&#10;\end{textblock*}&#10;&#10;&#10;&#10;&#10;\end{document}&#10;"/>
  <p:tag name="IGUANATEXSIZE" val="20"/>
  <p:tag name="IGUANATEXCURSOR" val="1343"/>
  <p:tag name="TRANSPARENCY" val="True"/>
  <p:tag name="LATEXENGINEID" val="0"/>
  <p:tag name="TEMPFOLDER" val="c:\temp\"/>
  <p:tag name="LATEXFORMHEIGHT" val="312"/>
  <p:tag name="LATEXFORMWIDTH" val="384"/>
  <p:tag name="LATEXFORMWRAP" val="True"/>
  <p:tag name="BITMAPVECTOR" val="0"/>
</p:tagLst>
</file>

<file path=ppt/tags/tag18.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1003.37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r(x(t),u(t))=1&#10;\end{align*}&#10;&#10;&#10;&#10;\end{textblock*}&#10;&#10;&#10;&#10;&#10;\end{document}&#10;"/>
  <p:tag name="IGUANATEXSIZE" val="20"/>
  <p:tag name="IGUANATEXCURSOR" val="1343"/>
  <p:tag name="TRANSPARENCY" val="True"/>
  <p:tag name="LATEXENGINEID" val="0"/>
  <p:tag name="TEMPFOLDER" val="c:\temp\"/>
  <p:tag name="LATEXFORMHEIGHT" val="312"/>
  <p:tag name="LATEXFORMWIDTH" val="384"/>
  <p:tag name="LATEXFORMWRAP" val="True"/>
  <p:tag name="BITMAPVECTOR" val="0"/>
</p:tagLst>
</file>

<file path=ppt/tags/tag19.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509.9362"/>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t)=0&#10;\end{align*}&#10;&#10;&#10;&#10;\end{textblock*}&#10;&#10;&#10;&#10;&#10;\end{document}&#10;"/>
  <p:tag name="IGUANATEXSIZE" val="20"/>
  <p:tag name="IGUANATEXCURSOR" val="1336"/>
  <p:tag name="TRANSPARENCY" val="True"/>
  <p:tag name="LATEXENGINEID" val="0"/>
  <p:tag name="TEMPFOLDER" val="c:\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905.3764"/>
  <p:tag name="ORIGINALWIDTH" val="2835.39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noindent&#10;\begin{mybox}{Problem}&#10;It is harder to predict electical generation from renewable sources than from fossil fuels.&#10;\end{mybox}&#10;&#10;&#10;&#10;\end{textblock*}&#10;&#10;&#10;&#10;&#10;\end{document}&#10;"/>
  <p:tag name="IGUANATEXSIZE" val="20"/>
  <p:tag name="IGUANATEXCURSOR" val="1462"/>
  <p:tag name="TRANSPARENCY" val="True"/>
  <p:tag name="LATEXENGINEID" val="1"/>
  <p:tag name="TEMPFOLDER" val="c:\temp\"/>
  <p:tag name="LATEXFORMHEIGHT" val="312"/>
  <p:tag name="LATEXFORMWIDTH" val="384"/>
  <p:tag name="LATEXFORMWRAP" val="True"/>
  <p:tag name="BITMAPVECTOR" val="0"/>
</p:tagLst>
</file>

<file path=ppt/tags/tag20.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931.383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1)=u(t)&#10;\end{align*}&#10;&#10;&#10;&#10;\end{textblock*}&#10;&#10;&#10;&#10;&#10;\end{document}&#10;"/>
  <p:tag name="IGUANATEXSIZE" val="20"/>
  <p:tag name="IGUANATEXCURSOR" val="1343"/>
  <p:tag name="TRANSPARENCY" val="True"/>
  <p:tag name="LATEXENGINEID" val="0"/>
  <p:tag name="TEMPFOLDER" val="c:\temp\"/>
  <p:tag name="LATEXFORMHEIGHT" val="312"/>
  <p:tag name="LATEXFORMWIDTH" val="384"/>
  <p:tag name="LATEXFORMWRAP" val="True"/>
  <p:tag name="BITMAPVECTOR" val="0"/>
</p:tagLst>
</file>

<file path=ppt/tags/tag21.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1115.86"/>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x(t),u(t))=-2&#10;\end{align*}&#10;&#10;&#10;&#10;\end{textblock*}&#10;&#10;&#10;&#10;&#10;\end{document}&#10;"/>
  <p:tag name="IGUANATEXSIZE" val="20"/>
  <p:tag name="IGUANATEXCURSOR" val="1343"/>
  <p:tag name="TRANSPARENCY" val="True"/>
  <p:tag name="LATEXENGINEID" val="0"/>
  <p:tag name="TEMPFOLDER" val="c:\temp\"/>
  <p:tag name="LATEXFORMHEIGHT" val="312"/>
  <p:tag name="LATEXFORMWIDTH" val="384"/>
  <p:tag name="LATEXFORMWRAP" val="True"/>
  <p:tag name="BITMAPVECTOR" val="0"/>
</p:tagLst>
</file>

<file path=ppt/tags/tag22.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1111.361"/>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x(t),u(t))=-1&#10;\end{align*}&#10;&#10;&#10;&#10;\end{textblock*}&#10;&#10;&#10;&#10;&#10;\end{document}&#10;"/>
  <p:tag name="IGUANATEXSIZE" val="20"/>
  <p:tag name="IGUANATEXCURSOR" val="1343"/>
  <p:tag name="TRANSPARENCY" val="True"/>
  <p:tag name="LATEXENGINEID" val="0"/>
  <p:tag name="TEMPFOLDER" val="c:\temp\"/>
  <p:tag name="LATEXFORMHEIGHT" val="312"/>
  <p:tag name="LATEXFORMWIDTH" val="384"/>
  <p:tag name="LATEXFORMWRAP" val="True"/>
  <p:tag name="BITMAPVECTOR" val="0"/>
</p:tagLst>
</file>

<file path=ppt/tags/tag23.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1000.37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x(t),u(t))=0&#10;\end{align*}&#10;&#10;&#10;&#10;\end{textblock*}&#10;&#10;&#10;&#10;&#10;\end{document}&#10;"/>
  <p:tag name="IGUANATEXSIZE" val="20"/>
  <p:tag name="IGUANATEXCURSOR" val="1343"/>
  <p:tag name="TRANSPARENCY" val="True"/>
  <p:tag name="LATEXENGINEID" val="0"/>
  <p:tag name="TEMPFOLDER" val="c:\temp\"/>
  <p:tag name="LATEXFORMHEIGHT" val="312"/>
  <p:tag name="LATEXFORMWIDTH" val="384"/>
  <p:tag name="LATEXFORMWRAP" val="True"/>
  <p:tag name="BITMAPVECTOR" val="0"/>
</p:tagLst>
</file>

<file path=ppt/tags/tag24.xml><?xml version="1.0" encoding="utf-8"?>
<p:tagLst xmlns:a="http://schemas.openxmlformats.org/drawingml/2006/main" xmlns:r="http://schemas.openxmlformats.org/officeDocument/2006/relationships" xmlns:p="http://schemas.openxmlformats.org/presentationml/2006/main">
  <p:tag name="OUTPUTDPI" val="1200"/>
  <p:tag name="ORIGINALHEIGHT" val="978.1365"/>
  <p:tag name="ORIGINALWIDTH" val="3012.4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5cm}(1in,2in)&#10;\noindent&#10;\begin{defbox}{Def: Additively separable function}&#10;We say $J$ is additively separable if it can be written in the form: \\$ J(\mbf u, \mbf x) = \sum_{t=0}^T c_t(x(t),u(t)) + c_T(x(T)).$&#10;\end{defbox}&#10;&#10;&#10;&#10;\end{textblock*}&#10;&#10;&#10;&#10;&#10;\end{document}&#10;"/>
  <p:tag name="IGUANATEXSIZE" val="20"/>
  <p:tag name="IGUANATEXCURSOR" val="1328"/>
  <p:tag name="TRANSPARENCY" val="True"/>
  <p:tag name="LATEXENGINEID" val="1"/>
  <p:tag name="TEMPFOLDER" val="c:\temp\"/>
  <p:tag name="LATEXFORMHEIGHT" val="312"/>
  <p:tag name="LATEXFORMWIDTH" val="384"/>
  <p:tag name="LATEXFORMWRAP" val="True"/>
  <p:tag name="BITMAPVECTOR" val="0"/>
</p:tagLst>
</file>

<file path=ppt/tags/tag25.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763.404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1)=0&#10;\end{align*}&#10;&#10;&#10;&#10;\end{textblock*}&#10;&#10;&#10;&#10;&#10;\end{document}&#10;"/>
  <p:tag name="IGUANATEXSIZE" val="20"/>
  <p:tag name="IGUANATEXCURSOR" val="1340"/>
  <p:tag name="TRANSPARENCY" val="True"/>
  <p:tag name="LATEXENGINEID" val="0"/>
  <p:tag name="TEMPFOLDER" val="c:\temp\"/>
  <p:tag name="LATEXFORMHEIGHT" val="312"/>
  <p:tag name="LATEXFORMWIDTH" val="384"/>
  <p:tag name="LATEXFORMWRAP" val="True"/>
  <p:tag name="BITMAPVECTOR" val="0"/>
</p:tagLst>
</file>

<file path=ppt/tags/tag26.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757.4053"/>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1)=1&#10;\end{align*}&#10;&#10;&#10;&#10;\end{textblock*}&#10;&#10;&#10;&#10;&#10;\end{document}&#10;"/>
  <p:tag name="IGUANATEXSIZE" val="20"/>
  <p:tag name="IGUANATEXCURSOR" val="1340"/>
  <p:tag name="TRANSPARENCY" val="True"/>
  <p:tag name="LATEXENGINEID" val="0"/>
  <p:tag name="TEMPFOLDER" val="c:\temp\"/>
  <p:tag name="LATEXFORMHEIGHT" val="312"/>
  <p:tag name="LATEXFORMWIDTH" val="384"/>
  <p:tag name="LATEXFORMWRAP" val="True"/>
  <p:tag name="BITMAPVECTOR" val="0"/>
</p:tagLst>
</file>

<file path=ppt/tags/tag27.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873.6408"/>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t+1)=-1&#10;\end{align*}&#10;&#10;&#10;&#10;\end{textblock*}&#10;&#10;&#10;&#10;&#10;\end{document}&#10;"/>
  <p:tag name="IGUANATEXSIZE" val="20"/>
  <p:tag name="IGUANATEXCURSOR" val="1340"/>
  <p:tag name="TRANSPARENCY" val="True"/>
  <p:tag name="LATEXENGINEID" val="0"/>
  <p:tag name="TEMPFOLDER" val="c:\temp\"/>
  <p:tag name="LATEXFORMHEIGHT" val="312"/>
  <p:tag name="LATEXFORMWIDTH" val="384"/>
  <p:tag name="LATEXFORMWRAP" val="True"/>
  <p:tag name="BITMAPVECTOR" val="0"/>
</p:tagLst>
</file>

<file path=ppt/tags/tag28.xml><?xml version="1.0" encoding="utf-8"?>
<p:tagLst xmlns:a="http://schemas.openxmlformats.org/drawingml/2006/main" xmlns:r="http://schemas.openxmlformats.org/officeDocument/2006/relationships" xmlns:p="http://schemas.openxmlformats.org/presentationml/2006/main">
  <p:tag name="OUTPUTDPI" val="1200"/>
  <p:tag name="ORIGINALHEIGHT" val="1117.36"/>
  <p:tag name="ORIGINALWIDTH" val="3082.865"/>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begin{align} \nonumber&#10;&amp;(\mathbf{u}^*,\mathbf{x}^*) {\in} \arg \min_{\mathbf u, \mathbf x} \sum_{t=0}^{T-1} c_t(x(t),u(t)) + c_T(x(T))\\ \label{eq}&#10;&amp;\text{subject to:  }  x(t+1)=f(x(t),u(t)) \text{ for  } t={0},..,T \\ \nonumber&#10;&amp; x(0)=x_0 , \text{ } x(t) \in X_t \subset \mathbb{R}^n \text{ for  } t={0},..,T \\ \nonumber&#10;&amp;u(t) \in U \subset \mathbb{R}^m \text{ for  } t={0},..,T-1\\ \nonumber&#10;&amp;\mbf u=(u(0),...,u(T-1)) \text{ and } \mbf x =(x(0),...,x(T))&#10;\end{align}&#10;&#10;&#10;&#10;\end{textblock*}&#10;&#10;&#10;&#10;&#10;\end{document}&#10;"/>
  <p:tag name="IGUANATEXSIZE" val="20"/>
  <p:tag name="IGUANATEXCURSOR" val="1069"/>
  <p:tag name="TRANSPARENCY" val="True"/>
  <p:tag name="LATEXENGINEID" val="0"/>
  <p:tag name="TEMPFOLDER" val="c:\temp\"/>
  <p:tag name="LATEXFORMHEIGHT" val="312"/>
  <p:tag name="LATEXFORMWIDTH" val="384"/>
  <p:tag name="LATEXFORMWRAP" val="True"/>
  <p:tag name="BITMAPVECTOR" val="0"/>
</p:tagLst>
</file>

<file path=ppt/tags/tag29.xml><?xml version="1.0" encoding="utf-8"?>
<p:tagLst xmlns:a="http://schemas.openxmlformats.org/drawingml/2006/main" xmlns:r="http://schemas.openxmlformats.org/officeDocument/2006/relationships" xmlns:p="http://schemas.openxmlformats.org/presentationml/2006/main">
  <p:tag name="OUTPUTDPI" val="1200"/>
  <p:tag name="ORIGINALHEIGHT" val="1117.36"/>
  <p:tag name="ORIGINALWIDTH" val="3082.865"/>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begin{align} \nonumber&#10;&amp;(\mathbf{u}^*,\mathbf{x}^*) {\in} \arg \min_{\mathbf u, \mathbf x} \sum_{t=0}^{T-1} c_t(x(t),u(t)) + c_T(x(T))\\ \label{eq}&#10;&amp;\text{subject to:  }  x(t+1)=f(x(t),u(t)) \text{ for  } t={0},..,T \\ \nonumber&#10;&amp; x(0)=x_0 , \text{ } x(t) \in X_t \subset \mathbb{R}^n \text{ for  } t={0},..,T \\ \nonumber&#10;&amp;u(t) \in U \subset \mathbb{R}^m \text{ for  } t={0},..,T-1\\ \nonumber&#10;&amp;\mbf u=(u(0),...,u(T-1)) \text{ and } \mbf x =(x(0),...,x(T))&#10;\end{align}&#10;&#10;&#10;&#10;\end{textblock*}&#10;&#10;&#10;&#10;&#10;\end{document}&#10;"/>
  <p:tag name="IGUANATEXSIZE" val="20"/>
  <p:tag name="IGUANATEXCURSOR" val="1069"/>
  <p:tag name="TRANSPARENCY" val="True"/>
  <p:tag name="LATEXENGINEID" val="0"/>
  <p:tag name="TEMPFOLDER" val="c:\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742.6036"/>
  <p:tag name="ORIGINALWIDTH" val="2835.39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noindent&#10;\begin{mybox}{}&#10;This may result in an increased frequency of power grids not being able to meet demand spikes.&#10;\end{mybox}&#10;&#10;&#10;&#10;\end{textblock*}&#10;&#10;&#10;&#10;&#10;\end{document}&#10;"/>
  <p:tag name="IGUANATEXSIZE" val="20"/>
  <p:tag name="IGUANATEXCURSOR" val="1459"/>
  <p:tag name="TRANSPARENCY" val="True"/>
  <p:tag name="LATEXENGINEID" val="1"/>
  <p:tag name="TEMPFOLDER" val="c:\temp\"/>
  <p:tag name="LATEXFORMHEIGHT" val="312"/>
  <p:tag name="LATEXFORMWIDTH" val="384"/>
  <p:tag name="LATEXFORMWRAP" val="True"/>
  <p:tag name="BITMAPVECTOR" val="0"/>
</p:tagLst>
</file>

<file path=ppt/tags/tag30.xml><?xml version="1.0" encoding="utf-8"?>
<p:tagLst xmlns:a="http://schemas.openxmlformats.org/drawingml/2006/main" xmlns:r="http://schemas.openxmlformats.org/officeDocument/2006/relationships" xmlns:p="http://schemas.openxmlformats.org/presentationml/2006/main">
  <p:tag name="OUTPUTDPI" val="1200"/>
  <p:tag name="ORIGINALHEIGHT" val="1525.309"/>
  <p:tag name="ORIGINALWIDTH" val="4644.919"/>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Suppose $\textcolor{blue}{V}: X \times \mathbb{N} \to \mathbb{R}$ is such that,&#10;\vspace{-0.2cm}&#10;  \begin{align*}&#10;  &amp; \textcolor{blue}{V}(x,T) =c_T(x) \qquad \forall s \in X\\&#10;  &amp; \textcolor{blue}{V(x,t)}= \min_{u }\{c_t(x,u) + \textcolor{blue}{V(f(x,u),t+1)}\} \quad \forall t \in \{0,...,T-1\}, \quad \forall x \in X.&#10;  \end{align*}&#10;  Then if $\mathbf u^* =(u^*(0),..,u^*(T-1))$ and $\mathbf x^* =(x^*(0),..,x^*(T))$  satisfies,&#10;\vspace{-0.25cm}&#10;  \begin{align*}&#10; &amp;u^*(t)=\arg \min_{u }\{c_t(x,u) + \textcolor{blue}{V(f(x,u),t+1)}\} \quad \forall t \in \{0,...,T-1\},\\&#10; &amp; x^*(t+1)=f(x^*(t),u^*(t)) \quad \forall t \in \{0,...,T-1\} \text{ and } x(0)=x_0,&#10;  \end{align*}&#10; we have that $(\mathbf u^*,\mbf x^*)$ solves Opt~(1).&#10;&#10;&#10;&#10;\end{textblock*}&#10;&#10;&#10;&#10;&#10;\end{document}&#10;"/>
  <p:tag name="IGUANATEXSIZE" val="18"/>
  <p:tag name="IGUANATEXCURSOR" val="1096"/>
  <p:tag name="TRANSPARENCY" val="True"/>
  <p:tag name="LATEXENGINEID" val="0"/>
  <p:tag name="TEMPFOLDER" val="c:\temp\"/>
  <p:tag name="LATEXFORMHEIGHT" val="312"/>
  <p:tag name="LATEXFORMWIDTH" val="384"/>
  <p:tag name="LATEXFORMWRAP" val="True"/>
  <p:tag name="BITMAPVECTOR" val="0"/>
</p:tagLst>
</file>

<file path=ppt/tags/tag31.xml><?xml version="1.0" encoding="utf-8"?>
<p:tagLst xmlns:a="http://schemas.openxmlformats.org/drawingml/2006/main" xmlns:r="http://schemas.openxmlformats.org/officeDocument/2006/relationships" xmlns:p="http://schemas.openxmlformats.org/presentationml/2006/main">
  <p:tag name="OUTPUTDPI" val="1200"/>
  <p:tag name="ORIGINALHEIGHT" val="788.9014"/>
  <p:tag name="ORIGINALWIDTH" val="4925.384"/>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goodbox}{} The function $J: \R^{m \times T} \times \R^{n \times (T+1)} \to \R$ is said to be \textbf{forward separable} if it can be written as&#10;\vspace{-0.3cm}&#10; \begin{align*}&#10;&amp;J(\mbf u, \mbf x)=\psi_T( x(T),\psi_{T-1}(x(T-1),u(T-1),\psi_{T-2}(....,\\ \nonumber&#10;&amp; \hspace{4cm}  \psi_{1}(x(1),u(1), \psi_{0}(x(0),u(0)))),....,))). \nonumber&#10;%&amp;J(\mbf u, \mbf x)=\psi_T \bigg( x(T),\psi_{T-1} \bigg(x(T-1),u(T-1),\psi_{T-2} \bigg(....,\\ \nonumber&#10;%&amp; \hspace{4cm}  \psi_{1} \bigg(x(1),u(1), \psi_{0}\bigg(x(0),u(0)\bigg)\bigg)\bigg),....,\bigg)\bigg)\bigg). \nonumber&#10;\end{align*}&#10;\end{goodbox}&#10;&#10;&#10;&#10;\end{textblock*}&#10;&#10;&#10;&#10;&#10;\end{document}&#10;"/>
  <p:tag name="IGUANATEXSIZE" val="20"/>
  <p:tag name="IGUANATEXCURSOR" val="1606"/>
  <p:tag name="TRANSPARENCY" val="True"/>
  <p:tag name="LATEXENGINEID" val="0"/>
  <p:tag name="TEMPFOLDER" val="c:\temp\"/>
  <p:tag name="LATEXFORMHEIGHT" val="315"/>
  <p:tag name="LATEXFORMWIDTH" val="384"/>
  <p:tag name="LATEXFORMWRAP" val="True"/>
  <p:tag name="BITMAPVECTOR" val="0"/>
</p:tagLst>
</file>

<file path=ppt/tags/tag32.xml><?xml version="1.0" encoding="utf-8"?>
<p:tagLst xmlns:a="http://schemas.openxmlformats.org/drawingml/2006/main" xmlns:r="http://schemas.openxmlformats.org/officeDocument/2006/relationships" xmlns:p="http://schemas.openxmlformats.org/presentationml/2006/main">
  <p:tag name="OUTPUTDPI" val="1200"/>
  <p:tag name="ORIGINALHEIGHT" val="754.6053"/>
  <p:tag name="ORIGINALWIDTH" val="3986.056"/>
  <p:tag name="LATEXADDIN" val="\documentclass{article}&#10;\usepackage{amsmath}&#10;\usepackage{amssymb}&#10;%\usepackage{xcolor}&#10;\usepackage[dvipsnames]{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9cm}(1in,2in)&#10;Recall, consumer electricity costs can be written as:&#10;\begin{align*}&#10;\text{{ \textbf{ Cost}}} =&#10;\textcolor{ForestGreen}{\underbrace{{\,p_{\text{off}} \sum_{k \in  \text{off-peak}} q_{\text{grid}}(k)} +  { \, p_{\text{on}} \sum_{k \in  \text{on-peak}} q_{\text{grid}}(k)  }}_{\text{Time of Use (ToU) Charge}}} + \textcolor{violet}{\underbrace{p_d \max_{k \in \text{on-peak}} q_{\text{grid}}(k)   }_{\text{Demand Charge}}}&#10;\end{align*}&#10;&#10;&#10;&#10;\end{textblock*}&#10;&#10;&#10;&#10;&#10;\end{document}&#10;"/>
  <p:tag name="IGUANATEXSIZE" val="20"/>
  <p:tag name="IGUANATEXCURSOR" val="1240"/>
  <p:tag name="TRANSPARENCY" val="True"/>
  <p:tag name="LATEXENGINEID" val="1"/>
  <p:tag name="TEMPFOLDER" val="c:\temp\"/>
  <p:tag name="LATEXFORMHEIGHT" val="312"/>
  <p:tag name="LATEXFORMWIDTH" val="384"/>
  <p:tag name="LATEXFORMWRAP" val="True"/>
  <p:tag name="BITMAPVECTOR" val="0"/>
</p:tagLst>
</file>

<file path=ppt/tags/tag33.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101.9872"/>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_t&#10;\end{align*}&#10;&#10;&#10;&#10;\end{textblock*}&#10;&#10;&#10;&#10;&#10;\end{document}&#10;"/>
  <p:tag name="IGUANATEXSIZE" val="20"/>
  <p:tag name="IGUANATEXCURSOR" val="954"/>
  <p:tag name="TRANSPARENCY" val="True"/>
  <p:tag name="LATEXENGINEID" val="0"/>
  <p:tag name="TEMPFOLDER" val="c:\temp\"/>
  <p:tag name="LATEXFORMHEIGHT" val="312"/>
  <p:tag name="LATEXFORMWIDTH" val="384"/>
  <p:tag name="LATEXFORMWRAP" val="True"/>
  <p:tag name="BITMAPVECTOR" val="0"/>
</p:tagLst>
</file>

<file path=ppt/tags/tag34.xml><?xml version="1.0" encoding="utf-8"?>
<p:tagLst xmlns:a="http://schemas.openxmlformats.org/drawingml/2006/main" xmlns:r="http://schemas.openxmlformats.org/officeDocument/2006/relationships" xmlns:p="http://schemas.openxmlformats.org/presentationml/2006/main">
  <p:tag name="OUTPUTDPI" val="1200"/>
  <p:tag name="ORIGINALHEIGHT" val="83.98952"/>
  <p:tag name="ORIGINALWIDTH" val="223.472"/>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_{t+1}&#10;\end{align*}&#10;&#10;&#10;&#10;\end{textblock*}&#10;&#10;&#10;&#10;&#10;\end{document}&#10;"/>
  <p:tag name="IGUANATEXSIZE" val="20"/>
  <p:tag name="IGUANATEXCURSOR" val="954"/>
  <p:tag name="TRANSPARENCY" val="True"/>
  <p:tag name="LATEXENGINEID" val="0"/>
  <p:tag name="TEMPFOLDER" val="c:\temp\"/>
  <p:tag name="LATEXFORMHEIGHT" val="312"/>
  <p:tag name="LATEXFORMWIDTH" val="384"/>
  <p:tag name="LATEXFORMWRAP" val="True"/>
  <p:tag name="BITMAPVECTOR" val="0"/>
</p:tagLst>
</file>

<file path=ppt/tags/tag35.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83.23961"/>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_{t}&#10;\end{align*}&#10;&#10;&#10;&#10;\end{textblock*}&#10;&#10;&#10;&#10;&#10;\end{document}&#10;"/>
  <p:tag name="IGUANATEXSIZE" val="20"/>
  <p:tag name="IGUANATEXCURSOR" val="954"/>
  <p:tag name="TRANSPARENCY" val="True"/>
  <p:tag name="LATEXENGINEID" val="0"/>
  <p:tag name="TEMPFOLDER" val="c:\temp\"/>
  <p:tag name="LATEXFORMHEIGHT" val="312"/>
  <p:tag name="LATEXFORMWIDTH" val="384"/>
  <p:tag name="LATEXFORMWRAP" val="True"/>
  <p:tag name="BITMAPVECTOR" val="0"/>
</p:tagLst>
</file>

<file path=ppt/tags/tag36.xml><?xml version="1.0" encoding="utf-8"?>
<p:tagLst xmlns:a="http://schemas.openxmlformats.org/drawingml/2006/main" xmlns:r="http://schemas.openxmlformats.org/officeDocument/2006/relationships" xmlns:p="http://schemas.openxmlformats.org/presentationml/2006/main">
  <p:tag name="OUTPUTDPI" val="1200"/>
  <p:tag name="ORIGINALHEIGHT" val="866.8917"/>
  <p:tag name="ORIGINALWIDTH" val="4086.989"/>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defbox}{}&#10;  \vspace{-0.8cm}&#10;  \begin{align*}&#10;  &amp;  \min_{  \mbf u }  \psi_T( x(T),\psi_{T-1}(x(T-1),u(T-1),\psi_{T-2}(....,\\ \nonumber&#10;  &amp;\hspace{5cm}  \psi_{1}(x(1),u(1), \psi_{0}(x(0),u(0)))),....,))) \\ &#10;  &amp;\text{subject to:  }  x(t+1)=f(x(t),u(t), t)  \\&#10;  &amp; x(0)=x_0 , \text{ } x(t) \in X, \text{ } u(t) \in U \quad \text{ for  } t={0},..,T  &#10;  \end{align*}&#10; \end{defbox}&#10;&#10;&#10;&#10;\end{textblock*}&#10;&#10;&#10;&#10;&#10;\end{document}&#10;"/>
  <p:tag name="IGUANATEXSIZE" val="20"/>
  <p:tag name="IGUANATEXCURSOR" val="1482"/>
  <p:tag name="TRANSPARENCY" val="True"/>
  <p:tag name="LATEXENGINEID" val="0"/>
  <p:tag name="TEMPFOLDER" val="c:\temp\"/>
  <p:tag name="LATEXFORMHEIGHT" val="312"/>
  <p:tag name="LATEXFORMWIDTH" val="384"/>
  <p:tag name="LATEXFORMWRAP" val="True"/>
  <p:tag name="BITMAPVECTOR" val="0"/>
</p:tagLst>
</file>

<file path=ppt/tags/tag37.xml><?xml version="1.0" encoding="utf-8"?>
<p:tagLst xmlns:a="http://schemas.openxmlformats.org/drawingml/2006/main" xmlns:r="http://schemas.openxmlformats.org/officeDocument/2006/relationships" xmlns:p="http://schemas.openxmlformats.org/presentationml/2006/main">
  <p:tag name="OUTPUTDPI" val="1200"/>
  <p:tag name="ORIGINALHEIGHT" val="841.3948"/>
  <p:tag name="ORIGINALWIDTH" val="3182.602"/>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goodbox}{}&#10;  \vspace{-0.8cm}&#10;  \begin{align*}&#10;  &amp;  \min_{  u } \textcolor{blue}{ \psi_T(z_1(T),z_2(T))} \\&#10;  &amp;\text{subject to:  }  \begin{bmatrix} z_1(t+1)\\ \textcolor{blue}{z_2(t+1)} \end{bmatrix} =   \begin{bmatrix} f(z_1(t),u(t), t) \\ \textcolor{blue}{\psi_{t}(z_1(t),u(t),z_2(t))} \end{bmatrix} \\&#10;  &amp; z_1(0)=x_0 , \text{ } z_1(t) \in X, \text{ } u(t) \in U \text{ for } t={0},..,T-1  &#10;  \end{align*}&#10; \end{goodbox}&#10;&#10;&#10;&#10;\end{textblock*}&#10;&#10;&#10;&#10;&#10;\end{document}&#10;"/>
  <p:tag name="IGUANATEXSIZE" val="20"/>
  <p:tag name="IGUANATEXCURSOR" val="1568"/>
  <p:tag name="TRANSPARENCY" val="True"/>
  <p:tag name="LATEXENGINEID" val="0"/>
  <p:tag name="TEMPFOLDER" val="c:\temp\"/>
  <p:tag name="LATEXFORMHEIGHT" val="312"/>
  <p:tag name="LATEXFORMWIDTH" val="384"/>
  <p:tag name="LATEXFORMWRAP" val="True"/>
  <p:tag name="BITMAPVECTOR" val="0"/>
</p:tagLst>
</file>

<file path=ppt/tags/tag38.xml><?xml version="1.0" encoding="utf-8"?>
<p:tagLst xmlns:a="http://schemas.openxmlformats.org/drawingml/2006/main" xmlns:r="http://schemas.openxmlformats.org/officeDocument/2006/relationships" xmlns:p="http://schemas.openxmlformats.org/presentationml/2006/main">
  <p:tag name="OUTPUTDPI" val="1200"/>
  <p:tag name="ORIGINALHEIGHT" val="323.2096"/>
  <p:tag name="ORIGINALWIDTH" val="4915.636"/>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tcolorbox}&#10; Intuitively maps, $\{\psi_t\}_{0 \le t \le T}$, carry the necessary \textcolor{ForestGreen}{information} for a decision maker to act optimally.&#10; \end{tcolorbox}&#10;&#10;&#10;&#10;\end{textblock*}&#10;&#10;&#10;&#10;&#10;\end{document}&#10;"/>
  <p:tag name="IGUANATEXSIZE" val="20"/>
  <p:tag name="IGUANATEXCURSOR" val="1341"/>
  <p:tag name="TRANSPARENCY" val="True"/>
  <p:tag name="LATEXENGINEID" val="0"/>
  <p:tag name="TEMPFOLDER" val="c:\temp\"/>
  <p:tag name="LATEXFORMHEIGHT" val="312"/>
  <p:tag name="LATEXFORMWIDTH" val="384"/>
  <p:tag name="LATEXFORMWRAP" val="True"/>
  <p:tag name="BITMAPVECTOR" val="0"/>
</p:tagLst>
</file>

<file path=ppt/tags/tag39.xml><?xml version="1.0" encoding="utf-8"?>
<p:tagLst xmlns:a="http://schemas.openxmlformats.org/drawingml/2006/main" xmlns:r="http://schemas.openxmlformats.org/officeDocument/2006/relationships" xmlns:p="http://schemas.openxmlformats.org/presentationml/2006/main">
  <p:tag name="OUTPUTDPI" val="1200"/>
  <p:tag name="ORIGINALHEIGHT" val="1397.075"/>
  <p:tag name="ORIGINALWIDTH" val="5307.836"/>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The function $J: \R^{m \times T} \times \R^{n \times (T+1)} \to \R$ is said to be \textbf{Naturally Forward Separable (NFS)} if it can be written as&#10; \begin{align*}&#10; &amp;J(\mbf u, \mbf x)=\psi_T( x(T),\psi_{T-1}(x(T-1),u(T-1),\psi_{T-2}(....,\\ \nonumber&#10; &amp;\hspace{5cm}  \psi_{1}(x(1),u(1), \psi_{0}(x(0),u(0)))),....,))) \nonumber&#10; \end{align*}&#10; where $\psi_0: \R^n \times \R^m \to \textcolor{blue}{\R^k}$, $\psi_t: \R^n \times \R^m  \times \textcolor{blue}{\R^k} \to \textcolor{blue}{\R^k}$, $\psi_T: \R^n  \times \textcolor{blue}{\R^k} \to \R$, and \textcolor{blue}{$k \in \N$} is \textcolor{red}{independent of $T$, $n$ and $m$.}&#10;&#10;&#10;&#10;\end{textblock*}&#10;&#10;&#10;&#10;&#10;\end{document}&#10;"/>
  <p:tag name="IGUANATEXSIZE" val="20"/>
  <p:tag name="IGUANATEXCURSOR" val="1794"/>
  <p:tag name="TRANSPARENCY" val="True"/>
  <p:tag name="LATEXENGINEID" val="0"/>
  <p:tag name="TEMPFOLDER" val="c:\temp\"/>
  <p:tag name="LATEXFORMHEIGHT" val="312"/>
  <p:tag name="LATEXFORMWIDTH" val="384"/>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561.8284"/>
  <p:tag name="ORIGINALWIDTH" val="4253.094"/>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2cm}(1in,2in)&#10;\noindent&#10;\begin{tcolorbox}&#10;To futher integrate renewable sources into power grids electical companies must find a way to reduce demand peaks.&#10;\end{tcolorbox}&#10;&#10;&#10;&#10;\end{textblock*}&#10;&#10;&#10;&#10;&#10;\end{document}&#10;"/>
  <p:tag name="IGUANATEXSIZE" val="20"/>
  <p:tag name="IGUANATEXCURSOR" val="1327"/>
  <p:tag name="TRANSPARENCY" val="True"/>
  <p:tag name="LATEXENGINEID" val="1"/>
  <p:tag name="TEMPFOLDER" val="c:\temp\"/>
  <p:tag name="LATEXFORMHEIGHT" val="312"/>
  <p:tag name="LATEXFORMWIDTH" val="384"/>
  <p:tag name="LATEXFORMWRAP" val="True"/>
  <p:tag name="BITMAPVECTOR" val="0"/>
</p:tagLst>
</file>

<file path=ppt/tags/tag40.xml><?xml version="1.0" encoding="utf-8"?>
<p:tagLst xmlns:a="http://schemas.openxmlformats.org/drawingml/2006/main" xmlns:r="http://schemas.openxmlformats.org/officeDocument/2006/relationships" xmlns:p="http://schemas.openxmlformats.org/presentationml/2006/main">
  <p:tag name="OUTPUTDPI" val="1200"/>
  <p:tag name="ORIGINALHEIGHT" val="530.1837"/>
  <p:tag name="ORIGINALWIDTH" val="3853.018"/>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itemize}&#10; \item $    J(\mbf u, \mbf x)= \sum_{t=0}^{T} \left[ a_t(x(t)) - \frac{1}{T} \sum_{s=0}^{T} a_s(x(s))   \right]^2$.&#10; \vspace{-0.25cm} &#10; \item $J(\mbf u, \mbf x)= \sum_{t=0}^{T-1} c_t(x(t),u(t)) + \max_{0 \le k \le T-1}{d_{{k}}(x({k}),u(k))}$.&#10;\end{itemize}&#10;&#10;&#10;&#10;\end{textblock*}&#10;&#10;&#10;&#10;&#10;\end{document}&#10;"/>
  <p:tag name="IGUANATEXSIZE" val="20"/>
  <p:tag name="IGUANATEXCURSOR" val="1570"/>
  <p:tag name="TRANSPARENCY" val="True"/>
  <p:tag name="FILENAME" val=""/>
  <p:tag name="LATEXENGINEID" val="0"/>
  <p:tag name="TEMPFOLDER" val="c:\temp\"/>
  <p:tag name="LATEXFORMHEIGHT" val="312"/>
  <p:tag name="LATEXFORMWIDTH" val="384"/>
  <p:tag name="LATEXFORMWRAP" val="True"/>
  <p:tag name="BITMAPVECTOR" val="0"/>
</p:tagLst>
</file>

<file path=ppt/tags/tag41.xml><?xml version="1.0" encoding="utf-8"?>
<p:tagLst xmlns:a="http://schemas.openxmlformats.org/drawingml/2006/main" xmlns:r="http://schemas.openxmlformats.org/officeDocument/2006/relationships" xmlns:p="http://schemas.openxmlformats.org/presentationml/2006/main">
  <p:tag name="OUTPUTDPI" val="1200"/>
  <p:tag name="ORIGINALHEIGHT" val="597.6753"/>
  <p:tag name="ORIGINALWIDTH" val="1718.035"/>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x}_1(t+1) &amp; = x_1(t) + v \cos(x_3) \\ \nonumber&#10;  {x}_2(t+1) &amp; = x_2(t) + v \sin(x_3) \\ \nonumber&#10;  x_3(t+1) &amp; =x_3(t) +\frac{v}{L} \tan( u(t)),&#10;\end{align*}&#10;&#10;&#10;&#10;\end{textblock*}&#10;&#10;&#10;&#10;&#10;\end{document}&#10;"/>
  <p:tag name="IGUANATEXSIZE" val="20"/>
  <p:tag name="IGUANATEXCURSOR" val="1101"/>
  <p:tag name="TRANSPARENCY" val="True"/>
  <p:tag name="FILENAME" val=""/>
  <p:tag name="LATEXENGINEID" val="0"/>
  <p:tag name="TEMPFOLDER" val="c:\temp\"/>
  <p:tag name="LATEXFORMHEIGHT" val="312"/>
  <p:tag name="LATEXFORMWIDTH" val="384"/>
  <p:tag name="LATEXFORMWRAP" val="True"/>
  <p:tag name="BITMAPVECTOR" val="0"/>
</p:tagLst>
</file>

<file path=ppt/tags/tag42.xml><?xml version="1.0" encoding="utf-8"?>
<p:tagLst xmlns:a="http://schemas.openxmlformats.org/drawingml/2006/main" xmlns:r="http://schemas.openxmlformats.org/officeDocument/2006/relationships" xmlns:p="http://schemas.openxmlformats.org/presentationml/2006/main">
  <p:tag name="OUTPUTDPI" val="1200"/>
  <p:tag name="ORIGINALHEIGHT" val="56.24299"/>
  <p:tag name="ORIGINALWIDTH" val="185.9768"/>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v=&#10;\end{align*}&#10;&#10;&#10;&#10;\end{textblock*}&#10;&#10;&#10;&#10;&#10;\end{document}&#10;"/>
  <p:tag name="IGUANATEXSIZE" val="18"/>
  <p:tag name="IGUANATEXCURSOR" val="955"/>
  <p:tag name="TRANSPARENCY" val="True"/>
  <p:tag name="FILENAME" val=""/>
  <p:tag name="LATEXENGINEID" val="0"/>
  <p:tag name="TEMPFOLDER" val="c:\temp\"/>
  <p:tag name="LATEXFORMHEIGHT" val="312"/>
  <p:tag name="LATEXFORMWIDTH" val="384"/>
  <p:tag name="LATEXFORMWRAP" val="True"/>
  <p:tag name="BITMAPVECTOR" val="0"/>
</p:tagLst>
</file>

<file path=ppt/tags/tag43.xml><?xml version="1.0" encoding="utf-8"?>
<p:tagLst xmlns:a="http://schemas.openxmlformats.org/drawingml/2006/main" xmlns:r="http://schemas.openxmlformats.org/officeDocument/2006/relationships" xmlns:p="http://schemas.openxmlformats.org/presentationml/2006/main">
  <p:tag name="OUTPUTDPI" val="1200"/>
  <p:tag name="ORIGINALHEIGHT" val="84.73937"/>
  <p:tag name="ORIGINALWIDTH" val="204.7244"/>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L=&#10;\end{align*}&#10;&#10;&#10;&#10;\end{textblock*}&#10;&#10;&#10;&#10;&#10;\end{document}&#10;"/>
  <p:tag name="IGUANATEXSIZE" val="20"/>
  <p:tag name="IGUANATEXCURSOR" val="955"/>
  <p:tag name="TRANSPARENCY" val="True"/>
  <p:tag name="FILENAME" val=""/>
  <p:tag name="LATEXENGINEID" val="0"/>
  <p:tag name="TEMPFOLDER" val="c:\temp\"/>
  <p:tag name="LATEXFORMHEIGHT" val="312"/>
  <p:tag name="LATEXFORMWIDTH" val="384"/>
  <p:tag name="LATEXFORMWRAP" val="True"/>
  <p:tag name="BITMAPVECTOR" val="0"/>
</p:tagLst>
</file>

<file path=ppt/tags/tag44.xml><?xml version="1.0" encoding="utf-8"?>
<p:tagLst xmlns:a="http://schemas.openxmlformats.org/drawingml/2006/main" xmlns:r="http://schemas.openxmlformats.org/officeDocument/2006/relationships" xmlns:p="http://schemas.openxmlformats.org/presentationml/2006/main">
  <p:tag name="OUTPUTDPI" val="1200"/>
  <p:tag name="ORIGINALHEIGHT" val="980.8774"/>
  <p:tag name="ORIGINALWIDTH" val="4551.931"/>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itemize}&#10; \item $J(\mbf u, \mbf x) \hspace{-0.2cm} = \hspace{-0.2cm} \sum_{t=0}^{T-1} \hspace{-0.2cm} c_t(x(t),u(t))\hspace{-0.1cm} + \hspace{-0.1cm} c_T(x(T)) \hspace{-0.1cm} \textcolor{red}{\implies}$ \hspace{-0.25cm} \textcolor{blue}{Generalization of classic DP.}&#10; &#10; \item $ J(\mbf u, \mbf x)=\max \left\{\max_{0 \le k \le T-1}\{c_k(u(k),x(k))\}, c_T(x(T)) \right\}$.&#10; &#10; \item $ J(\mbf u, \mbf x)= \min \bigg\{ \inf \bigg\{t \in [0,T] : x(t) \in S \bigg\}, T \bigg\}$.&#10;\end{itemize}&#10;&#10;&#10;&#10;\end{textblock*}&#10;&#10;&#10;&#10;&#10;\end{document}&#10;"/>
  <p:tag name="IGUANATEXSIZE" val="20"/>
  <p:tag name="IGUANATEXCURSOR" val="1520"/>
  <p:tag name="TRANSPARENCY" val="True"/>
  <p:tag name="FILENAME" val=""/>
  <p:tag name="LATEXENGINEID" val="0"/>
  <p:tag name="TEMPFOLDER" val="c:\temp\"/>
  <p:tag name="LATEXFORMHEIGHT" val="312"/>
  <p:tag name="LATEXFORMWIDTH" val="384"/>
  <p:tag name="LATEXFORMWRAP" val="True"/>
  <p:tag name="BITMAPVECTOR" val="0"/>
</p:tagLst>
</file>

<file path=ppt/tags/tag45.xml><?xml version="1.0" encoding="utf-8"?>
<p:tagLst xmlns:a="http://schemas.openxmlformats.org/drawingml/2006/main" xmlns:r="http://schemas.openxmlformats.org/officeDocument/2006/relationships" xmlns:p="http://schemas.openxmlformats.org/presentationml/2006/main">
  <p:tag name="OUTPUTDPI" val="1200"/>
  <p:tag name="ORIGINALHEIGHT" val="1525.309"/>
  <p:tag name="ORIGINALWIDTH" val="4606.674"/>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Suppose $\textcolor{blue}{V}: X \times \mathbb{N} \to \mathbb{R}$ is such that,&#10;\vspace{-0.2cm}&#10;  \begin{align*}&#10;  &amp; \textcolor{blue}{V}(x,T) =\phi_T(x) \qquad \forall x \in X\\&#10;  &amp; \textcolor{blue}{V(x,t)}= \min_{u }\{\phi_t(x,u,  \textcolor{blue}{V(f(x,u),t+1)})\} \quad \forall t \in \{0,...,T-1\}, \quad \forall x \in X.&#10;  \end{align*}&#10;  Then if $\mathbf u^* =(u^*(0),..,u^*(T-1))$ and $\mathbf x^* =(x^*(0),..,x^*(T))$  satisfies,&#10;\vspace{-0.25cm}&#10;  \begin{align*}&#10; &amp;u^*(t)=\arg \min_{u }\{\phi_t(x,u, \textcolor{blue}{V(f(x,u),t+1)})\} \quad \forall t \in \{0,...,T-1\},\\&#10; &amp; x^*(t+1)=f(x^*(t),u^*(t)) \quad \forall t \in \{0,...,T-1\} \text{ and } x(0)=x_0,&#10;  \end{align*}&#10; we have that $(\mathbf u^*,\mbf x^*)$ solves Opt~(1).&#10;&#10;&#10;&#10;\end{textblock*}&#10;&#10;&#10;&#10;&#10;\end{document}&#10;"/>
  <p:tag name="IGUANATEXSIZE" val="18"/>
  <p:tag name="IGUANATEXCURSOR" val="1662"/>
  <p:tag name="TRANSPARENCY" val="True"/>
  <p:tag name="LATEXENGINEID" val="0"/>
  <p:tag name="TEMPFOLDER" val="c:\temp\"/>
  <p:tag name="LATEXFORMHEIGHT" val="312"/>
  <p:tag name="LATEXFORMWIDTH" val="384"/>
  <p:tag name="LATEXFORMWRAP" val="True"/>
  <p:tag name="BITMAPVECTOR" val="0"/>
</p:tagLst>
</file>

<file path=ppt/tags/tag46.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101.9872"/>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_t&#10;\end{align*}&#10;&#10;&#10;&#10;\end{textblock*}&#10;&#10;&#10;&#10;&#10;\end{document}&#10;"/>
  <p:tag name="IGUANATEXSIZE" val="20"/>
  <p:tag name="IGUANATEXCURSOR" val="954"/>
  <p:tag name="TRANSPARENCY" val="True"/>
  <p:tag name="LATEXENGINEID" val="0"/>
  <p:tag name="TEMPFOLDER" val="c:\temp\"/>
  <p:tag name="LATEXFORMHEIGHT" val="312"/>
  <p:tag name="LATEXFORMWIDTH" val="384"/>
  <p:tag name="LATEXFORMWRAP" val="True"/>
  <p:tag name="BITMAPVECTOR" val="0"/>
</p:tagLst>
</file>

<file path=ppt/tags/tag47.xml><?xml version="1.0" encoding="utf-8"?>
<p:tagLst xmlns:a="http://schemas.openxmlformats.org/drawingml/2006/main" xmlns:r="http://schemas.openxmlformats.org/officeDocument/2006/relationships" xmlns:p="http://schemas.openxmlformats.org/presentationml/2006/main">
  <p:tag name="OUTPUTDPI" val="1200"/>
  <p:tag name="ORIGINALHEIGHT" val="83.98952"/>
  <p:tag name="ORIGINALWIDTH" val="223.472"/>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x_{t+1}&#10;\end{align*}&#10;&#10;&#10;&#10;\end{textblock*}&#10;&#10;&#10;&#10;&#10;\end{document}&#10;"/>
  <p:tag name="IGUANATEXSIZE" val="20"/>
  <p:tag name="IGUANATEXCURSOR" val="954"/>
  <p:tag name="TRANSPARENCY" val="True"/>
  <p:tag name="LATEXENGINEID" val="0"/>
  <p:tag name="TEMPFOLDER" val="c:\temp\"/>
  <p:tag name="LATEXFORMHEIGHT" val="312"/>
  <p:tag name="LATEXFORMWIDTH" val="384"/>
  <p:tag name="LATEXFORMWRAP" val="True"/>
  <p:tag name="BITMAPVECTOR" val="0"/>
</p:tagLst>
</file>

<file path=ppt/tags/tag48.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83.23961"/>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c_{t}&#10;\end{align*}&#10;&#10;&#10;&#10;\end{textblock*}&#10;&#10;&#10;&#10;&#10;\end{document}&#10;"/>
  <p:tag name="IGUANATEXSIZE" val="20"/>
  <p:tag name="IGUANATEXCURSOR" val="954"/>
  <p:tag name="TRANSPARENCY" val="True"/>
  <p:tag name="LATEXENGINEID" val="0"/>
  <p:tag name="TEMPFOLDER" val="c:\temp\"/>
  <p:tag name="LATEXFORMHEIGHT" val="312"/>
  <p:tag name="LATEXFORMWIDTH" val="384"/>
  <p:tag name="LATEXFORMWRAP" val="True"/>
  <p:tag name="BITMAPVECTOR" val="0"/>
</p:tagLst>
</file>

<file path=ppt/tags/tag49.xml><?xml version="1.0" encoding="utf-8"?>
<p:tagLst xmlns:a="http://schemas.openxmlformats.org/drawingml/2006/main" xmlns:r="http://schemas.openxmlformats.org/officeDocument/2006/relationships" xmlns:p="http://schemas.openxmlformats.org/presentationml/2006/main">
  <p:tag name="OUTPUTDPI" val="1200"/>
  <p:tag name="ORIGINALHEIGHT" val="1043.87"/>
  <p:tag name="ORIGINALWIDTH" val="3636.295"/>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begin{align} \nonumber&#10;&amp;(\mathbf{u}^*,\mathbf{x}^*) {\in} \arg \min_{\mathbf u, \mathbf x} \phi_0 \bigg(x(0),u(0), \phi_1 \bigg(x(1),u(1), \dots \phi_T \bigg(x(T) \bigg) \dots \bigg) \bigg)\\ \label{eq}&#10;&amp;\text{subject to:  }  x(t+1)=f(x(t),u(t)) \text{ for  } t={0},..,T \\ \nonumber&#10;&amp; x(0)=x_0 , \text{ } x(t) \in X_t \subset \mathbb{R}^n \text{ for  } t={0},..,T \\ \nonumber&#10;&amp;u(t) \in U \subset \mathbb{R}^m \text{ for  } t={0},..,T-1\\ \nonumber&#10;&amp;\mbf u=(u(0),...,u(T-1)) \text{ and } \mbf x =(x(0),...,x(T))&#10;\end{align}&#10;&#10;&#10;&#10;\end{textblock*}&#10;&#10;&#10;&#10;&#10;\end{document}&#10;"/>
  <p:tag name="IGUANATEXSIZE" val="20"/>
  <p:tag name="IGUANATEXCURSOR" val="1408"/>
  <p:tag name="TRANSPARENCY" val="True"/>
  <p:tag name="LATEXENGINEID" val="0"/>
  <p:tag name="TEMPFOLDER" val="c:\temp\"/>
  <p:tag name="LATEXFORMHEIGHT" val="312"/>
  <p:tag name="LATEXFORMWIDTH" val="384"/>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1145.41"/>
  <p:tag name="ORIGINALWIDTH" val="2929.159"/>
  <p:tag name="LATEXADDIN" val="\documentclass[12pt]{article}&#10;\usepackage{amsmath}&#10;\usepackage{amssymb}&#10;\usepackage[dvipsnames]{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underline{\textbf{Electricity bills comprise of two charges}}&#10;\vspace{-0.2cm}&#10;\begin{itemize}&#10;\item \textcolor{ForestGreen}{Time of use charges:}\\&#10;Costs based on total energy used.&#10;&#10;\vspace{-0.2cm}&#10;\item \textcolor{violet}{Demand Charges}\\&#10;Cost based on maximum power\\&#10;Related to cost of keeping reserves.&#10;\end{itemize}&#10;&#10;&#10;&#10;\end{textblock*}&#10;&#10;&#10;&#10;&#10;\end{document}&#10;"/>
  <p:tag name="IGUANATEXSIZE" val="20"/>
  <p:tag name="IGUANATEXCURSOR" val="1031"/>
  <p:tag name="TRANSPARENCY" val="True"/>
  <p:tag name="LATEXENGINEID" val="1"/>
  <p:tag name="TEMPFOLDER" val="c:\temp\"/>
  <p:tag name="LATEXFORMHEIGHT" val="312"/>
  <p:tag name="LATEXFORMWIDTH" val="384"/>
  <p:tag name="LATEXFORMWRAP" val="True"/>
  <p:tag name="BITMAPVECTOR" val="0"/>
</p:tagLst>
</file>

<file path=ppt/tags/tag50.xml><?xml version="1.0" encoding="utf-8"?>
<p:tagLst xmlns:a="http://schemas.openxmlformats.org/drawingml/2006/main" xmlns:r="http://schemas.openxmlformats.org/officeDocument/2006/relationships" xmlns:p="http://schemas.openxmlformats.org/presentationml/2006/main">
  <p:tag name="OUTPUTDPI" val="1200"/>
  <p:tag name="ORIGINALHEIGHT" val="520.4349"/>
  <p:tag name="ORIGINALWIDTH" val="2459.693"/>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goodbox}{}&#10;   $ J(\mbf u, \mbf x)\\= \min \bigg\{ \inf \bigg\{t \in [0,T] : x(t) \in S \bigg\}, T \bigg\}$ &#10;  \end{goodbox} &#10;&#10;&#10;&#10;\end{textblock*}&#10;&#10;&#10;&#10;&#10;\end{document}&#10;"/>
  <p:tag name="IGUANATEXSIZE" val="20"/>
  <p:tag name="IGUANATEXCURSOR" val="1431"/>
  <p:tag name="TRANSPARENCY" val="True"/>
  <p:tag name="FILENAME" val=""/>
  <p:tag name="LATEXENGINEID" val="0"/>
  <p:tag name="TEMPFOLDER" val="c:\temp\"/>
  <p:tag name="LATEXFORMHEIGHT" val="312"/>
  <p:tag name="LATEXFORMWIDTH" val="384"/>
  <p:tag name="LATEXFORMWRAP" val="True"/>
  <p:tag name="BITMAPVECTOR" val="0"/>
</p:tagLst>
</file>

<file path=ppt/tags/tag51.xml><?xml version="1.0" encoding="utf-8"?>
<p:tagLst xmlns:a="http://schemas.openxmlformats.org/drawingml/2006/main" xmlns:r="http://schemas.openxmlformats.org/officeDocument/2006/relationships" xmlns:p="http://schemas.openxmlformats.org/presentationml/2006/main">
  <p:tag name="OUTPUTDPI" val="1200"/>
  <p:tag name="ORIGINALHEIGHT" val="724.4094"/>
  <p:tag name="ORIGINALWIDTH" val="2140.982"/>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underline{Dubin's Car Dynamics}&#10;\vspace{-0.4cm}&#10; \begin{align*} &#10; f\left( x,u,t \right)= \begin{bmatrix}&#10; x_1 + v \cos(x_3)\\&#10; x_2 + v \sin(x_3)\\&#10; x_3 + \frac{v}{L} \tan(u)&#10; \end{bmatrix}.&#10; \end{align*}&#10;&#10;&#10;&#10;\end{textblock*}&#10;&#10;&#10;&#10;&#10;\end{document}&#10;"/>
  <p:tag name="IGUANATEXSIZE" val="20"/>
  <p:tag name="IGUANATEXCURSOR" val="1284"/>
  <p:tag name="TRANSPARENCY" val="True"/>
  <p:tag name="FILENAME" val=""/>
  <p:tag name="LATEXENGINEID" val="0"/>
  <p:tag name="TEMPFOLDER" val="c:\temp\"/>
  <p:tag name="LATEXFORMHEIGHT" val="312"/>
  <p:tag name="LATEXFORMWIDTH" val="384"/>
  <p:tag name="LATEXFORMWRAP" val="True"/>
  <p:tag name="BITMAPVECTOR" val="0"/>
</p:tagLst>
</file>

<file path=ppt/tags/tag52.xml><?xml version="1.0" encoding="utf-8"?>
<p:tagLst xmlns:a="http://schemas.openxmlformats.org/drawingml/2006/main" xmlns:r="http://schemas.openxmlformats.org/officeDocument/2006/relationships" xmlns:p="http://schemas.openxmlformats.org/presentationml/2006/main">
  <p:tag name="OUTPUTDPI" val="1200"/>
  <p:tag name="ORIGINALHEIGHT" val="864.6419"/>
  <p:tag name="ORIGINALWIDTH" val="1935.508"/>
  <p:tag name="LATEXADDIN" val="\documentclass[12pt]{article}&#10;\usepackage{amsmath}&#10;\usepackage{amssymb}&#10;\usepackage[dvipsnames]{xcolor}&#10;\usepackage{bbm}&#10;\usepackage{dsfont}&#10;\usepackage[ruled,vlined]{algorithm2e}&#10;\usepackage[absolute,overlay]{textpos}&#10;\usepackage{tcolorbox}&#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underline{3D input dynamics}&#10; \begin{align*}&#10; f\left( x,u,t \right)= \begin{bmatrix}&#10; x_1 + u_1\\&#10; x_2 + u_2\\&#10; x_3 + u_3&#10; \end{bmatrix}.&#10; \end{align*}&#10;&#10;&#10;&#10;\end{textblock*}&#10;&#10;&#10;&#10;&#10;\end{document}&#10;"/>
  <p:tag name="IGUANATEXSIZE" val="20"/>
  <p:tag name="IGUANATEXCURSOR" val="1284"/>
  <p:tag name="TRANSPARENCY" val="True"/>
  <p:tag name="FILENAME" val=""/>
  <p:tag name="LATEXENGINEID" val="0"/>
  <p:tag name="TEMPFOLDER" val="c:\temp\"/>
  <p:tag name="LATEXFORMHEIGHT" val="312"/>
  <p:tag name="LATEXFORMWIDTH" val="384"/>
  <p:tag name="LATEXFORMWRAP" val="True"/>
  <p:tag name="BITMAPVECTOR" val="0"/>
</p:tagLst>
</file>

<file path=ppt/tags/tag53.xml><?xml version="1.0" encoding="utf-8"?>
<p:tagLst xmlns:a="http://schemas.openxmlformats.org/drawingml/2006/main" xmlns:r="http://schemas.openxmlformats.org/officeDocument/2006/relationships" xmlns:p="http://schemas.openxmlformats.org/presentationml/2006/main">
  <p:tag name="OUTPUTDPI" val="1200"/>
  <p:tag name="ORIGINALHEIGHT" val="2104.987"/>
  <p:tag name="ORIGINALWIDTH" val="4989.126"/>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multicols}{2} &#10;  \begin{align} \nonumber  &#10;  &amp; (\mbf u^*, \mbf x^*) \in \arg \inf \bigg\{    \\ \nonumber&#10;   &amp; \qquad  \sum_{t=t_0}^{T-1} \hspace{-0.2cm} c_t(x(t),u(t))\hspace{-0.1cm} + \hspace{-0.1cm} c_T(x(T)) \bigg\} \\ \nonumber %\label{intro: MSOP}&#10;  &amp;\text{subject to:  }  \\ \nonumber&#10;  %&amp;\mbf u=(u(t_0),...,u(T-1)),  \mbf x =(x(t_0),...,x(T))\\ \nonumber&#10;  &amp; x(t_0)=x_0, \text{ } x(t+1)=f(x(t),u(t)) \\ \nonumber&#10;  &amp; \text{for all } t={t_0},..,T-1, \\ \nonumber&#10;  &amp;   x(t) \in \Omega \subset \mathbb{R}^n, \text{ } u(t) \in U \subset \mathbb{R}^m \\ \nonumber &#10;  &amp; \text{for all } t={t_0},..,T. %\\ \nonumber&#10;  %&amp; \text{ } u(t) \in U \subset \mathbb{R}^m \text{ for  } t={0},..,T-1.%\\ \nonumber&#10;  %)&amp;\mbf u=(u(0),...,u(T-1)) \text{ and } \mbf x =(x(0),...,x(T).&#10;  \end{align} &#10;  &#10;  \columnbreak&#10;  \begin{align} \nonumber&#10;  &amp; (\mbf u^*,x^*) \in \arg \inf \bigg\{  \\ \nonumber&#10;  &amp;  \qquad \int_{t_0}^T c(x(t), \mbf u(t) ,t) dt + g(x(T))  \bigg\} \\ \nonumber %\label{intro: optimal control probelm}&#10;  &amp;\text{subject to: }\\ \nonumber&#10;  &amp; x(t_0)=x_0, \text{ }  \frac{d}{dt}{x}(t) = f(x(t), \mbf u(t))\\ \nonumber&#10;  &amp; \text{for all } t \in [t_0,T], \\ \nonumber&#10;  &amp; x(t) \in \Omega \subset \mathbb{R}^n, \text{ } \mbf u(t) \in U \subset \mathbb{R}^m\\ \nonumber&#10;  &amp; \text{for all } t \in [t_0,T].&#10;  \end{align}&#10;\end{multicols}&#10;&#10;&#10;&#10;\end{textblock*}&#10;&#10;&#10;&#10;&#10;\end{document}&#10;"/>
  <p:tag name="IGUANATEXSIZE" val="20"/>
  <p:tag name="IGUANATEXCURSOR" val="2407"/>
  <p:tag name="TRANSPARENCY" val="True"/>
  <p:tag name="LATEXENGINEID" val="0"/>
  <p:tag name="TEMPFOLDER" val="c:\temp\"/>
  <p:tag name="LATEXFORMHEIGHT" val="312"/>
  <p:tag name="LATEXFORMWIDTH" val="384"/>
  <p:tag name="LATEXFORMWRAP" val="True"/>
  <p:tag name="BITMAPVECTOR" val="0"/>
</p:tagLst>
</file>

<file path=ppt/tags/tag54.xml><?xml version="1.0" encoding="utf-8"?>
<p:tagLst xmlns:a="http://schemas.openxmlformats.org/drawingml/2006/main" xmlns:r="http://schemas.openxmlformats.org/officeDocument/2006/relationships" xmlns:p="http://schemas.openxmlformats.org/presentationml/2006/main">
  <p:tag name="OUTPUTDPI" val="1200"/>
  <p:tag name="ORIGINALHEIGHT" val="430.4462"/>
  <p:tag name="ORIGINALWIDTH" val="4616.423"/>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textcolor{blue}{V}(x,t)= \inf_{u }\{c_t(x,u) + \textcolor{blue}{V}(f(x,u),t+1)\} \quad \forall t \in \{0,...,T-1\}, \quad \forall x \in \Omega, \\&#10;&amp; \textcolor{blue}{V}(x,T) =c_T(x) \qquad \forall x \in \Omega.&#10;\end{align*}&#10;&#10;&#10;&#10;\end{textblock*}&#10;&#10;&#10;&#10;&#10;\end{document}&#10;"/>
  <p:tag name="IGUANATEXSIZE" val="20"/>
  <p:tag name="IGUANATEXCURSOR" val="1548"/>
  <p:tag name="TRANSPARENCY" val="True"/>
  <p:tag name="FILENAME" val=""/>
  <p:tag name="LATEXENGINEID" val="0"/>
  <p:tag name="TEMPFOLDER" val="c:\temp\"/>
  <p:tag name="LATEXFORMHEIGHT" val="312"/>
  <p:tag name="LATEXFORMWIDTH" val="384"/>
  <p:tag name="LATEXFORMWRAP" val="True"/>
  <p:tag name="BITMAPVECTOR" val="0"/>
</p:tagLst>
</file>

<file path=ppt/tags/tag55.xml><?xml version="1.0" encoding="utf-8"?>
<p:tagLst xmlns:a="http://schemas.openxmlformats.org/drawingml/2006/main" xmlns:r="http://schemas.openxmlformats.org/officeDocument/2006/relationships" xmlns:p="http://schemas.openxmlformats.org/presentationml/2006/main">
  <p:tag name="OUTPUTDPI" val="1200"/>
  <p:tag name="ORIGINALHEIGHT" val="448.4439"/>
  <p:tag name="ORIGINALWIDTH" val="4524.18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nabla_t \textcolor{blue}{V}(x,t) + \inf_{u }\{c(x,u,t)+ \nabla_x \textcolor{blue}{V}(x,t)^T f(x,u) \}=0 \text{ } \forall (x,t) \in \Omega \times (0,T), \\&#10;&amp; \textcolor{blue}{V}(x,T)=g(x) \quad \forall x \in \Omega.&#10;\end{align*}&#10;&#10;&#10;&#10;\end{textblock*}&#10;&#10;&#10;&#10;&#10;\end{document}&#10;"/>
  <p:tag name="IGUANATEXSIZE" val="20"/>
  <p:tag name="IGUANATEXCURSOR" val="1521"/>
  <p:tag name="TRANSPARENCY" val="True"/>
  <p:tag name="LATEXENGINEID" val="0"/>
  <p:tag name="TEMPFOLDER" val="c:\temp\"/>
  <p:tag name="LATEXFORMHEIGHT" val="312"/>
  <p:tag name="LATEXFORMWIDTH" val="384"/>
  <p:tag name="LATEXFORMWRAP" val="True"/>
  <p:tag name="BITMAPVECTOR" val="0"/>
</p:tagLst>
</file>

<file path=ppt/tags/tag56.xml><?xml version="1.0" encoding="utf-8"?>
<p:tagLst xmlns:a="http://schemas.openxmlformats.org/drawingml/2006/main" xmlns:r="http://schemas.openxmlformats.org/officeDocument/2006/relationships" xmlns:p="http://schemas.openxmlformats.org/presentationml/2006/main">
  <p:tag name="OUTPUTDPI" val="1200"/>
  <p:tag name="ORIGINALHEIGHT" val="106.4867"/>
  <p:tag name="ORIGINALWIDTH" val="2177.728"/>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textcolor{red}{Nonlinear} PDE due to infimum.&#10;\end{itemize}&#10;&#10;&#10;&#10;\end{textblock*}&#10;&#10;&#10;&#10;&#10;\end{document}&#10;"/>
  <p:tag name="IGUANATEXSIZE" val="20"/>
  <p:tag name="IGUANATEXCURSOR" val="1405"/>
  <p:tag name="TRANSPARENCY" val="True"/>
  <p:tag name="LATEXENGINEID" val="0"/>
  <p:tag name="TEMPFOLDER" val="c:\temp\"/>
  <p:tag name="LATEXFORMHEIGHT" val="312"/>
  <p:tag name="LATEXFORMWIDTH" val="384"/>
  <p:tag name="LATEXFORMWRAP" val="True"/>
  <p:tag name="BITMAPVECTOR" val="0"/>
</p:tagLst>
</file>

<file path=ppt/tags/tag57.xml><?xml version="1.0" encoding="utf-8"?>
<p:tagLst xmlns:a="http://schemas.openxmlformats.org/drawingml/2006/main" xmlns:r="http://schemas.openxmlformats.org/officeDocument/2006/relationships" xmlns:p="http://schemas.openxmlformats.org/presentationml/2006/main">
  <p:tag name="OUTPUTDPI" val="1200"/>
  <p:tag name="ORIGINALHEIGHT" val="448.4439"/>
  <p:tag name="ORIGINALWIDTH" val="4524.18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nabla_t \textcolor{blue}{V}(x,t) + \inf_{u }\{c(x,u,t)+ \nabla_x \textcolor{blue}{V}(x,t)^T f(x,u) \}=0 \text{ } \forall (x,t) \in \Omega \times (0,T), \\&#10;&amp; \textcolor{blue}{V}(x,T)=g(x) \quad \forall x \in \Omega.&#10;\end{align*}&#10;&#10;&#10;&#10;\end{textblock*}&#10;&#10;&#10;&#10;&#10;\end{document}&#10;"/>
  <p:tag name="IGUANATEXSIZE" val="20"/>
  <p:tag name="IGUANATEXCURSOR" val="1521"/>
  <p:tag name="TRANSPARENCY" val="True"/>
  <p:tag name="LATEXENGINEID" val="0"/>
  <p:tag name="TEMPFOLDER" val="c:\temp\"/>
  <p:tag name="LATEXFORMHEIGHT" val="312"/>
  <p:tag name="LATEXFORMWIDTH" val="384"/>
  <p:tag name="LATEXFORMWRAP" val="True"/>
  <p:tag name="BITMAPVECTOR" val="0"/>
</p:tagLst>
</file>

<file path=ppt/tags/tag58.xml><?xml version="1.0" encoding="utf-8"?>
<p:tagLst xmlns:a="http://schemas.openxmlformats.org/drawingml/2006/main" xmlns:r="http://schemas.openxmlformats.org/officeDocument/2006/relationships" xmlns:p="http://schemas.openxmlformats.org/presentationml/2006/main">
  <p:tag name="OUTPUTDPI" val="1200"/>
  <p:tag name="ORIGINALHEIGHT" val="136.4829"/>
  <p:tag name="ORIGINALWIDTH" val="3509.561"/>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item The VF yields the \textcolor{red}{reachable sets} of nonlinear ODEs.&#10;   \end{itemize}&#10;&#10;&#10;&#10;\end{textblock*}&#10;&#10;&#10;&#10;&#10;\end{document}&#10;"/>
  <p:tag name="IGUANATEXSIZE" val="20"/>
  <p:tag name="IGUANATEXCURSOR" val="1434"/>
  <p:tag name="TRANSPARENCY" val="True"/>
  <p:tag name="LATEXENGINEID" val="0"/>
  <p:tag name="TEMPFOLDER" val="c:\temp\"/>
  <p:tag name="LATEXFORMHEIGHT" val="312"/>
  <p:tag name="LATEXFORMWIDTH" val="384"/>
  <p:tag name="LATEXFORMWRAP" val="True"/>
  <p:tag name="BITMAPVECTOR" val="0"/>
</p:tagLst>
</file>

<file path=ppt/tags/tag59.xml><?xml version="1.0" encoding="utf-8"?>
<p:tagLst xmlns:a="http://schemas.openxmlformats.org/drawingml/2006/main" xmlns:r="http://schemas.openxmlformats.org/officeDocument/2006/relationships" xmlns:p="http://schemas.openxmlformats.org/presentationml/2006/main">
  <p:tag name="OUTPUTDPI" val="1200"/>
  <p:tag name="ORIGINALHEIGHT" val="134.9832"/>
  <p:tag name="ORIGINALWIDTH" val="3421.82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Is typically approximately solved via \textcolor{red}{discretization}.&#10; \end{itemize}&#10;&#10;&#10;&#10;\end{textblock*}&#10;&#10;&#10;&#10;&#10;\end{document}&#10;"/>
  <p:tag name="IGUANATEXSIZE" val="20"/>
  <p:tag name="IGUANATEXCURSOR" val="1391"/>
  <p:tag name="TRANSPARENCY" val="True"/>
  <p:tag name="LATEXENGINEID" val="0"/>
  <p:tag name="TEMPFOLDER" val="c:\temp\"/>
  <p:tag name="LATEXFORMHEIGHT" val="312"/>
  <p:tag name="LATEXFORMWIDTH" val="384"/>
  <p:tag name="LATEXFORMWRAP" val="True"/>
  <p:tag name="BITMAPVECTOR" val="0"/>
</p:tagLst>
</file>

<file path=ppt/tags/tag6.xml><?xml version="1.0" encoding="utf-8"?>
<p:tagLst xmlns:a="http://schemas.openxmlformats.org/drawingml/2006/main" xmlns:r="http://schemas.openxmlformats.org/officeDocument/2006/relationships" xmlns:p="http://schemas.openxmlformats.org/presentationml/2006/main">
  <p:tag name="OUTPUTDPI" val="1200"/>
  <p:tag name="ORIGINALHEIGHT" val="773.358"/>
  <p:tag name="ORIGINALWIDTH" val="3986.056"/>
  <p:tag name="LATEXADDIN" val="\documentclass{article}&#10;\usepackage{amsmath}&#10;\usepackage{amssymb}&#10;%\usepackage{xcolor}&#10;\usepackage[dvipsnames]{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2cm}(1in,2in)&#10;Electricity costs depend on grid power, $q_{\text{grid}}(k)$ at timestep $k$, used:&#10;\begin{align*}&#10;\text{{ \textbf{ Cost}}} =&#10;\textcolor{ForestGreen}{\underbrace{{\,p_{\text{off}} \sum_{k \in  \text{off-peak}} q_{\text{grid}}(k)} +  { \, p_{\text{on}} \sum_{k \in  \text{on-peak}} q_{\text{grid}}(k)  }}_{\text{Time of Use (ToU) Charge}}} + \textcolor{violet}{\underbrace{p_d \max_{k \in \text{on-peak}} q_{\text{grid}}(k)   }_{\text{Demand Charge}}}&#10;\end{align*}&#10;&#10;&#10;&#10;\end{textblock*}&#10;&#10;&#10;&#10;&#10;\end{document}&#10;"/>
  <p:tag name="IGUANATEXSIZE" val="20"/>
  <p:tag name="IGUANATEXCURSOR" val="958"/>
  <p:tag name="TRANSPARENCY" val="True"/>
  <p:tag name="LATEXENGINEID" val="1"/>
  <p:tag name="TEMPFOLDER" val="c:\temp\"/>
  <p:tag name="LATEXFORMHEIGHT" val="312"/>
  <p:tag name="LATEXFORMWIDTH" val="384"/>
  <p:tag name="LATEXFORMWRAP" val="True"/>
  <p:tag name="BITMAPVECTOR" val="0"/>
</p:tagLst>
</file>

<file path=ppt/tags/tag60.xml><?xml version="1.0" encoding="utf-8"?>
<p:tagLst xmlns:a="http://schemas.openxmlformats.org/drawingml/2006/main" xmlns:r="http://schemas.openxmlformats.org/officeDocument/2006/relationships" xmlns:p="http://schemas.openxmlformats.org/presentationml/2006/main">
  <p:tag name="OUTPUTDPI" val="1200"/>
  <p:tag name="ORIGINALHEIGHT" val="472.4409"/>
  <p:tag name="ORIGINALWIDTH" val="5688.789"/>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Derives \textcolor{red}{Ricatti equation} for \textcolor{red}{LQR control} in special case when:&#10;  \begin{align*}&#10;  &amp;c(x,u) = x^T Q x + u^T R u, \quad Q&gt;0 \text{ and } R&gt;0 \text{ and } f(x,u) = Ax + Bu.&#10;  \end{align*}&#10; \end{itemize}&#10;&#10;&#10;&#10;\end{textblock*}&#10;&#10;&#10;&#10;&#10;\end{document}&#10;"/>
  <p:tag name="IGUANATEXSIZE" val="20"/>
  <p:tag name="IGUANATEXCURSOR" val="1582"/>
  <p:tag name="TRANSPARENCY" val="True"/>
  <p:tag name="LATEXENGINEID" val="0"/>
  <p:tag name="TEMPFOLDER" val="c:\temp\"/>
  <p:tag name="LATEXFORMHEIGHT" val="312"/>
  <p:tag name="LATEXFORMWIDTH" val="384"/>
  <p:tag name="LATEXFORMWRAP" val="True"/>
  <p:tag name="BITMAPVECTOR" val="0"/>
</p:tagLst>
</file>

<file path=ppt/tags/tag61.xml><?xml version="1.0" encoding="utf-8"?>
<p:tagLst xmlns:a="http://schemas.openxmlformats.org/drawingml/2006/main" xmlns:r="http://schemas.openxmlformats.org/officeDocument/2006/relationships" xmlns:p="http://schemas.openxmlformats.org/presentationml/2006/main">
  <p:tag name="OUTPUTDPI" val="1200"/>
  <p:tag name="ORIGINALHEIGHT" val="524.9344"/>
  <p:tag name="ORIGINALWIDTH" val="5034.121"/>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Gives a \textcolor{red}{sufficient condition} for an optimal controller:&#10;  \begin{align*}&#10;  \mbf u^*(x,t) \in \arg \inf_u \{c(x,u,t) + \nabla_x V(x,t)^T f(x,u) \}.&#10;  \end{align*}&#10; \end{itemize}&#10;&#10;&#10;&#10;\end{textblock*}&#10;&#10;&#10;&#10;&#10;\end{document}&#10;"/>
  <p:tag name="IGUANATEXSIZE" val="20"/>
  <p:tag name="IGUANATEXCURSOR" val="1543"/>
  <p:tag name="TRANSPARENCY" val="True"/>
  <p:tag name="LATEXENGINEID" val="0"/>
  <p:tag name="TEMPFOLDER" val="c:\temp\"/>
  <p:tag name="LATEXFORMHEIGHT" val="312"/>
  <p:tag name="LATEXFORMWIDTH" val="384"/>
  <p:tag name="LATEXFORMWRAP" val="True"/>
  <p:tag name="BITMAPVECTOR" val="0"/>
</p:tagLst>
</file>

<file path=ppt/tags/tag62.xml><?xml version="1.0" encoding="utf-8"?>
<p:tagLst xmlns:a="http://schemas.openxmlformats.org/drawingml/2006/main" xmlns:r="http://schemas.openxmlformats.org/officeDocument/2006/relationships" xmlns:p="http://schemas.openxmlformats.org/presentationml/2006/main">
  <p:tag name="OUTPUTDPI" val="1200"/>
  <p:tag name="ORIGINALHEIGHT" val="988.3765"/>
  <p:tag name="ORIGINALWIDTH" val="5893.513"/>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20cm}(1in,2in)&#10; \begin{itemize}&#10;  \item Has \textcolor{red}{unique viscosity solution} (possibly not differentiable) called the \textcolor{red}{Value Function (VF)}:\\ $\textcolor{ForestGreen}{V^*(x,t)}= \inf_{\mbf u}\{ \int_{t}^{T} c(\rho_f(x,s-t,\mbf u),\mbf u(s),s) ds&#10;  + g(\rho_f(x,T-t,\mbf u))  \}$, where &#10;  \vspace{-0.2cm}&#10;  \begin{align*}&#10;  &amp; \frac{\partial \rho_f(x,t,\mbf u)}{\partial t} = f(\rho_f(x,t,\mbf u),u(t))\\&#10;  &amp; \rho_f(x,0,\mbf u)=x.&#10;  \end{align*}&#10; \end{itemize}&#10;&#10;&#10;&#10;\end{textblock*}&#10;&#10;&#10;&#10;&#10;&#10;\end{document}&#10;"/>
  <p:tag name="IGUANATEXSIZE" val="20"/>
  <p:tag name="IGUANATEXCURSOR" val="1795"/>
  <p:tag name="TRANSPARENCY" val="True"/>
  <p:tag name="LATEXENGINEID" val="0"/>
  <p:tag name="TEMPFOLDER" val="c:\temp\"/>
  <p:tag name="LATEXFORMHEIGHT" val="312"/>
  <p:tag name="LATEXFORMWIDTH" val="384"/>
  <p:tag name="LATEXFORMWRAP" val="True"/>
  <p:tag name="BITMAPVECTOR" val="0"/>
</p:tagLst>
</file>

<file path=ppt/tags/tag63.xml><?xml version="1.0" encoding="utf-8"?>
<p:tagLst xmlns:a="http://schemas.openxmlformats.org/drawingml/2006/main" xmlns:r="http://schemas.openxmlformats.org/officeDocument/2006/relationships" xmlns:p="http://schemas.openxmlformats.org/presentationml/2006/main">
  <p:tag name="OUTPUTDPI" val="1200"/>
  <p:tag name="ORIGINALHEIGHT" val="1235.422"/>
  <p:tag name="ORIGINALWIDTH" val="3321.464"/>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0cm}(1in,2in)&#10;\noindent&#10;If $\textcolor{blue}{V}$ satisfies&#10;\vspace{-0.2cm}&#10;\begin{align*}&#10;&amp;\nabla_t \textcolor{blue}{V}(x,t) + c(x,u,t)+ \nabla_x \textcolor{blue}{V}(x,t)^T f(x,u) \textcolor{red}{\ge} 0, \\&#10;&amp; \hspace{4cm} \forall (x,u,t) \in \Omega \times U \times (0,T), \\&#10; &amp; \textcolor{blue}{V}(x,T) \textcolor{red}{\le} g(x) \qquad \forall x \in \Omega.&#10;\end{align*}&#10;\vspace{-0.25cm}&#10;{\Large $\implies$}\\&#10;\vspace{-1cm}&#10;\begin{align*}&#10;\textcolor{blue}{V(x,t)} \le \textcolor{ForestGreen}{V^*(x,t)}&#10;\end{align*}&#10;&#10;&#10;\end{textblock*}&#10;&#10;&#10;&#10;&#10;\end{document}&#10;"/>
  <p:tag name="IGUANATEXSIZE" val="20"/>
  <p:tag name="IGUANATEXCURSOR" val="1631"/>
  <p:tag name="TRANSPARENCY" val="True"/>
  <p:tag name="LATEXENGINEID" val="1"/>
  <p:tag name="TEMPFOLDER" val="c:\temp\"/>
  <p:tag name="LATEXFORMHEIGHT" val="312"/>
  <p:tag name="LATEXFORMWIDTH" val="384"/>
  <p:tag name="LATEXFORMWRAP" val="True"/>
  <p:tag name="BITMAPVECTOR" val="0"/>
</p:tagLst>
</file>

<file path=ppt/tags/tag64.xml><?xml version="1.0" encoding="utf-8"?>
<p:tagLst xmlns:a="http://schemas.openxmlformats.org/drawingml/2006/main" xmlns:r="http://schemas.openxmlformats.org/officeDocument/2006/relationships" xmlns:p="http://schemas.openxmlformats.org/presentationml/2006/main">
  <p:tag name="OUTPUTDPI" val="1200"/>
  <p:tag name="ORIGINALHEIGHT" val="655.418"/>
  <p:tag name="ORIGINALWIDTH" val="3248.594"/>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text{Find } \textcolor{blue}{V} \text{ subject to: } \\&#10; &amp; \nabla_t \textcolor{blue}{V}(x,t) + \inf_{u }\{c(x,u,t)+ \nabla_x \textcolor{blue}{V}(x,t)^T f(x,u) \}=0, \\&#10; &amp; \textcolor{blue}{V}(x,T)=g(x).&#10;\end{align*}&#10;&#10;&#10;&#10;\end{textblock*}&#10;&#10;&#10;&#10;&#10;\end{document}&#10;"/>
  <p:tag name="IGUANATEXSIZE" val="20"/>
  <p:tag name="IGUANATEXCURSOR" val="1536"/>
  <p:tag name="TRANSPARENCY" val="True"/>
  <p:tag name="LATEXENGINEID" val="0"/>
  <p:tag name="TEMPFOLDER" val="c:\temp\"/>
  <p:tag name="LATEXFORMHEIGHT" val="312"/>
  <p:tag name="LATEXFORMWIDTH" val="384"/>
  <p:tag name="LATEXFORMWRAP" val="True"/>
  <p:tag name="BITMAPVECTOR" val="0"/>
</p:tagLst>
</file>

<file path=ppt/tags/tag65.xml><?xml version="1.0" encoding="utf-8"?>
<p:tagLst xmlns:a="http://schemas.openxmlformats.org/drawingml/2006/main" xmlns:r="http://schemas.openxmlformats.org/officeDocument/2006/relationships" xmlns:p="http://schemas.openxmlformats.org/presentationml/2006/main">
  <p:tag name="OUTPUTDPI" val="1200"/>
  <p:tag name="ORIGINALHEIGHT" val="1028.871"/>
  <p:tag name="ORIGINALWIDTH" val="2843.64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textcolor{blue}{V} } \int_{\Omega \times [0,T]} |\textcolor{blue}{V}(x,t)- \textcolor{ForestGreen}{V^*(x,t)}| dx dt \\ \nonumber&#10; &amp; \text{subject to: } \\&#10; &amp;\nabla_t \textcolor{blue}{V}(x,t) + c(x,u,t)+ \nabla_x \textcolor{blue}{V}(x,t)^T f(x,u) \textcolor{red}{\ge} 0, \\&#10; &amp; \textcolor{blue}{V}(x,T) \textcolor{red}{\le} g(x).&#10;\end{align*}&#10;&#10;&#10;&#10;\end{textblock*}&#10;&#10;&#10;&#10;&#10;\end{document}&#10;"/>
  <p:tag name="IGUANATEXSIZE" val="20"/>
  <p:tag name="IGUANATEXCURSOR" val="1668"/>
  <p:tag name="TRANSPARENCY" val="True"/>
  <p:tag name="LATEXENGINEID" val="0"/>
  <p:tag name="TEMPFOLDER" val="c:\temp\"/>
  <p:tag name="LATEXFORMHEIGHT" val="312"/>
  <p:tag name="LATEXFORMWIDTH" val="384"/>
  <p:tag name="LATEXFORMWRAP" val="True"/>
  <p:tag name="BITMAPVECTOR" val="0"/>
</p:tagLst>
</file>

<file path=ppt/tags/tag66.xml><?xml version="1.0" encoding="utf-8"?>
<p:tagLst xmlns:a="http://schemas.openxmlformats.org/drawingml/2006/main" xmlns:r="http://schemas.openxmlformats.org/officeDocument/2006/relationships" xmlns:p="http://schemas.openxmlformats.org/presentationml/2006/main">
  <p:tag name="OUTPUTDPI" val="1200"/>
  <p:tag name="ORIGINALHEIGHT" val="1028.871"/>
  <p:tag name="ORIGINALWIDTH" val="2843.64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ax_{\textcolor{blue}{V} } \int_{\Omega \times [0,T]} \textcolor{blue}{V}(x,t) dx dt \\ \nonumber&#10; &amp; \text{subject to: }\\&#10; &amp;\nabla_t \textcolor{blue}{V}(x,t) + c(x,u,t)+ \nabla_x \textcolor{blue}{V}(x,t)^T f(x,u)  \textcolor{red}{\ge} 0,\\&#10; &amp; \textcolor{blue}{V}(x,T) \textcolor{red}{\le} g(x).&#10;\end{align*}&#10;&#10;&#10;&#10;\end{textblock*}&#10;&#10;&#10;&#10;&#10;\end{document}&#10;"/>
  <p:tag name="IGUANATEXSIZE" val="20"/>
  <p:tag name="IGUANATEXCURSOR" val="1630"/>
  <p:tag name="TRANSPARENCY" val="True"/>
  <p:tag name="LATEXENGINEID" val="0"/>
  <p:tag name="TEMPFOLDER" val="c:\temp\"/>
  <p:tag name="LATEXFORMHEIGHT" val="312"/>
  <p:tag name="LATEXFORMWIDTH" val="384"/>
  <p:tag name="LATEXFORMWRAP" val="True"/>
  <p:tag name="BITMAPVECTOR" val="0"/>
</p:tagLst>
</file>

<file path=ppt/tags/tag67.xml><?xml version="1.0" encoding="utf-8"?>
<p:tagLst xmlns:a="http://schemas.openxmlformats.org/drawingml/2006/main" xmlns:r="http://schemas.openxmlformats.org/officeDocument/2006/relationships" xmlns:p="http://schemas.openxmlformats.org/presentationml/2006/main">
  <p:tag name="OUTPUTDPI" val="1200"/>
  <p:tag name="ORIGINALHEIGHT" val="1497.959"/>
  <p:tag name="ORIGINALWIDTH" val="2658.371"/>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5cm}(1in,2in)&#10;\noindent&#10;\begin{goodbox}{\normalsize \textbf{Recall: Value Function}}&#10;\vspace{-0.2cm}&#10;\small&#10;\begin{align*}&#10;&amp;\textcolor{ForestGreen}{V^*(x,t)}\\&#10;&amp;:= \inf_{\mbf u} \bigg \{ \int_{t}^{T} c(\rho_f(x,s-t,\mbf u),\mbf u(s),s) ds\\&#10;  &amp; \qquad \qquad + g(\rho_f(x,T-t,\mbf u))  \bigg\}&#10;\end{align*}&#10;\end{goodbox}&#10;&#10;&#10;&#10;\end{textblock*}&#10;&#10;&#10;&#10;&#10;\end{document}&#10;"/>
  <p:tag name="IGUANATEXSIZE" val="20"/>
  <p:tag name="IGUANATEXCURSOR" val="1569"/>
  <p:tag name="TRANSPARENCY" val="True"/>
  <p:tag name="LATEXENGINEID" val="1"/>
  <p:tag name="TEMPFOLDER" val="c:\temp\"/>
  <p:tag name="LATEXFORMHEIGHT" val="312"/>
  <p:tag name="LATEXFORMWIDTH" val="384"/>
  <p:tag name="LATEXFORMWRAP" val="True"/>
  <p:tag name="BITMAPVECTOR" val="0"/>
</p:tagLst>
</file>

<file path=ppt/tags/tag68.xml><?xml version="1.0" encoding="utf-8"?>
<p:tagLst xmlns:a="http://schemas.openxmlformats.org/drawingml/2006/main" xmlns:r="http://schemas.openxmlformats.org/officeDocument/2006/relationships" xmlns:p="http://schemas.openxmlformats.org/presentationml/2006/main">
  <p:tag name="OUTPUTDPI" val="1200"/>
  <p:tag name="ORIGINALHEIGHT" val="713.3495"/>
  <p:tag name="ORIGINALWIDTH" val="2497.848"/>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Huge \implies} &amp; \int|\textcolor{blue}{V(x,t)}- \textcolor{ForestGreen}{V^*(x,t)} |dx dt\\&#10;&amp; = \int\textcolor{ForestGreen}{V^*(x,t)} dxdt- \int \textcolor{blue}{V(x,t)} dxdt &#10;\end{align*}&#10;&#10;&#10;&#10;\end{textblock*}&#10;&#10;&#10;&#10;&#10;\end{document}&#10;"/>
  <p:tag name="IGUANATEXSIZE" val="20"/>
  <p:tag name="IGUANATEXCURSOR" val="1449"/>
  <p:tag name="TRANSPARENCY" val="True"/>
  <p:tag name="LATEXENGINEID" val="1"/>
  <p:tag name="TEMPFOLDER" val="c:\temp\"/>
  <p:tag name="LATEXFORMHEIGHT" val="312"/>
  <p:tag name="LATEXFORMWIDTH" val="384"/>
  <p:tag name="LATEXFORMWRAP" val="True"/>
  <p:tag name="BITMAPVECTOR" val="0"/>
</p:tagLst>
</file>

<file path=ppt/tags/tag69.xml><?xml version="1.0" encoding="utf-8"?>
<p:tagLst xmlns:a="http://schemas.openxmlformats.org/drawingml/2006/main" xmlns:r="http://schemas.openxmlformats.org/officeDocument/2006/relationships" xmlns:p="http://schemas.openxmlformats.org/presentationml/2006/main">
  <p:tag name="OUTPUTDPI" val="1200"/>
  <p:tag name="ORIGINALHEIGHT" val="1028.871"/>
  <p:tag name="ORIGINALWIDTH" val="4272.966"/>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ax_{\textcolor{blue}{V_d} \in \textcolor{red}{\mcl P_d} } \int_{\Omega \times [0,T]} \textcolor{blue}{V_d(x,t)} dx dt \\ \nonumber&#10; &amp; \text{subject to: }\\&#10; &amp;\nabla_t \textcolor{blue}{V_d(x,t)} + c(x,u,t)+ \nabla_x \textcolor{blue}{V_d(x,t)}^T f(x,u)  {\ge} 0 \quad \forall (x,t) \in \Omega \times (0,T),\\&#10; &amp; \textcolor{blue}{V_d(x,T) }{\le} g(x) \forall x \in \Omega.&#10;\end{align*}&#10;&#10;&#10;&#10;\end{textblock*}&#10;&#10;&#10;&#10;&#10;\end{document}&#10;"/>
  <p:tag name="IGUANATEXSIZE" val="20"/>
  <p:tag name="IGUANATEXCURSOR" val="1684"/>
  <p:tag name="TRANSPARENCY" val="True"/>
  <p:tag name="LATEXENGINEID" val="0"/>
  <p:tag name="TEMPFOLDER" val="c:\temp\"/>
  <p:tag name="LATEXFORMHEIGHT" val="312"/>
  <p:tag name="LATEXFORMWIDTH" val="384"/>
  <p:tag name="LATEXFORMWRAP" val="True"/>
  <p:tag name="BITMAPVECTOR" val="0"/>
</p:tagLst>
</file>

<file path=ppt/tags/tag7.xml><?xml version="1.0" encoding="utf-8"?>
<p:tagLst xmlns:a="http://schemas.openxmlformats.org/drawingml/2006/main" xmlns:r="http://schemas.openxmlformats.org/officeDocument/2006/relationships" xmlns:p="http://schemas.openxmlformats.org/presentationml/2006/main">
  <p:tag name="OUTPUTDPI" val="1200"/>
  <p:tag name="ORIGINALHEIGHT" val="1007.874"/>
  <p:tag name="ORIGINALWIDTH" val="4638.17"/>
  <p:tag name="LATEXADDIN" val="\documentclass[12pt]{article}&#10;\usepackage{amsmath}&#10;\usepackage{amssymb}&#10;\usepackage[dvipsnames]{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min_{\textcolor{blue}{q_{\text{battery}}(k)}} \;\;\;\; p_{\text{off}} \sum_{k \in {\text{off-peak}}} q_{\text{grid}}(k) +  p_{\text{on}} \sum_{k \in {\text{on-peak}}} q_{\text{grid}}(k) +         &#10;\textcolor{red}{\boxed{&#10;  p_d \max_{k \in {\text{on-peak}}} q_{\text{grid}}(k)}}  \\&#10;&amp; \text{subject to}\\[-0.25in]&#10;&amp; \hspace{1.2in} q_{\text{grid}}(k) + q_{\text{solar}}(k) = q_{\text{appliances}}(k) +\textcolor{blue}{q_{\text{battery}}(k)}  \\&#10;&amp; \hspace{1.2in} e(k+1) = \alpha ( e(k) + \eta \, \textcolor{blue}{q_{\text{battery}}(k)} &#10;) \qquad\quad\qquad\quad\;\;   \\&#10;&amp; \qquad  \qquad   \qquad 0 \leq e(k) \leq \text{Battery Capacity}&#10;\end{align*}&#10;&#10;&#10;&#10;\end{textblock*}&#10;&#10;&#10;&#10;&#10;\end{document}&#10;"/>
  <p:tag name="IGUANATEXSIZE" val="20"/>
  <p:tag name="IGUANATEXCURSOR" val="1507"/>
  <p:tag name="TRANSPARENCY" val="True"/>
  <p:tag name="LATEXENGINEID" val="0"/>
  <p:tag name="TEMPFOLDER" val="c:\temp\"/>
  <p:tag name="LATEXFORMHEIGHT" val="312"/>
  <p:tag name="LATEXFORMWIDTH" val="384"/>
  <p:tag name="LATEXFORMWRAP" val="True"/>
  <p:tag name="BITMAPVECTOR" val="0"/>
</p:tagLst>
</file>

<file path=ppt/tags/tag70.xml><?xml version="1.0" encoding="utf-8"?>
<p:tagLst xmlns:a="http://schemas.openxmlformats.org/drawingml/2006/main" xmlns:r="http://schemas.openxmlformats.org/officeDocument/2006/relationships" xmlns:p="http://schemas.openxmlformats.org/presentationml/2006/main">
  <p:tag name="OUTPUTDPI" val="1200"/>
  <p:tag name="ORIGINALHEIGHT" val="1283.09"/>
  <p:tag name="ORIGINALWIDTH" val="3950.506"/>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max_{\textcolor{blue}{V_d} \in \textcolor{red}{\mcl P_d},\textcolor{ForestGreen}{s_i} \in \textcolor{red}{\Sigma_{SOS}^d}} \int_{\Omega \times [0,T]} \hspace{-0.25cm} \textcolor{blue}{V_d(x,t)} dx dt \\ \nonumber&#10;&amp; \text{subject to: }\\&#10;&amp;\nabla_t \textcolor{blue}{V_d(x,t)} + c(x,u,t)+\nabla_x \textcolor{blue}{V_d(x,t)}^T f(x,u) - \textcolor{ForestGreen}{s_1}(x,u,t) t(T-t) \\&#10;&amp; \qquad \qquad - \textcolor{ForestGreen}{s_2}(x,u,t) q_U(u) - \textcolor{ForestGreen}{s_3}(x,u,t) q_\Omega(x) \in \textcolor{red}{\Sigma_{SOS}^d}\\&#10;&amp; g(x)-\textcolor{blue}{V_d(x,T)} - \textcolor{ForestGreen}{s_4}(x,u,t) q_\Omega(x) \in \textcolor{red}{\Sigma_{SOS}^d}.&#10;\end{align*}&#10;&#10;&#10;&#10;\end{textblock*}&#10;&#10;&#10;&#10;&#10;\end{document}&#10;"/>
  <p:tag name="IGUANATEXSIZE" val="20"/>
  <p:tag name="IGUANATEXCURSOR" val="1868"/>
  <p:tag name="TRANSPARENCY" val="True"/>
  <p:tag name="LATEXENGINEID" val="0"/>
  <p:tag name="TEMPFOLDER" val="c:\temp\"/>
  <p:tag name="LATEXFORMHEIGHT" val="312"/>
  <p:tag name="LATEXFORMWIDTH" val="384"/>
  <p:tag name="LATEXFORMWRAP" val="True"/>
  <p:tag name="BITMAPVECTOR" val="0"/>
</p:tagLst>
</file>

<file path=ppt/tags/tag71.xml><?xml version="1.0" encoding="utf-8"?>
<p:tagLst xmlns:a="http://schemas.openxmlformats.org/drawingml/2006/main" xmlns:r="http://schemas.openxmlformats.org/officeDocument/2006/relationships" xmlns:p="http://schemas.openxmlformats.org/presentationml/2006/main">
  <p:tag name="OUTPUTDPI" val="1200"/>
  <p:tag name="ORIGINALHEIGHT" val="367.4541"/>
  <p:tag name="ORIGINALWIDTH" val="1703.037"/>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amp; U= \{u \in \R^m: q_U(u) \ge 0\}.\\&#10;&amp; \Omega = \{x \in \R^n: q_\Omega(x) \ge 0 \}.&#10;\end{align*}&#10;&#10;&#10;&#10;\end{textblock*}&#10;&#10;&#10;&#10;&#10;\end{document}&#10;"/>
  <p:tag name="IGUANATEXSIZE" val="20"/>
  <p:tag name="IGUANATEXCURSOR" val="1428"/>
  <p:tag name="TRANSPARENCY" val="True"/>
  <p:tag name="LATEXENGINEID" val="0"/>
  <p:tag name="TEMPFOLDER" val="c:\temp\"/>
  <p:tag name="LATEXFORMHEIGHT" val="312"/>
  <p:tag name="LATEXFORMWIDTH" val="384"/>
  <p:tag name="LATEXFORMWRAP" val="True"/>
  <p:tag name="BITMAPVECTOR" val="0"/>
</p:tagLst>
</file>

<file path=ppt/tags/tag72.xml><?xml version="1.0" encoding="utf-8"?>
<p:tagLst xmlns:a="http://schemas.openxmlformats.org/drawingml/2006/main" xmlns:r="http://schemas.openxmlformats.org/officeDocument/2006/relationships" xmlns:p="http://schemas.openxmlformats.org/presentationml/2006/main">
  <p:tag name="OUTPUTDPI" val="1200"/>
  <p:tag name="ORIGINALHEIGHT" val="570.0795"/>
  <p:tag name="ORIGINALWIDTH" val="2126.547"/>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6cm}(1in,2in)&#10;\noindent&#10;\begin{defbox}{}&#10;where $\mcl P_d (\R^n, \R)$ is the set of $d$-degree polynomials.&#10;\end{defbox}&#10;&#10;&#10;\end{textblock*}&#10;&#10;&#10;&#10;&#10;\end{document}&#10;"/>
  <p:tag name="IGUANATEXSIZE" val="20"/>
  <p:tag name="IGUANATEXCURSOR" val="1418"/>
  <p:tag name="TRANSPARENCY" val="True"/>
  <p:tag name="LATEXENGINEID" val="1"/>
  <p:tag name="TEMPFOLDER" val="c:\temp\"/>
  <p:tag name="LATEXFORMHEIGHT" val="312"/>
  <p:tag name="LATEXFORMWIDTH" val="384"/>
  <p:tag name="LATEXFORMWRAP" val="True"/>
  <p:tag name="BITMAPVECTOR" val="0"/>
</p:tagLst>
</file>

<file path=ppt/tags/tag73.xml><?xml version="1.0" encoding="utf-8"?>
<p:tagLst xmlns:a="http://schemas.openxmlformats.org/drawingml/2006/main" xmlns:r="http://schemas.openxmlformats.org/officeDocument/2006/relationships" xmlns:p="http://schemas.openxmlformats.org/presentationml/2006/main">
  <p:tag name="OUTPUTDPI" val="1200"/>
  <p:tag name="ORIGINALHEIGHT" val="1131.908"/>
  <p:tag name="ORIGINALWIDTH" val="2835.39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8cm}(1in,2in)&#10;\noindent&#10;\begin{defbox}{}&#10;where $\Sigma_{SOS}^d$ is the set of $d$-degree SOS polynomials.\\&#10;&#10;$p \in \Sigma_{SOS}^d$ iff $p=\sum_{i=1}^N p_i(x)^2$ where $p_i \in \mcl P_d(\R^n, \R)$ for all $1 \le i \le N$.&#10;\end{defbox}&#10;&#10;&#10;\end{textblock*}&#10;&#10;&#10;&#10;&#10;\end{document}&#10;"/>
  <p:tag name="IGUANATEXSIZE" val="20"/>
  <p:tag name="IGUANATEXCURSOR" val="1456"/>
  <p:tag name="TRANSPARENCY" val="True"/>
  <p:tag name="LATEXENGINEID" val="1"/>
  <p:tag name="TEMPFOLDER" val="c:\temp\"/>
  <p:tag name="LATEXFORMHEIGHT" val="312"/>
  <p:tag name="LATEXFORMWIDTH" val="384"/>
  <p:tag name="LATEXFORMWRAP" val="True"/>
  <p:tag name="BITMAPVECTOR" val="0"/>
</p:tagLst>
</file>

<file path=ppt/tags/tag74.xml><?xml version="1.0" encoding="utf-8"?>
<p:tagLst xmlns:a="http://schemas.openxmlformats.org/drawingml/2006/main" xmlns:r="http://schemas.openxmlformats.org/officeDocument/2006/relationships" xmlns:p="http://schemas.openxmlformats.org/presentationml/2006/main">
  <p:tag name="OUTPUTDPI" val="1200"/>
  <p:tag name="ORIGINALHEIGHT" val="561.8284"/>
  <p:tag name="ORIGINALWIDTH" val="1949.52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5cm}(1in,2in)&#10;\noindent&#10;\begin{mybox}{}&#10;Assuming the vector field, $f$, is polynomial.&#10;\end{mybox}&#10;&#10;&#10;&#10;\end{textblock*}&#10;&#10;&#10;&#10;&#10;\end{document}&#10;"/>
  <p:tag name="IGUANATEXSIZE" val="20"/>
  <p:tag name="IGUANATEXCURSOR" val="1328"/>
  <p:tag name="TRANSPARENCY" val="True"/>
  <p:tag name="LATEXENGINEID" val="1"/>
  <p:tag name="TEMPFOLDER" val="c:\temp\"/>
  <p:tag name="LATEXFORMHEIGHT" val="312"/>
  <p:tag name="LATEXFORMWIDTH" val="384"/>
  <p:tag name="LATEXFORMWRAP" val="True"/>
  <p:tag name="BITMAPVECTOR" val="0"/>
</p:tagLst>
</file>

<file path=ppt/tags/tag75.xml><?xml version="1.0" encoding="utf-8"?>
<p:tagLst xmlns:a="http://schemas.openxmlformats.org/drawingml/2006/main" xmlns:r="http://schemas.openxmlformats.org/officeDocument/2006/relationships" xmlns:p="http://schemas.openxmlformats.org/presentationml/2006/main">
  <p:tag name="OUTPUTDPI" val="1200"/>
  <p:tag name="ORIGINALHEIGHT" val="1283.09"/>
  <p:tag name="ORIGINALWIDTH" val="3950.506"/>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max_{\textcolor{blue}{V_d} \in \textcolor{red}{\mcl P_d},\textcolor{ForestGreen}{s_i} \in \textcolor{red}{\Sigma_{SOS}^d}} \int_{\Omega \times [0,T]} \hspace{-0.25cm} \textcolor{blue}{V_d(x,t)} dx dt \\ \nonumber&#10;&amp; \text{subject to: }\\&#10;&amp;\nabla_t \textcolor{blue}{V_d(x,t)} + c(x,u,t)+\nabla_x \textcolor{blue}{V_d(x,t)}^T f(x,u) - \textcolor{ForestGreen}{s_1}(x,u,t) t(T-t) \\&#10;&amp; \qquad \qquad - \textcolor{ForestGreen}{s_2}(x,u,t) q_U(u) - \textcolor{ForestGreen}{s_3}(x,u,t) q_\Omega(x) \in \textcolor{red}{\Sigma_{SOS}^d}\\&#10;&amp; g(x)-\textcolor{blue}{V_d(x,T)} - \textcolor{ForestGreen}{s_4}(x,u,t) q_\Omega(x) \in \textcolor{red}{\Sigma_{SOS}^d}.&#10;\end{align*}&#10;&#10;&#10;&#10;\end{textblock*}&#10;&#10;&#10;&#10;&#10;\end{document}&#10;"/>
  <p:tag name="IGUANATEXSIZE" val="20"/>
  <p:tag name="IGUANATEXCURSOR" val="1868"/>
  <p:tag name="TRANSPARENCY" val="True"/>
  <p:tag name="LATEXENGINEID" val="0"/>
  <p:tag name="TEMPFOLDER" val="c:\temp\"/>
  <p:tag name="LATEXFORMHEIGHT" val="312"/>
  <p:tag name="LATEXFORMWIDTH" val="384"/>
  <p:tag name="LATEXFORMWRAP" val="True"/>
  <p:tag name="BITMAPVECTOR" val="0"/>
</p:tagLst>
</file>

<file path=ppt/tags/tag76.xml><?xml version="1.0" encoding="utf-8"?>
<p:tagLst xmlns:a="http://schemas.openxmlformats.org/drawingml/2006/main" xmlns:r="http://schemas.openxmlformats.org/officeDocument/2006/relationships" xmlns:p="http://schemas.openxmlformats.org/presentationml/2006/main">
  <p:tag name="OUTPUTDPI" val="1200"/>
  <p:tag name="ORIGINALHEIGHT" val="1007.874"/>
  <p:tag name="ORIGINALWIDTH" val="4274.46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Using the fact that $\textcolor{ForestGreen}{V^*}$ (soln to HJB PDE) is \underline{Lipschitz continuous:} &#10; \begin{align*}&#10; \lim_{d \to \infty} \int_{\Omega \times [0,T]} |\textcolor{ForestGreen}{V^*(x,t)} - \textcolor{blue}{V_d(x,t)}| dx dt  = 0.&#10; \end{align*}&#10; &#10;  Proved using Mollification in~[4]&#10;&#10;&#10;&#10;\end{textblock*}&#10;&#10;&#10;&#10;&#10;\end{document}&#10;"/>
  <p:tag name="IGUANATEXSIZE" val="20"/>
  <p:tag name="IGUANATEXCURSOR" val="1620"/>
  <p:tag name="TRANSPARENCY" val="True"/>
  <p:tag name="LATEXENGINEID" val="0"/>
  <p:tag name="TEMPFOLDER" val="c:\temp\"/>
  <p:tag name="LATEXFORMHEIGHT" val="312"/>
  <p:tag name="LATEXFORMWIDTH" val="384"/>
  <p:tag name="LATEXFORMWRAP" val="True"/>
  <p:tag name="BITMAPVECTOR" val="0"/>
</p:tagLst>
</file>

<file path=ppt/tags/tag77.xml><?xml version="1.0" encoding="utf-8"?>
<p:tagLst xmlns:a="http://schemas.openxmlformats.org/drawingml/2006/main" xmlns:r="http://schemas.openxmlformats.org/officeDocument/2006/relationships" xmlns:p="http://schemas.openxmlformats.org/presentationml/2006/main">
  <p:tag name="OUTPUTDPI" val="1200"/>
  <p:tag name="ORIGINALHEIGHT" val="455.1931"/>
  <p:tag name="ORIGINALWIDTH" val="5294.338"/>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Recall, given a solution to the HJB PDE, $\textcolor{blue}{V}$, we can synthesize an optimal controller:&#10;&#10;  \vspace{-0.8cm}&#10;\begin{align*}&#10;  \mbf u^*(x,t) \in \arg \inf_{u \in [-1,1]^m} \{c(x,u,t) + \nabla_x V(x,t)^T f(x,u) \}.&#10;\end{align*}&#10;&#10;&#10;&#10;\end{textblock*}&#10;&#10;&#10;&#10;&#10;\end{document}&#10;"/>
  <p:tag name="IGUANATEXSIZE" val="20"/>
  <p:tag name="IGUANATEXCURSOR" val="1535"/>
  <p:tag name="TRANSPARENCY" val="True"/>
  <p:tag name="LATEXENGINEID" val="0"/>
  <p:tag name="TEMPFOLDER" val="c:\temp\"/>
  <p:tag name="LATEXFORMHEIGHT" val="312"/>
  <p:tag name="LATEXFORMWIDTH" val="384"/>
  <p:tag name="LATEXFORMWRAP" val="True"/>
  <p:tag name="BITMAPVECTOR" val="0"/>
</p:tagLst>
</file>

<file path=ppt/tags/tag78.xml><?xml version="1.0" encoding="utf-8"?>
<p:tagLst xmlns:a="http://schemas.openxmlformats.org/drawingml/2006/main" xmlns:r="http://schemas.openxmlformats.org/officeDocument/2006/relationships" xmlns:p="http://schemas.openxmlformats.org/presentationml/2006/main">
  <p:tag name="OUTPUTDPI" val="1200"/>
  <p:tag name="ORIGINALHEIGHT" val="1741.743"/>
  <p:tag name="ORIGINALWIDTH" val="4607.143"/>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3cm}(1in,2in)&#10;\begin{tcolorbox}&#10;\noindent Consider an OCP with cost and dynamics \textcolor{red}{affine in the input},&#10;\vspace{-0.5cm}&#10;\begin{align*}&#10;\nonumber&#10;  &amp; (\mbf u^*,x^*) \in \arg \inf \bigg\{ \int_{0}^T  c_0(x(t),t)+\sum_{i=1}^m c_i(x(t),t) \mbf u_i(t) dt + g(x(T))  \bigg\} \\ \nonumber %\label{intro: optimal control probelm}&#10;  &amp;\text{subject to: }\\ \nonumber&#10;  &amp; \dot{x}(t) = f_0(x(t)) + \sum_{i=1}^m f_i(x(t)) \mbf u_i(t) \text{ for all } t \in [0,T], \\ \nonumber&#10;  &amp; x(0)=x_0, \text{ } \mbf u(t) \in [-1,1]^m \subset \mathbb{R}^m \text{ for all } t \in [0,T].&#10;\end{align*}&#10;\end{tcolorbox}&#10;&#10;&#10;\end{textblock*}&#10;&#10;&#10;&#10;&#10;\end{document}&#10;"/>
  <p:tag name="IGUANATEXSIZE" val="20"/>
  <p:tag name="IGUANATEXCURSOR" val="1850"/>
  <p:tag name="TRANSPARENCY" val="True"/>
  <p:tag name="LATEXENGINEID" val="1"/>
  <p:tag name="TEMPFOLDER" val="c:\temp\"/>
  <p:tag name="LATEXFORMHEIGHT" val="312"/>
  <p:tag name="LATEXFORMWIDTH" val="384"/>
  <p:tag name="LATEXFORMWRAP" val="True"/>
  <p:tag name="BITMAPVECTOR" val="0"/>
</p:tagLst>
</file>

<file path=ppt/tags/tag79.xml><?xml version="1.0" encoding="utf-8"?>
<p:tagLst xmlns:a="http://schemas.openxmlformats.org/drawingml/2006/main" xmlns:r="http://schemas.openxmlformats.org/officeDocument/2006/relationships" xmlns:p="http://schemas.openxmlformats.org/presentationml/2006/main">
  <p:tag name="OUTPUTDPI" val="1200"/>
  <p:tag name="ORIGINALHEIGHT" val="83.23961"/>
  <p:tag name="ORIGINALWIDTH" val="221.9723"/>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Huge \implies&#10;\end{align*}&#10;&#10;&#10;&#10;\end{textblock*}&#10;&#10;&#10;&#10;&#10;\end{document}&#10;"/>
  <p:tag name="IGUANATEXSIZE" val="20"/>
  <p:tag name="IGUANATEXCURSOR" val="1367"/>
  <p:tag name="TRANSPARENCY" val="True"/>
  <p:tag name="LATEXENGINEID" val="0"/>
  <p:tag name="TEMPFOLDER" val="c:\temp\"/>
  <p:tag name="LATEXFORMHEIGHT" val="312"/>
  <p:tag name="LATEXFORMWIDTH" val="384"/>
  <p:tag name="LATEXFORMWRAP" val="True"/>
  <p:tag name="BITMAPVECTOR" val="0"/>
</p:tagLst>
</file>

<file path=ppt/tags/tag8.xml><?xml version="1.0" encoding="utf-8"?>
<p:tagLst xmlns:a="http://schemas.openxmlformats.org/drawingml/2006/main" xmlns:r="http://schemas.openxmlformats.org/officeDocument/2006/relationships" xmlns:p="http://schemas.openxmlformats.org/presentationml/2006/main">
  <p:tag name="OUTPUTDPI" val="1200"/>
  <p:tag name="ORIGINALHEIGHT" val="685.4143"/>
  <p:tag name="ORIGINALWIDTH" val="3586.052"/>
  <p:tag name="LATEXADDIN" val="\documentclass[12pt]{article}&#10;\usepackage{amsmath}&#10;\usepackage{amssymb}&#10;\usepackage[dvipsnames]{xcolor}&#10;\usepackage{bbm}&#10;\usepackage{dsfont}&#10;\usepackage[ruled,vlined]{algorithm2e}&#10;\usepackage[absolute,overlay]{textpos}&#10;\usepackage{tcolorbox}&#10;\usepackage{framed} &#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tcolorbox}&#10;  We control battery power $\textcolor{blue}{q_{\text{battery}}(k)}$,\\&#10;  $\bullet$ $\textcolor{blue}{q_{\text{battery}}(k)}$$&gt;$0 $\Rightarrow$ charging.\\&#10;  $\bullet$ $\textcolor{blue}{q_{\text{battery}}(k)}$$&lt;$0 $\Rightarrow$  discharging.\\&#10;  In general we want battery to discharge during on-peak.&#10; \end{tcolorbox}&#10;&#10;&#10;&#10;\end{textblock*}&#10;&#10;&#10;&#10;&#10;\end{document}&#10;"/>
  <p:tag name="IGUANATEXSIZE" val="20"/>
  <p:tag name="IGUANATEXCURSOR" val="262"/>
  <p:tag name="TRANSPARENCY" val="True"/>
  <p:tag name="FILENAME" val=""/>
  <p:tag name="LATEXENGINEID" val="0"/>
  <p:tag name="TEMPFOLDER" val="c:\temp\"/>
  <p:tag name="LATEXFORMHEIGHT" val="312"/>
  <p:tag name="LATEXFORMWIDTH" val="384"/>
  <p:tag name="LATEXFORMWRAP" val="True"/>
  <p:tag name="BITMAPVECTOR" val="0"/>
</p:tagLst>
</file>

<file path=ppt/tags/tag80.xml><?xml version="1.0" encoding="utf-8"?>
<p:tagLst xmlns:a="http://schemas.openxmlformats.org/drawingml/2006/main" xmlns:r="http://schemas.openxmlformats.org/officeDocument/2006/relationships" xmlns:p="http://schemas.openxmlformats.org/presentationml/2006/main">
  <p:tag name="OUTPUTDPI" val="1200"/>
  <p:tag name="ORIGINALHEIGHT" val="384.8037"/>
  <p:tag name="ORIGINALWIDTH" val="6024.841"/>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7cm}(1in,2in)&#10;\noindent&#10;\begin{mybox}{}&#10;\vspace{-0.7cm}\begin{align*}&#10;\mbf u^*(x,t)= -\left[ sign \left(c_1(x,t) + \nabla_x \textcolor{blue}{V}(x,t)^T f_1(x) \right), \dots, sign \left(c_m(x,t) + \nabla_x \textcolor{blue}{V}(x,t)^T f_m(x) \right)  \right]^T&#10;\end{align*}&#10;\end{mybox}&#10;&#10;\end{textblock*}&#10;&#10;&#10;&#10;&#10;\end{document}&#10;"/>
  <p:tag name="IGUANATEXSIZE" val="20"/>
  <p:tag name="IGUANATEXCURSOR" val="1412"/>
  <p:tag name="TRANSPARENCY" val="True"/>
  <p:tag name="LATEXENGINEID" val="1"/>
  <p:tag name="TEMPFOLDER" val="c:\temp\"/>
  <p:tag name="LATEXFORMHEIGHT" val="312"/>
  <p:tag name="LATEXFORMWIDTH" val="384"/>
  <p:tag name="LATEXFORMWRAP" val="True"/>
  <p:tag name="BITMAPVECTOR" val="0"/>
</p:tagLst>
</file>

<file path=ppt/tags/tag81.xml><?xml version="1.0" encoding="utf-8"?>
<p:tagLst xmlns:a="http://schemas.openxmlformats.org/drawingml/2006/main" xmlns:r="http://schemas.openxmlformats.org/officeDocument/2006/relationships" xmlns:p="http://schemas.openxmlformats.org/presentationml/2006/main">
  <p:tag name="OUTPUTDPI" val="1200"/>
  <p:tag name="ORIGINALHEIGHT" val="582.6772"/>
  <p:tag name="ORIGINALWIDTH" val="5160.105"/>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Then substituting the affine structure of the OCP:&#10; \vspace{-0.8cm} &#10;&#10;\begin{align*}&#10;  \mbf u^*(x,t) \in \arg \inf_{u \in [-1,1]^m} \{c_0(x,t)+\sum_{i=1}^m c_i(x,t) u_i + f_0(x)+ \sum_{i=1}^m  \nabla_x \textcolor{blue}{V}(x,t)^T f_i(x) u_i \}.&#10;  \end{align*}&#10;&#10;&#10;&#10;\end{textblock*}&#10;&#10;&#10;&#10;&#10;\end{document}&#10;"/>
  <p:tag name="IGUANATEXSIZE" val="20"/>
  <p:tag name="IGUANATEXCURSOR" val="1474"/>
  <p:tag name="TRANSPARENCY" val="True"/>
  <p:tag name="LATEXENGINEID" val="0"/>
  <p:tag name="TEMPFOLDER" val="c:\temp\"/>
  <p:tag name="LATEXFORMHEIGHT" val="312"/>
  <p:tag name="LATEXFORMWIDTH" val="384"/>
  <p:tag name="LATEXFORMWRAP" val="True"/>
  <p:tag name="BITMAPVECTOR" val="0"/>
</p:tagLst>
</file>

<file path=ppt/tags/tag82.xml><?xml version="1.0" encoding="utf-8"?>
<p:tagLst xmlns:a="http://schemas.openxmlformats.org/drawingml/2006/main" xmlns:r="http://schemas.openxmlformats.org/officeDocument/2006/relationships" xmlns:p="http://schemas.openxmlformats.org/presentationml/2006/main">
  <p:tag name="OUTPUTDPI" val="1200"/>
  <p:tag name="ORIGINALHEIGHT" val="773.9032"/>
  <p:tag name="ORIGINALWIDTH" val="5292.838"/>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 &amp; \min_{u} \int_0^5 ||x(t)-q||_2^2 dt + ||x(T)-q||_2^2 \\ \nonumber&#10;&amp; \text{ subject to: } \begin{bmatrix}&#10;\dot{x_1}(t)\\&#10;\dot{x_2}(t)&#10;\end{bmatrix}= \begin{bmatrix}&#10;2 x_2(t) \\ 10x_2(t)(0.21-1.2^2 x_1(t)) -0.8x_1(t) + u(t)&#10;\end{bmatrix}, \text{ } u(t) \in [-1,1].&#10;\end{align*}&#10;&#10;&#10;&#10;\end{textblock*}&#10;&#10;&#10;&#10;&#10;\end{document}&#10;"/>
  <p:tag name="IGUANATEXSIZE" val="20"/>
  <p:tag name="IGUANATEXCURSOR" val="1554"/>
  <p:tag name="TRANSPARENCY" val="True"/>
  <p:tag name="LATEXENGINEID" val="0"/>
  <p:tag name="TEMPFOLDER" val="c:\temp\"/>
  <p:tag name="LATEXFORMHEIGHT" val="312"/>
  <p:tag name="LATEXFORMWIDTH" val="384"/>
  <p:tag name="LATEXFORMWRAP" val="True"/>
  <p:tag name="BITMAPVECTOR" val="0"/>
</p:tagLst>
</file>

<file path=ppt/tags/tag83.xml><?xml version="1.0" encoding="utf-8"?>
<p:tagLst xmlns:a="http://schemas.openxmlformats.org/drawingml/2006/main" xmlns:r="http://schemas.openxmlformats.org/officeDocument/2006/relationships" xmlns:p="http://schemas.openxmlformats.org/presentationml/2006/main">
  <p:tag name="OUTPUTDPI" val="1200"/>
  <p:tag name="ORIGINALHEIGHT" val="358.4552"/>
  <p:tag name="ORIGINALWIDTH" val="2254.968"/>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begin{align*}&#10;\textcolor{red}{{u_{sos}}(x,t)}= - sign\left(\frac{\partial}{\partial x_2} \textcolor{red}{V_{sos}(x,t)} \right).&#10;\end{align*}&#10;&#10;&#10;&#10;\end{textblock*}&#10;&#10;&#10;&#10;&#10;\end{document}&#10;"/>
  <p:tag name="IGUANATEXSIZE" val="20"/>
  <p:tag name="IGUANATEXCURSOR" val="1477"/>
  <p:tag name="TRANSPARENCY" val="True"/>
  <p:tag name="LATEXENGINEID" val="0"/>
  <p:tag name="TEMPFOLDER" val="c:\temp\"/>
  <p:tag name="LATEXFORMHEIGHT" val="312"/>
  <p:tag name="LATEXFORMWIDTH" val="384"/>
  <p:tag name="LATEXFORMWRAP" val="True"/>
  <p:tag name="BITMAPVECTOR" val="0"/>
</p:tagLst>
</file>

<file path=ppt/tags/tag84.xml><?xml version="1.0" encoding="utf-8"?>
<p:tagLst xmlns:a="http://schemas.openxmlformats.org/drawingml/2006/main" xmlns:r="http://schemas.openxmlformats.org/officeDocument/2006/relationships" xmlns:p="http://schemas.openxmlformats.org/presentationml/2006/main">
  <p:tag name="OUTPUTDPI" val="1200"/>
  <p:tag name="ORIGINALHEIGHT" val="908.1365"/>
  <p:tag name="ORIGINALWIDTH" val="3582.302"/>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5cm}(1in,2in)&#10;\noindent&#10; \begin{tabular}{|l|l|l|}&#10;  \cline{1-3}&#10;  Input $\mbf u$  &amp; Cost for $q=[-0.4;0]$      &amp; Cost for $q=[0;0]$    \\ \cline{1-3}&#10;  $\mbf u_{SOS}$  &amp; $0.21473$ &amp;  $0.078919$        \\ \cline{1-3}&#10;  $\mbf u(t) \equiv 0$    &amp; $0.84466$      &amp; $1.0037$    \\ \cline{1-3}&#10;  $\mbf u(t) \equiv +1 $ &amp; $1.1824$        &amp; $2.444$     \\ \cline{1-3}&#10;  $\mbf u(t) \equiv -1 $  &amp; $4.5615$ &amp; $2.4681$        \\ \cline{1-3} &#10;  %     $(h,0,-h)$    &amp; h/2        &amp;  &amp;  &amp;  \\ \cline{1-2}&#10;  %       $(h,0,0)$ &amp; 0        &amp;  &amp;  &amp;  \\ \cline{1-2}&#10;  %       $(h,-h,0)$  &amp; -h &amp;  &amp;  &amp;  \\ \cline{1-2}&#10;  %       $(h,-h,h)$    &amp; -(3/2)h      &amp;  &amp;  &amp;  \\ \cline{1-2}&#10; \end{tabular}&#10;&#10;&#10;&#10;\end{textblock*}&#10;&#10;&#10;&#10;&#10;\end{document}&#10;"/>
  <p:tag name="IGUANATEXSIZE" val="20"/>
  <p:tag name="IGUANATEXCURSOR" val="1998"/>
  <p:tag name="TRANSPARENCY" val="True"/>
  <p:tag name="LATEXENGINEID" val="0"/>
  <p:tag name="TEMPFOLDER" val="c:\temp\"/>
  <p:tag name="LATEXFORMHEIGHT" val="312"/>
  <p:tag name="LATEXFORMWIDTH" val="384"/>
  <p:tag name="LATEXFORMWRAP" val="True"/>
  <p:tag name="BITMAPVECTOR" val="0"/>
</p:tagLst>
</file>

<file path=ppt/tags/tag85.xml><?xml version="1.0" encoding="utf-8"?>
<p:tagLst xmlns:a="http://schemas.openxmlformats.org/drawingml/2006/main" xmlns:r="http://schemas.openxmlformats.org/officeDocument/2006/relationships" xmlns:p="http://schemas.openxmlformats.org/presentationml/2006/main">
  <p:tag name="OUTPUTDPI" val="1200"/>
  <p:tag name="ORIGINALHEIGHT" val="448.4439"/>
  <p:tag name="ORIGINALWIDTH" val="4524.18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amp; \nabla_t \textcolor{blue}{V}(x,t) + \inf_{u }\{c(x,u,t)+ \nabla_x \textcolor{blue}{V}(x,t)^T f(x,u) \}=0 \text{ } \forall (x,t) \in \Omega \times (0,T), \\&#10;&amp; \textcolor{blue}{V}(x,T)=g(x) \quad \forall x \in \Omega.&#10;\end{align*}&#10;&#10;&#10;&#10;\end{textblock*}&#10;&#10;&#10;&#10;&#10;\end{document}&#10;"/>
  <p:tag name="IGUANATEXSIZE" val="20"/>
  <p:tag name="IGUANATEXCURSOR" val="1521"/>
  <p:tag name="TRANSPARENCY" val="True"/>
  <p:tag name="LATEXENGINEID" val="0"/>
  <p:tag name="TEMPFOLDER" val="c:\temp\"/>
  <p:tag name="LATEXFORMHEIGHT" val="312"/>
  <p:tag name="LATEXFORMWIDTH" val="384"/>
  <p:tag name="LATEXFORMWRAP" val="True"/>
  <p:tag name="BITMAPVECTOR" val="0"/>
</p:tagLst>
</file>

<file path=ppt/tags/tag86.xml><?xml version="1.0" encoding="utf-8"?>
<p:tagLst xmlns:a="http://schemas.openxmlformats.org/drawingml/2006/main" xmlns:r="http://schemas.openxmlformats.org/officeDocument/2006/relationships" xmlns:p="http://schemas.openxmlformats.org/presentationml/2006/main">
  <p:tag name="OUTPUTDPI" val="1200"/>
  <p:tag name="ORIGINALHEIGHT" val="105.7368"/>
  <p:tag name="ORIGINALWIDTH" val="105.7368"/>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color{blue}{V}&#10;\end{align*}&#10;&#10;&#10;&#10;\end{textblock*}&#10;&#10;&#10;&#10;&#10;\end{document}&#10;"/>
  <p:tag name="IGUANATEXSIZE" val="24"/>
  <p:tag name="IGUANATEXCURSOR" val="1364"/>
  <p:tag name="TRANSPARENCY" val="True"/>
  <p:tag name="LATEXENGINEID" val="0"/>
  <p:tag name="TEMPFOLDER" val="c:\temp\"/>
  <p:tag name="LATEXFORMHEIGHT" val="312"/>
  <p:tag name="LATEXFORMWIDTH" val="384"/>
  <p:tag name="LATEXFORMWRAP" val="True"/>
  <p:tag name="BITMAPVECTOR" val="0"/>
</p:tagLst>
</file>

<file path=ppt/tags/tag87.xml><?xml version="1.0" encoding="utf-8"?>
<p:tagLst xmlns:a="http://schemas.openxmlformats.org/drawingml/2006/main" xmlns:r="http://schemas.openxmlformats.org/officeDocument/2006/relationships" xmlns:p="http://schemas.openxmlformats.org/presentationml/2006/main">
  <p:tag name="OUTPUTDPI" val="1200"/>
  <p:tag name="ORIGINALHEIGHT" val="374.2032"/>
  <p:tag name="ORIGINALWIDTH" val="4227.972"/>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color{blue}{V}(x,t)= \inf_{\mbf u} \left\{ \int_{t}^{T} c(\rho_f(x,s-t,\mbf u),\mbf u(s),s) ds&#10;  + g(\rho_f(x,T-t,\mbf u))  \right\}&#10;\end{align*}&#10;&#10;&#10;&#10;\end{textblock*}&#10;&#10;&#10;&#10;&#10;\end{document}&#10;"/>
  <p:tag name="IGUANATEXSIZE" val="20"/>
  <p:tag name="IGUANATEXCURSOR" val="1450"/>
  <p:tag name="TRANSPARENCY" val="True"/>
  <p:tag name="LATEXENGINEID" val="0"/>
  <p:tag name="TEMPFOLDER" val="c:\temp\"/>
  <p:tag name="LATEXFORMHEIGHT" val="312"/>
  <p:tag name="LATEXFORMWIDTH" val="384"/>
  <p:tag name="LATEXFORMWRAP" val="True"/>
  <p:tag name="BITMAPVECTOR" val="0"/>
</p:tagLst>
</file>

<file path=ppt/tags/tag88.xml><?xml version="1.0" encoding="utf-8"?>
<p:tagLst xmlns:a="http://schemas.openxmlformats.org/drawingml/2006/main" xmlns:r="http://schemas.openxmlformats.org/officeDocument/2006/relationships" xmlns:p="http://schemas.openxmlformats.org/presentationml/2006/main">
  <p:tag name="OUTPUTDPI" val="1200"/>
  <p:tag name="ORIGINALHEIGHT" val="107.9865"/>
  <p:tag name="ORIGINALWIDTH" val="1434.571"/>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Then }\textcolor{blue}{V} \text{ is of the form:}&#10;\end{align*}&#10;&#10;&#10;&#10;\end{textblock*}&#10;&#10;&#10;&#10;&#10;\end{document}&#10;"/>
  <p:tag name="IGUANATEXSIZE" val="24"/>
  <p:tag name="IGUANATEXCURSOR" val="1398"/>
  <p:tag name="TRANSPARENCY" val="True"/>
  <p:tag name="LATEXENGINEID" val="0"/>
  <p:tag name="TEMPFOLDER" val="c:\temp\"/>
  <p:tag name="LATEXFORMHEIGHT" val="312"/>
  <p:tag name="LATEXFORMWIDTH" val="384"/>
  <p:tag name="LATEXFORMWRAP" val="True"/>
  <p:tag name="BITMAPVECTOR" val="0"/>
</p:tagLst>
</file>

<file path=ppt/tags/tag89.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1009.374"/>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If }c(x,u,t) \equiv 0:&#10;\end{align*}&#10;&#10;&#10;&#10;\end{textblock*}&#10;&#10;&#10;&#10;&#10;\end{document}&#10;"/>
  <p:tag name="IGUANATEXSIZE" val="24"/>
  <p:tag name="IGUANATEXCURSOR" val="1355"/>
  <p:tag name="TRANSPARENCY" val="True"/>
  <p:tag name="LATEXENGINEID" val="0"/>
  <p:tag name="TEMPFOLDER" val="c:\temp\"/>
  <p:tag name="LATEXFORMHEIGHT" val="312"/>
  <p:tag name="LATEXFORMWIDTH" val="384"/>
  <p:tag name="LATEXFORMWRAP" val="True"/>
  <p:tag name="BITMAPVECTOR" val="0"/>
</p:tagLst>
</file>

<file path=ppt/tags/tag9.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101.9872"/>
  <p:tag name="LATEXADDIN" val="\documentclass{article}&#10;\usepackage{amsmath}&#10;\usepackage{amssymb}&#10;\usepackage{xcolor}&#10;\usepackage{bbm}&#10;\usepackage{dsfont}&#10;\usepackage[ruled,vlined]{algorithm2e}&#10;\usepackage[absolute,overlay]{textpos}&#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align*}&#10;u_t&#10;\end{align*}&#10;&#10;&#10;&#10;\end{textblock*}&#10;&#10;&#10;&#10;&#10;\end{document}&#10;"/>
  <p:tag name="IGUANATEXSIZE" val="20"/>
  <p:tag name="IGUANATEXCURSOR" val="954"/>
  <p:tag name="TRANSPARENCY" val="True"/>
  <p:tag name="LATEXENGINEID" val="0"/>
  <p:tag name="TEMPFOLDER" val="c:\temp\"/>
  <p:tag name="LATEXFORMHEIGHT" val="312"/>
  <p:tag name="LATEXFORMWIDTH" val="384"/>
  <p:tag name="LATEXFORMWRAP" val="True"/>
  <p:tag name="BITMAPVECTOR" val="0"/>
</p:tagLst>
</file>

<file path=ppt/tags/tag90.xml><?xml version="1.0" encoding="utf-8"?>
<p:tagLst xmlns:a="http://schemas.openxmlformats.org/drawingml/2006/main" xmlns:r="http://schemas.openxmlformats.org/officeDocument/2006/relationships" xmlns:p="http://schemas.openxmlformats.org/presentationml/2006/main">
  <p:tag name="OUTPUTDPI" val="1200"/>
  <p:tag name="ORIGINALHEIGHT" val="202.4747"/>
  <p:tag name="ORIGINALWIDTH" val="2057.743"/>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color{blue}{V}(x,t)= \inf_{\mbf u} \left\{  g(\rho_f(x,T-t,\mbf u))  \right\}&#10;\end{align*}&#10;&#10;&#10;&#10;\end{textblock*}&#10;&#10;&#10;&#10;&#10;\end{document}&#10;"/>
  <p:tag name="IGUANATEXSIZE" val="20"/>
  <p:tag name="IGUANATEXCURSOR" val="1402"/>
  <p:tag name="TRANSPARENCY" val="True"/>
  <p:tag name="LATEXENGINEID" val="0"/>
  <p:tag name="TEMPFOLDER" val="c:\temp\"/>
  <p:tag name="LATEXFORMHEIGHT" val="312"/>
  <p:tag name="LATEXFORMWIDTH" val="384"/>
  <p:tag name="LATEXFORMWRAP" val="True"/>
  <p:tag name="BITMAPVECTOR" val="0"/>
</p:tagLst>
</file>

<file path=ppt/tags/tag91.xml><?xml version="1.0" encoding="utf-8"?>
<p:tagLst xmlns:a="http://schemas.openxmlformats.org/drawingml/2006/main" xmlns:r="http://schemas.openxmlformats.org/officeDocument/2006/relationships" xmlns:p="http://schemas.openxmlformats.org/presentationml/2006/main">
  <p:tag name="OUTPUTDPI" val="1200"/>
  <p:tag name="ORIGINALHEIGHT" val="865.3918"/>
  <p:tag name="ORIGINALWIDTH" val="5668.541"/>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7cm}(1in,2in)&#10;\noindent&#10;If $V(x,0)&lt;0$ then $\exists \mbf u$ such that &#10;\vspace{-0.25cm}&#10;\begin{align*}&#10;\rho_f(x,T,\mbf u) \in \{y \in \R^n : g(y) \le 0\}&#10;\end{align*}&#10;$\implies$ $\{x \in \R^n: V(x,0)&lt;0\}$=Set of initial conditions that can reach $\{y \in \R^n : g(y) \le 0\}$\\ \textcolor{white}{.} \hspace{4.8cm}=\textcolor{red}{The backward reachable set.}&#10;&#10;&#10;\end{textblock*}&#10;&#10;&#10;&#10;&#10;\end{document}&#10;"/>
  <p:tag name="IGUANATEXSIZE" val="20"/>
  <p:tag name="IGUANATEXCURSOR" val="1569"/>
  <p:tag name="TRANSPARENCY" val="True"/>
  <p:tag name="LATEXENGINEID" val="0"/>
  <p:tag name="TEMPFOLDER" val="c:\temp\"/>
  <p:tag name="LATEXFORMHEIGHT" val="312"/>
  <p:tag name="LATEXFORMWIDTH" val="384"/>
  <p:tag name="LATEXFORMWRAP" val="True"/>
  <p:tag name="BITMAPVECTOR" val="0"/>
</p:tagLst>
</file>

<file path=ppt/tags/tag92.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1205.099"/>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10;\begin{align*}&#10;\textcolor{white}{\dot{x}(t)=f(x(t),\mbf u(t))}&#10;\end{align*}&#10;&#10;&#10;&#10;\end{textblock*}&#10;&#10;&#10;&#10;&#10;\end{document}&#10;"/>
  <p:tag name="IGUANATEXSIZE" val="18"/>
  <p:tag name="IGUANATEXCURSOR" val="1392"/>
  <p:tag name="TRANSPARENCY" val="True"/>
  <p:tag name="LATEXENGINEID" val="0"/>
  <p:tag name="TEMPFOLDER" val="c:\temp\"/>
  <p:tag name="LATEXFORMHEIGHT" val="312"/>
  <p:tag name="LATEXFORMWIDTH" val="384"/>
  <p:tag name="LATEXFORMWRAP" val="True"/>
  <p:tag name="BITMAPVECTOR" val="0"/>
</p:tagLst>
</file>

<file path=ppt/tags/tag93.xml><?xml version="1.0" encoding="utf-8"?>
<p:tagLst xmlns:a="http://schemas.openxmlformats.org/drawingml/2006/main" xmlns:r="http://schemas.openxmlformats.org/officeDocument/2006/relationships" xmlns:p="http://schemas.openxmlformats.org/presentationml/2006/main">
  <p:tag name="OUTPUTDPI" val="1200"/>
  <p:tag name="ORIGINALHEIGHT" val="1191.601"/>
  <p:tag name="ORIGINALWIDTH" val="2155.23"/>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7cm}(1in,2in)&#10; \noindent Consider the \textcolor{blue}{Lorenz} system:&#10; {\small\begin{align*} &#10;  \dot{x}_1(t) &amp; = \sigma(x_2(t) - x_1(t))\\ \nonumber&#10;  \dot{x}_2(t) &amp; = x_1(t)(\rho - x_3(t)) - x_2(t) \\ \nonumber&#10;  \dot{x}_3(t) &amp; = x_1(t) x_2(t) - \beta x_3(t),&#10;  \end{align*} &#10;  where $(\sigma,\rho,\beta)=(10,28,\frac{8}{3})$. }&#10;&#10;&#10;&#10;\end{textblock*}&#10;&#10;&#10;&#10;&#10;\end{document}&#10;"/>
  <p:tag name="IGUANATEXSIZE" val="20"/>
  <p:tag name="IGUANATEXCURSOR" val="1330"/>
  <p:tag name="TRANSPARENCY" val="True"/>
  <p:tag name="FILENAME" val=""/>
  <p:tag name="LATEXENGINEID" val="0"/>
  <p:tag name="TEMPFOLDER" val="c:\temp\"/>
  <p:tag name="LATEXFORMHEIGHT" val="312"/>
  <p:tag name="LATEXFORMWIDTH" val="384"/>
  <p:tag name="LATEXFORMWRAP" val="True"/>
  <p:tag name="BITMAPVECTOR" val="0"/>
</p:tagLst>
</file>

<file path=ppt/tags/tag94.xml><?xml version="1.0" encoding="utf-8"?>
<p:tagLst xmlns:a="http://schemas.openxmlformats.org/drawingml/2006/main" xmlns:r="http://schemas.openxmlformats.org/officeDocument/2006/relationships" xmlns:p="http://schemas.openxmlformats.org/presentationml/2006/main">
  <p:tag name="OUTPUTDPI" val="1200"/>
  <p:tag name="ORIGINALHEIGHT" val="314.9606"/>
  <p:tag name="ORIGINALWIDTH" val="3078.36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10;\noindent \textcolor{ForestGreen}{Green} points represent initial conditions.\\&#10; \textcolor{red}{Red} points represent terminal points at T=0.75.&#10;&#10;&#10;&#10;\end{textblock*}&#10;&#10;&#10;&#10;&#10;\end{document}&#10;"/>
  <p:tag name="IGUANATEXSIZE" val="20"/>
  <p:tag name="IGUANATEXCURSOR" val="1332"/>
  <p:tag name="TRANSPARENCY" val="True"/>
  <p:tag name="FILENAME" val=""/>
  <p:tag name="LATEXENGINEID" val="0"/>
  <p:tag name="TEMPFOLDER" val="c:\temp\"/>
  <p:tag name="LATEXFORMHEIGHT" val="312"/>
  <p:tag name="LATEXFORMWIDTH" val="384"/>
  <p:tag name="LATEXFORMWRAP" val="True"/>
  <p:tag name="BITMAPVECTOR" val="0"/>
</p:tagLst>
</file>

<file path=ppt/tags/tag95.xml><?xml version="1.0" encoding="utf-8"?>
<p:tagLst xmlns:a="http://schemas.openxmlformats.org/drawingml/2006/main" xmlns:r="http://schemas.openxmlformats.org/officeDocument/2006/relationships" xmlns:p="http://schemas.openxmlformats.org/presentationml/2006/main">
  <p:tag name="OUTPUTDPI" val="1200"/>
  <p:tag name="ORIGINALHEIGHT" val="669.6663"/>
  <p:tag name="ORIGINALWIDTH" val="2274.466"/>
  <p:tag name="LATEXADDIN" val="\documentclass[12pt]{article}&#10;\usepackage{amsmath}&#10;\usepackage{amssymb}&#10;\usepackage[dvipsnames]{xcolor}&#10;\usepackage{bbm}&#10;\usepackage{dsfont}&#10;\usepackage[ruled,vlined]{algorithm2e}&#10;\usepackage[absolute,overlay]{textpos}&#10;\usepackage{tcolorbox}&#10;\usepackage{framed} &#10;\usepackage{multicol}&#10;\usepackage{empheq}&#10;\usepackage{framed} &#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empheq}[box=\fbox]{align*}&#10;&amp; \dot{x}=f(x,u),\\ &#10;\text{where} \quad &amp; \textcolor{red}{x := [V, \beta, \alpha, p, q, r, \phi , \theta, \psi]}\\&#10;&amp;  \textcolor{blue}{u := [\delta_{\text{ail}}, \delta_{\text{rud}}, \delta_{\text{stab}}, T]} \end{empheq}&#10;&#10;&#10;&#10;\end{textblock*}&#10;&#10;&#10;&#10;&#10;\end{document}&#10;"/>
  <p:tag name="IGUANATEXSIZE" val="20"/>
  <p:tag name="IGUANATEXCURSOR" val="289"/>
  <p:tag name="TRANSPARENCY" val="True"/>
  <p:tag name="LATEXENGINEID" val="0"/>
  <p:tag name="TEMPFOLDER" val="c:\temp\"/>
  <p:tag name="LATEXFORMHEIGHT" val="312"/>
  <p:tag name="LATEXFORMWIDTH" val="384"/>
  <p:tag name="LATEXFORMWRAP" val="True"/>
  <p:tag name="BITMAPVECTOR" val="0"/>
</p:tagLst>
</file>

<file path=ppt/tags/tag96.xml><?xml version="1.0" encoding="utf-8"?>
<p:tagLst xmlns:a="http://schemas.openxmlformats.org/drawingml/2006/main" xmlns:r="http://schemas.openxmlformats.org/officeDocument/2006/relationships" xmlns:p="http://schemas.openxmlformats.org/presentationml/2006/main">
  <p:tag name="OUTPUTDPI" val="1200"/>
  <p:tag name="ORIGINALHEIGHT" val="390.7012"/>
  <p:tag name="ORIGINALWIDTH" val="4777.653"/>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begin{multicols}{3}&#10; \begin{itemize}&#10;   \item $V$ =Velocity.&#10;   \vspace{-0.5cm}&#10;   \item $\beta$= Sideslip Angle&#10;   \vspace{-0.5cm}&#10;   \item $\alpha$= Angle of Attack &#10;   \item p= Roll rate&#10;   \vspace{-0.5cm}&#10;   \item q = Pitch rate&#10;   \vspace{-0.5cm}&#10;   \item r= Yaw rate&#10;   \item $\phi$ = Bank angle&#10;   \vspace{-0.5cm}&#10;   \item $\theta$ = Pitch angle&#10;   \vspace{-0.5cm}&#10;   \item $\psi$= Yaw angle&#10; \end{itemize}&#10;\end{multicols}&#10;&#10;&#10;&#10;\end{textblock*}&#10;&#10;&#10;&#10;&#10;\end{document}&#10;"/>
  <p:tag name="IGUANATEXSIZE" val="20"/>
  <p:tag name="IGUANATEXCURSOR" val="1750"/>
  <p:tag name="TRANSPARENCY" val="True"/>
  <p:tag name="FILENAME" val=""/>
  <p:tag name="LATEXENGINEID" val="0"/>
  <p:tag name="TEMPFOLDER" val="c:\temp\"/>
  <p:tag name="LATEXFORMHEIGHT" val="312"/>
  <p:tag name="LATEXFORMWIDTH" val="384"/>
  <p:tag name="LATEXFORMWRAP" val="True"/>
  <p:tag name="BITMAPVECTOR" val="0"/>
</p:tagLst>
</file>

<file path=ppt/tags/tag97.xml><?xml version="1.0" encoding="utf-8"?>
<p:tagLst xmlns:a="http://schemas.openxmlformats.org/drawingml/2006/main" xmlns:r="http://schemas.openxmlformats.org/officeDocument/2006/relationships" xmlns:p="http://schemas.openxmlformats.org/presentationml/2006/main">
  <p:tag name="OUTPUTDPI" val="1200"/>
  <p:tag name="ORIGINALHEIGHT" val="532.4335"/>
  <p:tag name="ORIGINALWIDTH" val="5160.855"/>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 \begin{itemize}&#10;  \item The \textcolor{blue}{input, $u$}, represents the three control surfaces: stabilators, rudders, ailerons, as well as thrust. &#10;  \vspace{-.25cm}&#10;  \item Later we assume the input is given and thus \textcolor{blue}{$u$ is absorbed into $f$}.&#10;\end{itemize}&#10;&#10;&#10;&#10;\end{textblock*}&#10;&#10;&#10;&#10;&#10;\end{document}&#10;"/>
  <p:tag name="IGUANATEXSIZE" val="20"/>
  <p:tag name="IGUANATEXCURSOR" val="1449"/>
  <p:tag name="TRANSPARENCY" val="True"/>
  <p:tag name="FILENAME" val=""/>
  <p:tag name="LATEXENGINEID" val="0"/>
  <p:tag name="TEMPFOLDER" val="c:\temp\"/>
  <p:tag name="LATEXFORMHEIGHT" val="312"/>
  <p:tag name="LATEXFORMWIDTH" val="384"/>
  <p:tag name="LATEXFORMWRAP" val="True"/>
  <p:tag name="BITMAPVECTOR" val="0"/>
</p:tagLst>
</file>

<file path=ppt/tags/tag98.xml><?xml version="1.0" encoding="utf-8"?>
<p:tagLst xmlns:a="http://schemas.openxmlformats.org/drawingml/2006/main" xmlns:r="http://schemas.openxmlformats.org/officeDocument/2006/relationships" xmlns:p="http://schemas.openxmlformats.org/presentationml/2006/main">
  <p:tag name="OUTPUTDPI" val="1200"/>
  <p:tag name="ORIGINALHEIGHT" val="149.9813"/>
  <p:tag name="ORIGINALWIDTH" val="5709.787"/>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7cm}(1in,2in)&#10;\noindent Consider a \textcolor{red}{9-state mathematical} model representing the dynamics of F/A-18 Fighter Jet.&#10;&#10;&#10;&#10;\end{textblock*}&#10;&#10;&#10;&#10;&#10;\end{document}&#10;"/>
  <p:tag name="IGUANATEXSIZE" val="20"/>
  <p:tag name="IGUANATEXCURSOR" val="1307"/>
  <p:tag name="TRANSPARENCY" val="True"/>
  <p:tag name="LATEXENGINEID" val="0"/>
  <p:tag name="TEMPFOLDER" val="c:\temp\"/>
  <p:tag name="LATEXFORMHEIGHT" val="312"/>
  <p:tag name="LATEXFORMWIDTH" val="384"/>
  <p:tag name="LATEXFORMWRAP" val="True"/>
  <p:tag name="BITMAPVECTOR" val="0"/>
</p:tagLst>
</file>

<file path=ppt/tags/tag99.xml><?xml version="1.0" encoding="utf-8"?>
<p:tagLst xmlns:a="http://schemas.openxmlformats.org/drawingml/2006/main" xmlns:r="http://schemas.openxmlformats.org/officeDocument/2006/relationships" xmlns:p="http://schemas.openxmlformats.org/presentationml/2006/main">
  <p:tag name="OUTPUTDPI" val="1200"/>
  <p:tag name="ORIGINALHEIGHT" val="1226.847"/>
  <p:tag name="ORIGINALWIDTH" val="5305.587"/>
  <p:tag name="LATEXADDIN" val="\documentclass[12pt]{article}&#10;\usepackage{amsmath}&#10;\usepackage{amssymb}&#10;\usepackage[dvipsnames]{xcolor}&#10;\usepackage{bbm}&#10;\usepackage{dsfont}&#10;\usepackage[ruled,vlined]{algorithm2e}&#10;\usepackage[absolute,overlay]{textpos}&#10;\usepackage{tcolorbox}&#10;\usepackage{framed} &#10;\usepackage{multicol}&#10;&#10;\newtcolorbox{mybox}[1]{colback=red!5!white,colframe=red!75!black,fonttitle=\bfseries,title=#1}&#10;\newtcolorbox{defbox}[1]{colback=blue!5!white,colframe=gray!75!black,fonttitle=\bfseries,title=#1}&#10;\newtcolorbox{goodbox}[1]{colback=green!5!white,colframe=green!75!black,fonttitle=\bfseries,title=#1}&#10;&#10;\newtheorem{defn}{Definition}&#10;\newtheorem{thm}{Theorem}&#10;\newtheorem{prop}{Proposition}&#10;\newtheorem{lem}{Lemma}&#10;\newtheorem{rem}{Remark}&#10;\newtheorem{cor}{Corollary}&#10;\newtheorem{ass}{Assumption}&#10;\newtheorem{myfp}{Feasibility Problem}&#10;\newtheorem{property}{Property}&#10;&#10;&#10;\newcommand{\mcl}[1]{\mathcal{ #1}}&#10;\newcommand{\mbb}[1]{\mathbb{ #1}}&#10;\newcommand{\mbf}[1]{\mathbf{ #1}}&#10;\newcommand{\C}{\mathbb{C}}&#10;\newcommand{\R}{\mathbb{R}}&#10;\newcommand{\N}{\mathbb{N}}&#10;\newcommand{\bmat}[1]{\begin{bmatrix}#1\end{bmatrix}}&#10;\newcommand{\norm}[1]{\lVert{#1}\rVert}&#10;\newcommand{\eemph}[1]{\textbf{\textit{#1}}}&#10;\newcommand{\eps}{\varepsilon}&#10;\newcommand{\abs}[1]{\lvert{#1}\rvert}&#10;&#10;\pagestyle{empty}&#10;\begin{document}&#10;&#10;\begin{textblock*}{15cm}(1in,2in)&#10;\noindent Unfortunately the dynamics of this aircraft are susceptible to unstable oscillation called \textcolor{red}{falling leaf mode}.&#10;\vspace{-0.5cm}&#10;%\begin{wrapfigure}{R}{0.1 \textwidth}&#10;% \centering&#10;% \includegraphics[width=0.25\textwidth]{FA18}&#10;%\end{wrapfigure}&#10;\begin{defbox}{}&#10;The falling leaf motion of an aircraft can be characterized as:&#10;\vspace{-0.25cm}&#10;\begin{itemize}&#10; \item  Large, coupled unstable oscillations in the roll rate($p$) and yaw rate($r$) directions.&#10; \vspace{-0.25cm}&#10; \item Large fluctuations in angle-of-attack ($\alpha$) and sideslip ($\beta$).&#10;\end{itemize}&#10;\end{defbox}&#10;\vspace{0.2cm}&#10;%\qquad \quad \textbf{\underline{Table showing regions of instability in the state space.}}&#10;%\vspace{-0.2cm}&#10;%\begin{center}&#10; %\begin{tabular}{ |c| c| c| c| }&#10; % \hline&#10; % State &amp; Slow Mode &amp; Fast Mode &amp; High $\alpha$ Mode %\\ &#10;%  \hline&#10; % $\alpha$(deg) &amp; -5 to 60 &amp; 20 to 70 &amp; 30 to 85 \\ &#10;  %\hline &#10;  %$\beta$(deg) &amp; -40 to 40 &amp; -40 to 40 &amp; -40 to 40 \\ &#10;  %\hline&#10;  %p(deg/s) &amp; -120 to 150 &amp; -90 to 130 &amp; -90 to 130 \\  &#10;  %\hline&#10;  %r(deg) &amp; -50 to 50 &amp; -10 to 60 &amp; -10 to 75 \\ &#10;  %\hline&#10;  %period(s) &amp; 7 &amp; 4.7 &amp; 4.5 \\  &#10;  %\hline&#10;  %frequency(rad/s) &amp; 0.898 &amp; 1.34 &amp; 1.39  \\&#10;  %\hline &#10; %\end{tabular}&#10;%\end{center}&#10;&#10;&#10;&#10;\end{textblock*}&#10;&#10;&#10;&#10;&#10;\end{document}&#10;"/>
  <p:tag name="IGUANATEXSIZE" val="20"/>
  <p:tag name="IGUANATEXCURSOR" val="2555"/>
  <p:tag name="TRANSPARENCY" val="True"/>
  <p:tag name="LATEXENGINEID" val="0"/>
  <p:tag name="TEMPFOLDER" val="c:\temp\"/>
  <p:tag name="LATEXFORMHEIGHT" val="312"/>
  <p:tag name="LATEXFORMWIDTH" val="384"/>
  <p:tag name="LATEXFORMWRAP" val="True"/>
  <p:tag name="BITMAPVECTOR" val="0"/>
</p:tagLst>
</file>

<file path=ppt/theme/theme1.xml><?xml version="1.0" encoding="utf-8"?>
<a:theme xmlns:a="http://schemas.openxmlformats.org/drawingml/2006/main" name="Droplet">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37651BA-F45C-4845-9AB3-E0A65B39F5E1}">
  <ds:schemaRefs>
    <ds:schemaRef ds:uri="71af3243-3dd4-4a8d-8c0d-dd76da1f02a5"/>
    <ds:schemaRef ds:uri="http://purl.org/dc/terms/"/>
    <ds:schemaRef ds:uri="http://schemas.openxmlformats.org/package/2006/metadata/core-properties"/>
    <ds:schemaRef ds:uri="http://schemas.microsoft.com/office/2006/documentManagement/types"/>
    <ds:schemaRef ds:uri="16c05727-aa75-4e4a-9b5f-8a80a1165891"/>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CDB58277-F8DF-46FF-84EC-EF41B835E69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Droplet</Template>
  <TotalTime>23242</TotalTime>
  <Words>3201</Words>
  <Application>Microsoft Office PowerPoint</Application>
  <PresentationFormat>Widescreen</PresentationFormat>
  <Paragraphs>352</Paragraphs>
  <Slides>52</Slides>
  <Notes>40</Notes>
  <HiddenSlides>1</HiddenSlides>
  <MMClips>1</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52</vt:i4>
      </vt:variant>
    </vt:vector>
  </HeadingPairs>
  <TitlesOfParts>
    <vt:vector size="62" baseType="lpstr">
      <vt:lpstr>Arial</vt:lpstr>
      <vt:lpstr>Calibri</vt:lpstr>
      <vt:lpstr>Cambria Math</vt:lpstr>
      <vt:lpstr>Knuth's Computer Modern</vt:lpstr>
      <vt:lpstr>NimbusRomNo9L-Regu</vt:lpstr>
      <vt:lpstr>NimbusRomNo9L-ReguItal</vt:lpstr>
      <vt:lpstr>NimbusSanL-Regu</vt:lpstr>
      <vt:lpstr>Tw Cen MT</vt:lpstr>
      <vt:lpstr>Droplet</vt:lpstr>
      <vt:lpstr>Acrobat Document</vt:lpstr>
      <vt:lpstr>Extensions of The Dynamic Programming Framework</vt:lpstr>
      <vt:lpstr>Draught is Reducing Electricity Generation of the Hoover Dam</vt:lpstr>
      <vt:lpstr>Hydro Turbines Can Rapidly Come Online to Meet Demand</vt:lpstr>
      <vt:lpstr>Why its important to have Generators that can come online quickly?</vt:lpstr>
      <vt:lpstr>Electrical Demand Spikes are becoming more Common</vt:lpstr>
      <vt:lpstr>To Curtail Power Surges Electricity Companies Have Introduced Demand Charges</vt:lpstr>
      <vt:lpstr>Residential Batteries Can Reduce Consumer Bills</vt:lpstr>
      <vt:lpstr>Contents</vt:lpstr>
      <vt:lpstr>What is Dynamic Programming?</vt:lpstr>
      <vt:lpstr>The Type of Problems we Solve Using DP</vt:lpstr>
      <vt:lpstr>Mathematically Describing MSOPs</vt:lpstr>
      <vt:lpstr>A DP Algorithm That Recursively Solves Tail Problems</vt:lpstr>
      <vt:lpstr>Contents</vt:lpstr>
      <vt:lpstr>a) Dynamic Programming State Augmentation Methods</vt:lpstr>
      <vt:lpstr>A New Class of Cost Function: Forward Separable Functions</vt:lpstr>
      <vt:lpstr>State Augmentation Can Solve Forward Separable Problems</vt:lpstr>
      <vt:lpstr>Naturally Forward Separable Functions</vt:lpstr>
      <vt:lpstr>Using State Augmentation to Solve The Battery Scheduling Problem</vt:lpstr>
      <vt:lpstr>b) A Generalization of Bellman’s Equation</vt:lpstr>
      <vt:lpstr>Recall: Not all Costs/Rewards are Additive</vt:lpstr>
      <vt:lpstr>A New Class of Non-Additively Separable Cost Functions</vt:lpstr>
      <vt:lpstr>A generalization Of Bellman's Equation</vt:lpstr>
      <vt:lpstr>Using the GBE for Path Planning</vt:lpstr>
      <vt:lpstr>C) Using SOS To Solve The HJB PDE</vt:lpstr>
      <vt:lpstr>From Discrete Time to Continuous Time</vt:lpstr>
      <vt:lpstr>Facts About HJB PDE and Why We Want to Solve it</vt:lpstr>
      <vt:lpstr>Dissipation Inequalities For Sub-Value Functions</vt:lpstr>
      <vt:lpstr>Linear Relaxations of the HJB PDE</vt:lpstr>
      <vt:lpstr>SOS Tightening of the HJB PDE Problem</vt:lpstr>
      <vt:lpstr> Convergence of Proposed SOS Problem for VF Approximation</vt:lpstr>
      <vt:lpstr>Synthesizing Optimal Controllers From Value Functions</vt:lpstr>
      <vt:lpstr>Near Optimal Controllers For the Van der Pol System</vt:lpstr>
      <vt:lpstr>Value Functions Characterize Reachable Sets</vt:lpstr>
      <vt:lpstr>Numerical Examples: Lorenz Reachable Set</vt:lpstr>
      <vt:lpstr>D) Converse Lyapunov Theory</vt:lpstr>
      <vt:lpstr>Dynamics of The F/A-18 Fighter Jet</vt:lpstr>
      <vt:lpstr> F/A-18 Fighter Jet Falling Leaf Mode</vt:lpstr>
      <vt:lpstr>Regions of Stability Are Defined By Solution Maps</vt:lpstr>
      <vt:lpstr>Properties of Solution Maps</vt:lpstr>
      <vt:lpstr>Finding The Region of Attraction is Hard </vt:lpstr>
      <vt:lpstr>Using Lyapunov Functions to Find the ROA</vt:lpstr>
      <vt:lpstr>Maximal Lyapunov Functions Characterize ROA’s</vt:lpstr>
      <vt:lpstr>Properties Of Our Newly Proposed Converse Lyapunov Function</vt:lpstr>
      <vt:lpstr>PowerPoint Presentation</vt:lpstr>
      <vt:lpstr>Uniformly Bounding Our Converse Lyapunov Function</vt:lpstr>
      <vt:lpstr>Eliminating Unknowns From our Optimization Problem</vt:lpstr>
      <vt:lpstr>An SOS Optimization Problem For ROA Approximation</vt:lpstr>
      <vt:lpstr>Our SOS Optimization Problem Can yield Close ROA Inner Approximations</vt:lpstr>
      <vt:lpstr>Numerical Examples: Approximating ROA’s</vt:lpstr>
      <vt:lpstr>Summary</vt:lpstr>
      <vt:lpstr>Thanks To My Advisors, Collaborators And Colleagues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Job Talk</dc:title>
  <dc:creator>Morgan jones</dc:creator>
  <cp:lastModifiedBy>Morgan jones</cp:lastModifiedBy>
  <cp:revision>286</cp:revision>
  <dcterms:created xsi:type="dcterms:W3CDTF">2021-06-28T21:16:40Z</dcterms:created>
  <dcterms:modified xsi:type="dcterms:W3CDTF">2021-10-29T21:29:14Z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